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56" r:id="rId2"/>
    <p:sldId id="292" r:id="rId3"/>
    <p:sldId id="268" r:id="rId4"/>
    <p:sldId id="269" r:id="rId5"/>
    <p:sldId id="284" r:id="rId6"/>
    <p:sldId id="293" r:id="rId7"/>
    <p:sldId id="294" r:id="rId8"/>
    <p:sldId id="296" r:id="rId9"/>
    <p:sldId id="295" r:id="rId10"/>
    <p:sldId id="297" r:id="rId11"/>
    <p:sldId id="312" r:id="rId12"/>
    <p:sldId id="310" r:id="rId13"/>
    <p:sldId id="299" r:id="rId14"/>
    <p:sldId id="313" r:id="rId15"/>
    <p:sldId id="314" r:id="rId16"/>
    <p:sldId id="302" r:id="rId17"/>
    <p:sldId id="303" r:id="rId18"/>
    <p:sldId id="309" r:id="rId19"/>
    <p:sldId id="283" r:id="rId20"/>
    <p:sldId id="304" r:id="rId21"/>
    <p:sldId id="305" r:id="rId22"/>
    <p:sldId id="306" r:id="rId23"/>
    <p:sldId id="308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67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erry Naas" initials="TN" lastIdx="4" clrIdx="0">
    <p:extLst/>
  </p:cmAuthor>
  <p:cmAuthor id="2" name="Aszalós Zoltán" initials="AZ" lastIdx="1" clrIdx="1">
    <p:extLst/>
  </p:cmAuthor>
  <p:cmAuthor id="3" name="BALLESTE, CLARA (CRESIB)" initials="BC(" lastIdx="1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8E92"/>
    <a:srgbClr val="EC5670"/>
    <a:srgbClr val="F1EBF5"/>
    <a:srgbClr val="48257F"/>
    <a:srgbClr val="997BB7"/>
    <a:srgbClr val="CDC0DC"/>
    <a:srgbClr val="3C2D55"/>
    <a:srgbClr val="41257A"/>
    <a:srgbClr val="40345A"/>
    <a:srgbClr val="E83C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70" autoAdjust="0"/>
    <p:restoredTop sz="94419" autoAdjust="0"/>
  </p:normalViewPr>
  <p:slideViewPr>
    <p:cSldViewPr snapToGrid="0">
      <p:cViewPr varScale="1">
        <p:scale>
          <a:sx n="69" d="100"/>
          <a:sy n="69" d="100"/>
        </p:scale>
        <p:origin x="1284" y="72"/>
      </p:cViewPr>
      <p:guideLst>
        <p:guide orient="horz" pos="2115"/>
        <p:guide pos="36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4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493AFA0-80AB-42B4-9198-8E11A87011B4}" type="datetimeFigureOut">
              <a:rPr lang="hu-HU"/>
              <a:pPr>
                <a:defRPr/>
              </a:pPr>
              <a:t>2018. 12. 07.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u-H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C1426D9-2DFE-42D6-B794-C4EF8DF1215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0796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" dirty="0"/>
          </a:p>
        </p:txBody>
      </p:sp>
    </p:spTree>
    <p:extLst>
      <p:ext uri="{BB962C8B-B14F-4D97-AF65-F5344CB8AC3E}">
        <p14:creationId xmlns:p14="http://schemas.microsoft.com/office/powerpoint/2010/main" val="2264915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"/>
          </a:p>
        </p:txBody>
      </p:sp>
    </p:spTree>
    <p:extLst>
      <p:ext uri="{BB962C8B-B14F-4D97-AF65-F5344CB8AC3E}">
        <p14:creationId xmlns:p14="http://schemas.microsoft.com/office/powerpoint/2010/main" val="3406439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002279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267687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" dirty="0"/>
          </a:p>
        </p:txBody>
      </p:sp>
    </p:spTree>
    <p:extLst>
      <p:ext uri="{BB962C8B-B14F-4D97-AF65-F5344CB8AC3E}">
        <p14:creationId xmlns:p14="http://schemas.microsoft.com/office/powerpoint/2010/main" val="383211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"/>
          </a:p>
        </p:txBody>
      </p:sp>
    </p:spTree>
    <p:extLst>
      <p:ext uri="{BB962C8B-B14F-4D97-AF65-F5344CB8AC3E}">
        <p14:creationId xmlns:p14="http://schemas.microsoft.com/office/powerpoint/2010/main" val="625326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" dirty="0"/>
          </a:p>
        </p:txBody>
      </p:sp>
    </p:spTree>
    <p:extLst>
      <p:ext uri="{BB962C8B-B14F-4D97-AF65-F5344CB8AC3E}">
        <p14:creationId xmlns:p14="http://schemas.microsoft.com/office/powerpoint/2010/main" val="3147909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>
              <a:spcBef>
                <a:spcPct val="0"/>
              </a:spcBef>
            </a:pPr>
            <a:r>
              <a:rPr lang="es" b="0" i="0" u="none" baseline="0"/>
              <a:t>Mintavételi eszközök képeknek</a:t>
            </a:r>
            <a:endParaRPr lang="es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7C2C9FB2-59AE-4CC3-B06F-167EB5DA89C4}" type="slidenum">
              <a:rPr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536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>
              <a:spcBef>
                <a:spcPct val="0"/>
              </a:spcBef>
            </a:pPr>
            <a:r>
              <a:rPr lang="es" b="0" i="0" u="none" baseline="0"/>
              <a:t>Mintavételi eszközök képeknek</a:t>
            </a:r>
            <a:endParaRPr lang="es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7C2C9FB2-59AE-4CC3-B06F-167EB5DA89C4}" type="slidenum">
              <a:rPr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375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"/>
          </a:p>
        </p:txBody>
      </p:sp>
    </p:spTree>
    <p:extLst>
      <p:ext uri="{BB962C8B-B14F-4D97-AF65-F5344CB8AC3E}">
        <p14:creationId xmlns:p14="http://schemas.microsoft.com/office/powerpoint/2010/main" val="972944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52004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625116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63750" y="5075238"/>
            <a:ext cx="5187950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3525" cy="484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10"/>
          <p:cNvCxnSpPr/>
          <p:nvPr userDrawn="1"/>
        </p:nvCxnSpPr>
        <p:spPr>
          <a:xfrm>
            <a:off x="0" y="4849813"/>
            <a:ext cx="9144000" cy="0"/>
          </a:xfrm>
          <a:prstGeom prst="line">
            <a:avLst/>
          </a:prstGeom>
          <a:ln w="63500">
            <a:solidFill>
              <a:srgbClr val="FF7C8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/>
          <p:nvPr userDrawn="1"/>
        </p:nvSpPr>
        <p:spPr>
          <a:xfrm>
            <a:off x="1470378" y="6375400"/>
            <a:ext cx="4298826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300" dirty="0" smtClean="0">
                <a:solidFill>
                  <a:srgbClr val="FF7C80"/>
                </a:solidFill>
                <a:latin typeface="+mn-lt"/>
                <a:cs typeface="+mn-cs"/>
              </a:rPr>
              <a:t> </a:t>
            </a:r>
            <a:r>
              <a:rPr lang="hu-HU" sz="1300" dirty="0" err="1" smtClean="0">
                <a:solidFill>
                  <a:srgbClr val="FF7C80"/>
                </a:solidFill>
                <a:latin typeface="+mn-lt"/>
                <a:cs typeface="+mn-cs"/>
              </a:rPr>
              <a:t>Guía</a:t>
            </a:r>
            <a:r>
              <a:rPr lang="hu-HU" sz="1300" dirty="0" smtClean="0">
                <a:solidFill>
                  <a:srgbClr val="FF7C80"/>
                </a:solidFill>
                <a:latin typeface="+mn-lt"/>
                <a:cs typeface="+mn-cs"/>
              </a:rPr>
              <a:t> </a:t>
            </a:r>
            <a:r>
              <a:rPr lang="hu-HU" sz="1300" dirty="0" err="1" smtClean="0">
                <a:solidFill>
                  <a:srgbClr val="FF7C80"/>
                </a:solidFill>
                <a:latin typeface="+mn-lt"/>
                <a:cs typeface="+mn-cs"/>
              </a:rPr>
              <a:t>Practica</a:t>
            </a:r>
            <a:r>
              <a:rPr lang="hu-HU" sz="1300" baseline="0" dirty="0" smtClean="0">
                <a:solidFill>
                  <a:srgbClr val="FF7C80"/>
                </a:solidFill>
                <a:latin typeface="+mn-lt"/>
                <a:cs typeface="+mn-cs"/>
              </a:rPr>
              <a:t> </a:t>
            </a:r>
            <a:r>
              <a:rPr lang="es-ES" sz="1300" dirty="0" smtClean="0">
                <a:solidFill>
                  <a:srgbClr val="FF7C80"/>
                </a:solidFill>
                <a:latin typeface="+mn-lt"/>
                <a:cs typeface="+mn-cs"/>
              </a:rPr>
              <a:t>para el uso del dispositivo NG DetecTool</a:t>
            </a:r>
            <a:endParaRPr lang="es-ES" sz="1300" dirty="0">
              <a:solidFill>
                <a:srgbClr val="FF7C80"/>
              </a:solidFill>
              <a:latin typeface="+mn-lt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41463" y="365125"/>
            <a:ext cx="6973887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41463" y="1825625"/>
            <a:ext cx="6973887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0" name="Picture 6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763" y="0"/>
            <a:ext cx="11160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1138238" y="0"/>
            <a:ext cx="0" cy="6858000"/>
          </a:xfrm>
          <a:prstGeom prst="line">
            <a:avLst/>
          </a:prstGeom>
          <a:ln w="63500">
            <a:solidFill>
              <a:srgbClr val="FF7C8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32" name="Picture 4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880225" y="6230938"/>
            <a:ext cx="1651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8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4.png"/><Relationship Id="rId7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23.png"/><Relationship Id="rId10" Type="http://schemas.openxmlformats.org/officeDocument/2006/relationships/image" Target="../media/image12.png"/><Relationship Id="rId4" Type="http://schemas.openxmlformats.org/officeDocument/2006/relationships/image" Target="../media/image22.pn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2.png"/><Relationship Id="rId7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29.png"/><Relationship Id="rId10" Type="http://schemas.openxmlformats.org/officeDocument/2006/relationships/image" Target="../media/image12.png"/><Relationship Id="rId4" Type="http://schemas.openxmlformats.org/officeDocument/2006/relationships/image" Target="../media/image23.pn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428625" y="3135313"/>
            <a:ext cx="556222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s" sz="6600" b="0" i="0" u="none" baseline="0" dirty="0">
                <a:solidFill>
                  <a:schemeClr val="bg1"/>
                </a:solidFill>
                <a:latin typeface="Calibri" pitchFamily="34" charset="0"/>
              </a:rPr>
              <a:t>GUÍA </a:t>
            </a:r>
            <a:r>
              <a:rPr lang="es" sz="6600" b="0" i="0" u="none" baseline="0" dirty="0" smtClean="0">
                <a:solidFill>
                  <a:schemeClr val="bg1"/>
                </a:solidFill>
                <a:latin typeface="Calibri" pitchFamily="34" charset="0"/>
              </a:rPr>
              <a:t>PRÁCTICA</a:t>
            </a:r>
            <a:endParaRPr lang="es" sz="6600" b="0" i="0" u="none" baseline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501650" y="4149725"/>
            <a:ext cx="66628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s" sz="2800" b="0" i="0" u="none" baseline="0" dirty="0">
                <a:solidFill>
                  <a:schemeClr val="bg1"/>
                </a:solidFill>
                <a:latin typeface="Calibri" pitchFamily="34" charset="0"/>
              </a:rPr>
              <a:t>PARA EL USO DEL DISPOSITIVO NG DetecTool</a:t>
            </a:r>
          </a:p>
        </p:txBody>
      </p:sp>
      <p:sp>
        <p:nvSpPr>
          <p:cNvPr id="14339" name="TextBox 7"/>
          <p:cNvSpPr txBox="1">
            <a:spLocks noChangeArrowheads="1"/>
          </p:cNvSpPr>
          <p:nvPr/>
        </p:nvSpPr>
        <p:spPr bwMode="auto">
          <a:xfrm>
            <a:off x="4558352" y="1865873"/>
            <a:ext cx="43298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/>
            <a:r>
              <a:rPr lang="es" sz="3600" b="1" i="0" u="none" baseline="0" dirty="0">
                <a:solidFill>
                  <a:schemeClr val="bg1"/>
                </a:solidFill>
                <a:latin typeface="Calibri" pitchFamily="34" charset="0"/>
              </a:rPr>
              <a:t>EL </a:t>
            </a:r>
            <a:r>
              <a:rPr lang="es" sz="3600" b="1" i="0" u="none" baseline="0" dirty="0" smtClean="0">
                <a:solidFill>
                  <a:schemeClr val="bg1"/>
                </a:solidFill>
                <a:latin typeface="Calibri" pitchFamily="34" charset="0"/>
              </a:rPr>
              <a:t>PROCE</a:t>
            </a:r>
            <a:r>
              <a:rPr lang="hu-HU" sz="3600" b="1" i="0" u="none" baseline="0" dirty="0" smtClean="0">
                <a:solidFill>
                  <a:schemeClr val="bg1"/>
                </a:solidFill>
                <a:latin typeface="Calibri" pitchFamily="34" charset="0"/>
              </a:rPr>
              <a:t>DIMIENTO</a:t>
            </a:r>
            <a:r>
              <a:rPr lang="es" sz="3600" b="1" i="0" u="none" baseline="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s" sz="3600" b="1" i="0" u="none" baseline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58352" y="1586204"/>
            <a:ext cx="4272911" cy="1204497"/>
          </a:xfrm>
          <a:prstGeom prst="roundRect">
            <a:avLst/>
          </a:prstGeom>
          <a:noFill/>
          <a:ln w="28575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s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3127375" y="6169025"/>
            <a:ext cx="314873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s" i="0" u="none" baseline="0" dirty="0">
                <a:solidFill>
                  <a:srgbClr val="EA556F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Calibri" panose="020F0502020204030204" pitchFamily="34" charset="0"/>
              </a:rPr>
              <a:t>Detección </a:t>
            </a:r>
            <a:r>
              <a:rPr lang="es" dirty="0" smtClean="0">
                <a:solidFill>
                  <a:srgbClr val="EA556F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Calibri" panose="020F0502020204030204" pitchFamily="34" charset="0"/>
              </a:rPr>
              <a:t>de </a:t>
            </a:r>
            <a:r>
              <a:rPr lang="es" i="0" u="none" baseline="0" dirty="0" smtClean="0">
                <a:solidFill>
                  <a:srgbClr val="EA556F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Calibri" panose="020F0502020204030204" pitchFamily="34" charset="0"/>
              </a:rPr>
              <a:t>AMR </a:t>
            </a:r>
            <a:r>
              <a:rPr lang="es" i="0" u="none" baseline="0" dirty="0">
                <a:solidFill>
                  <a:srgbClr val="EA556F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Calibri" panose="020F0502020204030204" pitchFamily="34" charset="0"/>
              </a:rPr>
              <a:t>en 15 min.</a:t>
            </a:r>
            <a:endParaRPr lang="es" dirty="0">
              <a:solidFill>
                <a:srgbClr val="EA556F"/>
              </a:solidFill>
              <a:latin typeface="Calibri" panose="020F0502020204030204" pitchFamily="34" charset="0"/>
              <a:ea typeface="Open Sans Light" panose="020B030603050402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1"/>
          <p:cNvSpPr txBox="1"/>
          <p:nvPr/>
        </p:nvSpPr>
        <p:spPr>
          <a:xfrm>
            <a:off x="2051123" y="2382609"/>
            <a:ext cx="1068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" sz="2000" b="0" i="0" u="none" baseline="0">
                <a:latin typeface="+mn-lt"/>
              </a:rPr>
              <a:t>Casete</a:t>
            </a:r>
          </a:p>
        </p:txBody>
      </p:sp>
      <p:sp>
        <p:nvSpPr>
          <p:cNvPr id="7" name="ZoneTexte 12"/>
          <p:cNvSpPr txBox="1"/>
          <p:nvPr/>
        </p:nvSpPr>
        <p:spPr>
          <a:xfrm>
            <a:off x="4433174" y="2411602"/>
            <a:ext cx="673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" sz="2000" b="0" i="0" u="none" baseline="0">
                <a:latin typeface="+mn-lt"/>
              </a:rPr>
              <a:t>Tira</a:t>
            </a:r>
            <a:endParaRPr lang="es" sz="2000" dirty="0">
              <a:latin typeface="+mn-lt"/>
            </a:endParaRPr>
          </a:p>
        </p:txBody>
      </p:sp>
      <p:sp>
        <p:nvSpPr>
          <p:cNvPr id="9" name="Flèche droite 17"/>
          <p:cNvSpPr/>
          <p:nvPr/>
        </p:nvSpPr>
        <p:spPr>
          <a:xfrm>
            <a:off x="5314300" y="3272490"/>
            <a:ext cx="685635" cy="10510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>
              <a:solidFill>
                <a:srgbClr val="C00000"/>
              </a:solidFill>
            </a:endParaRPr>
          </a:p>
        </p:txBody>
      </p:sp>
      <p:sp>
        <p:nvSpPr>
          <p:cNvPr id="10" name="ZoneTexte 18"/>
          <p:cNvSpPr txBox="1"/>
          <p:nvPr/>
        </p:nvSpPr>
        <p:spPr>
          <a:xfrm>
            <a:off x="6123759" y="3130850"/>
            <a:ext cx="26381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" sz="2000" b="0" i="0" u="none" baseline="0">
                <a:latin typeface="+mn-lt"/>
              </a:rPr>
              <a:t>Las líneas de prueba indican la presencia de enzimas responsables de la resistencia a los antibióticos.</a:t>
            </a:r>
            <a:endParaRPr lang="es" sz="2000" dirty="0">
              <a:latin typeface="+mn-lt"/>
            </a:endParaRPr>
          </a:p>
        </p:txBody>
      </p:sp>
      <p:pic>
        <p:nvPicPr>
          <p:cNvPr id="78" name="Image 8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5" t="13999" r="21844" b="48914"/>
          <a:stretch/>
        </p:blipFill>
        <p:spPr>
          <a:xfrm>
            <a:off x="1657808" y="3205488"/>
            <a:ext cx="2550066" cy="1321119"/>
          </a:xfrm>
          <a:prstGeom prst="rect">
            <a:avLst/>
          </a:prstGeom>
        </p:spPr>
      </p:pic>
      <p:grpSp>
        <p:nvGrpSpPr>
          <p:cNvPr id="79" name="Groupe 91"/>
          <p:cNvGrpSpPr/>
          <p:nvPr/>
        </p:nvGrpSpPr>
        <p:grpSpPr>
          <a:xfrm>
            <a:off x="1934909" y="3427308"/>
            <a:ext cx="1954509" cy="805255"/>
            <a:chOff x="1433360" y="3782409"/>
            <a:chExt cx="2963411" cy="976079"/>
          </a:xfrm>
        </p:grpSpPr>
        <p:pic>
          <p:nvPicPr>
            <p:cNvPr id="80" name="Image 9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97" t="37837" r="12018" b="12876"/>
            <a:stretch/>
          </p:blipFill>
          <p:spPr>
            <a:xfrm>
              <a:off x="1433360" y="3782409"/>
              <a:ext cx="2963411" cy="976079"/>
            </a:xfrm>
            <a:prstGeom prst="rect">
              <a:avLst/>
            </a:prstGeom>
          </p:spPr>
        </p:pic>
        <p:cxnSp>
          <p:nvCxnSpPr>
            <p:cNvPr id="81" name="Connecteur droit 94"/>
            <p:cNvCxnSpPr/>
            <p:nvPr/>
          </p:nvCxnSpPr>
          <p:spPr>
            <a:xfrm flipH="1">
              <a:off x="3497706" y="4342150"/>
              <a:ext cx="74950" cy="129914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98"/>
            <p:cNvCxnSpPr/>
            <p:nvPr/>
          </p:nvCxnSpPr>
          <p:spPr>
            <a:xfrm flipH="1">
              <a:off x="2796213" y="4176864"/>
              <a:ext cx="74950" cy="129914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109"/>
            <p:cNvCxnSpPr/>
            <p:nvPr/>
          </p:nvCxnSpPr>
          <p:spPr>
            <a:xfrm flipH="1">
              <a:off x="2969865" y="4222284"/>
              <a:ext cx="74950" cy="129914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110"/>
            <p:cNvCxnSpPr/>
            <p:nvPr/>
          </p:nvCxnSpPr>
          <p:spPr>
            <a:xfrm flipH="1">
              <a:off x="3170795" y="4270447"/>
              <a:ext cx="74950" cy="129914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5" name="Image 9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80" t="20302" r="6142" b="22131"/>
          <a:stretch/>
        </p:blipFill>
        <p:spPr>
          <a:xfrm>
            <a:off x="1627653" y="2739988"/>
            <a:ext cx="2569023" cy="1785245"/>
          </a:xfrm>
          <a:prstGeom prst="rect">
            <a:avLst/>
          </a:prstGeom>
        </p:spPr>
      </p:pic>
      <p:sp>
        <p:nvSpPr>
          <p:cNvPr id="86" name="ZoneTexte 111"/>
          <p:cNvSpPr txBox="1"/>
          <p:nvPr/>
        </p:nvSpPr>
        <p:spPr>
          <a:xfrm>
            <a:off x="4207874" y="1031272"/>
            <a:ext cx="3101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" sz="2400" b="0" i="0" u="none" baseline="0" dirty="0">
                <a:latin typeface="+mn-lt"/>
              </a:rPr>
              <a:t>Dos componentes principales</a:t>
            </a:r>
            <a:endParaRPr lang="es" sz="2400" dirty="0">
              <a:solidFill>
                <a:srgbClr val="003299"/>
              </a:solidFill>
              <a:latin typeface="+mn-lt"/>
            </a:endParaRPr>
          </a:p>
        </p:txBody>
      </p:sp>
      <p:sp>
        <p:nvSpPr>
          <p:cNvPr id="87" name="ZoneTexte 112"/>
          <p:cNvSpPr txBox="1"/>
          <p:nvPr/>
        </p:nvSpPr>
        <p:spPr>
          <a:xfrm>
            <a:off x="1627653" y="1038801"/>
            <a:ext cx="2076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" sz="2400" b="0" i="0" u="none" baseline="0">
                <a:latin typeface="+mn-lt"/>
              </a:rPr>
              <a:t>Parte de detección: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264218" y="412726"/>
            <a:ext cx="7685076" cy="8493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 fontAlgn="auto">
              <a:spcAft>
                <a:spcPts val="0"/>
              </a:spcAft>
              <a:defRPr/>
            </a:pPr>
            <a:r>
              <a:rPr lang="es" sz="3600" b="1" i="0" u="none" baseline="0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Componentes del sistema de detección 3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1100" b="0" i="0" u="none" baseline="0">
                <a:latin typeface="+mn-lt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71117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0.00018 0.1157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8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0.24479 -0.049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-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/>
      <p:bldP spid="86" grpId="0"/>
      <p:bldP spid="8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>
          <a:xfrm>
            <a:off x="1316334" y="155075"/>
            <a:ext cx="7827665" cy="6045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 fontAlgn="auto">
              <a:spcAft>
                <a:spcPts val="0"/>
              </a:spcAft>
              <a:defRPr/>
            </a:pPr>
            <a:r>
              <a:rPr lang="es" sz="3000" b="1" i="0" u="none" baseline="0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Proceso de detección - Preparación de la muestra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6334" y="745703"/>
            <a:ext cx="7597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" b="0" i="0" u="none" baseline="0" dirty="0">
                <a:latin typeface="+mn-lt"/>
              </a:rPr>
              <a:t>Este material de capacitación es una descripción general </a:t>
            </a:r>
            <a:r>
              <a:rPr lang="es" b="0" i="0" u="none" baseline="0" dirty="0" smtClean="0">
                <a:latin typeface="+mn-lt"/>
              </a:rPr>
              <a:t>sobre </a:t>
            </a:r>
            <a:r>
              <a:rPr lang="es" b="0" i="0" u="none" baseline="0" dirty="0">
                <a:latin typeface="+mn-lt"/>
              </a:rPr>
              <a:t>el funcionamiento del dispositivo. </a:t>
            </a:r>
            <a:r>
              <a:rPr lang="es" b="1" i="0" u="none" baseline="0" dirty="0">
                <a:solidFill>
                  <a:srgbClr val="357FC2"/>
                </a:solidFill>
                <a:latin typeface="+mn-lt"/>
              </a:rPr>
              <a:t>ATENCIÓN: Asegúrese de leer el procedimiento detallado de NG DetecTool antes de usar el dispositivo en muestras reales. </a:t>
            </a:r>
            <a:endParaRPr lang="es" b="1" dirty="0">
              <a:solidFill>
                <a:srgbClr val="357FC2"/>
              </a:solidFill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85244" y="1943725"/>
            <a:ext cx="5121842" cy="4185337"/>
            <a:chOff x="2585244" y="1943725"/>
            <a:chExt cx="4906002" cy="4185337"/>
          </a:xfrm>
        </p:grpSpPr>
        <p:sp>
          <p:nvSpPr>
            <p:cNvPr id="3" name="Rounded Rectangle 2"/>
            <p:cNvSpPr/>
            <p:nvPr/>
          </p:nvSpPr>
          <p:spPr>
            <a:xfrm>
              <a:off x="2585244" y="1943725"/>
              <a:ext cx="4886324" cy="1228725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604922" y="3401500"/>
              <a:ext cx="4886324" cy="1228725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"/>
            </a:p>
          </p:txBody>
        </p:sp>
        <p:sp>
          <p:nvSpPr>
            <p:cNvPr id="18446" name="TextBox 25"/>
            <p:cNvSpPr txBox="1">
              <a:spLocks noChangeArrowheads="1"/>
            </p:cNvSpPr>
            <p:nvPr/>
          </p:nvSpPr>
          <p:spPr bwMode="auto">
            <a:xfrm>
              <a:off x="2691035" y="3484387"/>
              <a:ext cx="2278062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s" sz="2800" b="0" i="0" u="none" baseline="0">
                  <a:solidFill>
                    <a:schemeClr val="bg1"/>
                  </a:solidFill>
                  <a:latin typeface="Calibri" pitchFamily="34" charset="0"/>
                </a:rPr>
                <a:t>SANGRE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585244" y="4900337"/>
              <a:ext cx="4886324" cy="1228725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"/>
            </a:p>
          </p:txBody>
        </p:sp>
        <p:sp>
          <p:nvSpPr>
            <p:cNvPr id="18454" name="TextBox 31"/>
            <p:cNvSpPr txBox="1">
              <a:spLocks noChangeArrowheads="1"/>
            </p:cNvSpPr>
            <p:nvPr/>
          </p:nvSpPr>
          <p:spPr bwMode="auto">
            <a:xfrm>
              <a:off x="2691035" y="2109211"/>
              <a:ext cx="2278062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s" sz="2800" b="0" i="0" u="none" baseline="0">
                  <a:solidFill>
                    <a:schemeClr val="bg1"/>
                  </a:solidFill>
                  <a:latin typeface="Calibri" pitchFamily="34" charset="0"/>
                </a:rPr>
                <a:t>ORINA</a:t>
              </a:r>
            </a:p>
          </p:txBody>
        </p:sp>
        <p:sp>
          <p:nvSpPr>
            <p:cNvPr id="35" name="Down Arrow 34"/>
            <p:cNvSpPr/>
            <p:nvPr/>
          </p:nvSpPr>
          <p:spPr>
            <a:xfrm rot="16200000">
              <a:off x="3915754" y="2271412"/>
              <a:ext cx="322263" cy="263525"/>
            </a:xfrm>
            <a:prstGeom prst="downArrow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">
                <a:solidFill>
                  <a:schemeClr val="bg1"/>
                </a:solidFill>
              </a:endParaRPr>
            </a:p>
          </p:txBody>
        </p:sp>
        <p:sp>
          <p:nvSpPr>
            <p:cNvPr id="18457" name="TextBox 7"/>
            <p:cNvSpPr txBox="1">
              <a:spLocks noChangeArrowheads="1"/>
            </p:cNvSpPr>
            <p:nvPr/>
          </p:nvSpPr>
          <p:spPr bwMode="auto">
            <a:xfrm>
              <a:off x="2703660" y="3852257"/>
              <a:ext cx="4766869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rtl="0"/>
              <a:r>
                <a:rPr lang="es" sz="1400" b="0" i="0" u="none" baseline="0" dirty="0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Mezclar 2 volúmenes de hemocultivo positivo con 1 volumen </a:t>
              </a:r>
              <a:r>
                <a:rPr lang="hu-HU" sz="1400" b="0" i="0" u="none" baseline="0" dirty="0" smtClean="0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/>
              </a:r>
              <a:br>
                <a:rPr lang="hu-HU" sz="1400" b="0" i="0" u="none" baseline="0" dirty="0" smtClean="0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</a:br>
              <a:r>
                <a:rPr lang="es" sz="1400" b="0" i="0" u="none" baseline="0" dirty="0" smtClean="0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de </a:t>
              </a:r>
              <a:r>
                <a:rPr lang="es" sz="1400" b="0" i="0" u="none" baseline="0" dirty="0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tampón de lisis. Dejar reaccionar durante un mínimo </a:t>
              </a:r>
              <a:r>
                <a:rPr lang="hu-HU" sz="1400" b="0" i="0" u="none" baseline="0" dirty="0" smtClean="0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/>
              </a:r>
              <a:br>
                <a:rPr lang="hu-HU" sz="1400" b="0" i="0" u="none" baseline="0" dirty="0" smtClean="0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</a:br>
              <a:r>
                <a:rPr lang="es" sz="1400" b="0" i="0" u="none" baseline="0" dirty="0" smtClean="0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de </a:t>
              </a:r>
              <a:r>
                <a:rPr lang="es" sz="1400" b="0" i="0" u="none" baseline="0" dirty="0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2 minutos (posible hasta 30’).</a:t>
              </a:r>
              <a:endParaRPr lang="e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8" name="Down Arrow 37"/>
            <p:cNvSpPr/>
            <p:nvPr/>
          </p:nvSpPr>
          <p:spPr>
            <a:xfrm rot="16200000">
              <a:off x="3956395" y="3619362"/>
              <a:ext cx="322263" cy="263525"/>
            </a:xfrm>
            <a:prstGeom prst="downArrow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">
                <a:solidFill>
                  <a:schemeClr val="bg1"/>
                </a:solidFill>
              </a:endParaRPr>
            </a:p>
          </p:txBody>
        </p:sp>
        <p:sp>
          <p:nvSpPr>
            <p:cNvPr id="18438" name="TextBox 11"/>
            <p:cNvSpPr txBox="1">
              <a:spLocks noChangeArrowheads="1"/>
            </p:cNvSpPr>
            <p:nvPr/>
          </p:nvSpPr>
          <p:spPr bwMode="auto">
            <a:xfrm>
              <a:off x="2675514" y="4948672"/>
              <a:ext cx="2752493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rtl="0"/>
              <a:r>
                <a:rPr lang="es" sz="2800" b="0" i="0" u="none" baseline="0" dirty="0">
                  <a:solidFill>
                    <a:schemeClr val="bg1"/>
                  </a:solidFill>
                  <a:latin typeface="Calibri" pitchFamily="34" charset="0"/>
                </a:rPr>
                <a:t>HISOPADO RECTAL</a:t>
              </a:r>
            </a:p>
          </p:txBody>
        </p:sp>
        <p:sp>
          <p:nvSpPr>
            <p:cNvPr id="33" name="Down Arrow 32"/>
            <p:cNvSpPr/>
            <p:nvPr/>
          </p:nvSpPr>
          <p:spPr>
            <a:xfrm rot="16200000">
              <a:off x="5398638" y="5107331"/>
              <a:ext cx="322263" cy="263525"/>
            </a:xfrm>
            <a:prstGeom prst="downArrow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">
                <a:solidFill>
                  <a:schemeClr val="bg1"/>
                </a:solidFill>
              </a:endParaRPr>
            </a:p>
          </p:txBody>
        </p:sp>
        <p:sp>
          <p:nvSpPr>
            <p:cNvPr id="2" name="Szövegdoboz 1"/>
            <p:cNvSpPr txBox="1"/>
            <p:nvPr/>
          </p:nvSpPr>
          <p:spPr>
            <a:xfrm>
              <a:off x="2704698" y="2626873"/>
              <a:ext cx="4374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hu-HU" sz="1400" b="0" i="0" u="none" baseline="0" dirty="0" smtClean="0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No </a:t>
              </a:r>
              <a:r>
                <a:rPr lang="hu-HU" sz="1400" b="0" i="0" u="none" baseline="0" dirty="0" err="1" smtClean="0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requiere</a:t>
              </a:r>
              <a:r>
                <a:rPr lang="hu-HU" sz="1400" b="0" i="0" u="none" baseline="0" dirty="0" smtClean="0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 </a:t>
              </a:r>
              <a:r>
                <a:rPr lang="hu-HU" sz="1400" dirty="0" err="1" smtClean="0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prepar</a:t>
              </a:r>
              <a:r>
                <a:rPr lang="hu-HU" sz="1400" b="0" i="0" u="none" baseline="0" dirty="0" err="1" smtClean="0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ación</a:t>
              </a:r>
              <a:endParaRPr lang="es" sz="1400" dirty="0"/>
            </a:p>
          </p:txBody>
        </p:sp>
        <p:sp>
          <p:nvSpPr>
            <p:cNvPr id="5" name="Szövegdoboz 4"/>
            <p:cNvSpPr txBox="1"/>
            <p:nvPr/>
          </p:nvSpPr>
          <p:spPr>
            <a:xfrm>
              <a:off x="2696226" y="5103522"/>
              <a:ext cx="46643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s" sz="1400" b="0" i="0" u="none" baseline="0" dirty="0">
                  <a:solidFill>
                    <a:schemeClr val="bg1"/>
                  </a:solidFill>
                  <a:latin typeface="+mn-lt"/>
                  <a:sym typeface="Calibri" pitchFamily="34" charset="0"/>
                </a:rPr>
                <a:t>						</a:t>
              </a:r>
              <a:r>
                <a:rPr lang="hu-HU" sz="1400" b="0" i="0" u="none" baseline="0" dirty="0" smtClean="0">
                  <a:solidFill>
                    <a:schemeClr val="bg1"/>
                  </a:solidFill>
                  <a:latin typeface="+mn-lt"/>
                  <a:sym typeface="Calibri" pitchFamily="34" charset="0"/>
                </a:rPr>
                <a:t>         </a:t>
              </a:r>
              <a:r>
                <a:rPr lang="es" sz="1400" b="0" i="0" u="none" baseline="0" dirty="0" smtClean="0">
                  <a:solidFill>
                    <a:schemeClr val="bg1"/>
                  </a:solidFill>
                  <a:latin typeface="+mn-lt"/>
                  <a:sym typeface="Calibri" pitchFamily="34" charset="0"/>
                </a:rPr>
                <a:t>Inocular </a:t>
              </a:r>
              <a:r>
                <a:rPr lang="es" sz="1400" b="0" i="0" u="none" baseline="0" dirty="0">
                  <a:solidFill>
                    <a:schemeClr val="bg1"/>
                  </a:solidFill>
                  <a:latin typeface="+mn-lt"/>
                  <a:sym typeface="Calibri" pitchFamily="34" charset="0"/>
                </a:rPr>
                <a:t>el medio </a:t>
              </a:r>
              <a:r>
                <a:rPr lang="hu-HU" sz="1400" b="0" i="0" u="none" baseline="0" dirty="0" smtClean="0">
                  <a:solidFill>
                    <a:schemeClr val="bg1"/>
                  </a:solidFill>
                  <a:latin typeface="+mn-lt"/>
                  <a:sym typeface="Calibri" pitchFamily="34" charset="0"/>
                </a:rPr>
                <a:t/>
              </a:r>
              <a:br>
                <a:rPr lang="hu-HU" sz="1400" b="0" i="0" u="none" baseline="0" dirty="0" smtClean="0">
                  <a:solidFill>
                    <a:schemeClr val="bg1"/>
                  </a:solidFill>
                  <a:latin typeface="+mn-lt"/>
                  <a:sym typeface="Calibri" pitchFamily="34" charset="0"/>
                </a:rPr>
              </a:br>
              <a:r>
                <a:rPr lang="es" sz="1400" b="0" i="0" u="none" baseline="0" dirty="0" smtClean="0">
                  <a:solidFill>
                    <a:schemeClr val="bg1"/>
                  </a:solidFill>
                  <a:latin typeface="+mn-lt"/>
                  <a:sym typeface="Calibri" pitchFamily="34" charset="0"/>
                </a:rPr>
                <a:t>de </a:t>
              </a:r>
              <a:r>
                <a:rPr lang="es" sz="1400" b="0" i="0" u="none" baseline="0" dirty="0">
                  <a:solidFill>
                    <a:schemeClr val="bg1"/>
                  </a:solidFill>
                  <a:latin typeface="+mn-lt"/>
                  <a:sym typeface="Calibri" pitchFamily="34" charset="0"/>
                </a:rPr>
                <a:t>transporte de los </a:t>
              </a:r>
              <a:r>
                <a:rPr lang="hu-HU" sz="1400" b="0" i="0" u="none" baseline="0" dirty="0" smtClean="0">
                  <a:solidFill>
                    <a:schemeClr val="bg1"/>
                  </a:solidFill>
                  <a:latin typeface="+mn-lt"/>
                  <a:sym typeface="Calibri" pitchFamily="34" charset="0"/>
                </a:rPr>
                <a:t>frotis </a:t>
              </a:r>
              <a:r>
                <a:rPr lang="es" sz="1400" b="0" i="0" u="none" baseline="0" dirty="0" smtClean="0">
                  <a:solidFill>
                    <a:schemeClr val="bg1"/>
                  </a:solidFill>
                  <a:latin typeface="+mn-lt"/>
                </a:rPr>
                <a:t>en </a:t>
              </a:r>
              <a:r>
                <a:rPr lang="es" sz="1400" b="0" i="0" u="none" baseline="0" dirty="0">
                  <a:solidFill>
                    <a:schemeClr val="bg1"/>
                  </a:solidFill>
                  <a:latin typeface="+mn-lt"/>
                </a:rPr>
                <a:t>medios de infusión de cerebro y corazón suplementados con cefotaxima para </a:t>
              </a:r>
              <a:r>
                <a:rPr lang="hu-HU" sz="1400" b="0" i="0" u="none" baseline="0" dirty="0" smtClean="0">
                  <a:solidFill>
                    <a:schemeClr val="bg1"/>
                  </a:solidFill>
                  <a:latin typeface="+mn-lt"/>
                </a:rPr>
                <a:t>BLEEs</a:t>
              </a:r>
              <a:r>
                <a:rPr lang="es" sz="1400" b="0" i="0" u="none" baseline="0" dirty="0" smtClean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s" sz="1400" b="0" i="0" u="none" baseline="0" dirty="0">
                  <a:solidFill>
                    <a:schemeClr val="bg1"/>
                  </a:solidFill>
                  <a:latin typeface="+mn-lt"/>
                </a:rPr>
                <a:t>(CTXM) </a:t>
              </a:r>
              <a:r>
                <a:rPr lang="hu-HU" sz="1400" b="0" i="0" u="none" baseline="0" dirty="0" smtClean="0">
                  <a:solidFill>
                    <a:schemeClr val="bg1"/>
                  </a:solidFill>
                  <a:latin typeface="+mn-lt"/>
                </a:rPr>
                <a:t/>
              </a:r>
              <a:br>
                <a:rPr lang="hu-HU" sz="1400" b="0" i="0" u="none" baseline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s" sz="1400" b="0" i="0" u="none" baseline="0" dirty="0" smtClean="0">
                  <a:solidFill>
                    <a:schemeClr val="bg1"/>
                  </a:solidFill>
                  <a:latin typeface="+mn-lt"/>
                </a:rPr>
                <a:t>y </a:t>
              </a:r>
              <a:r>
                <a:rPr lang="es" sz="1400" b="0" i="0" u="none" baseline="0" dirty="0">
                  <a:solidFill>
                    <a:schemeClr val="bg1"/>
                  </a:solidFill>
                  <a:latin typeface="+mn-lt"/>
                </a:rPr>
                <a:t>ertapenem (para carbapenemasas) e incubar durante la noche.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1100" b="0" i="0" u="none" baseline="0">
                <a:latin typeface="+mn-lt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58997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7" t="42406" r="35480" b="28009"/>
          <a:stretch/>
        </p:blipFill>
        <p:spPr>
          <a:xfrm>
            <a:off x="1541014" y="4956606"/>
            <a:ext cx="1565754" cy="1402915"/>
          </a:xfrm>
          <a:prstGeom prst="rect">
            <a:avLst/>
          </a:prstGeom>
        </p:spPr>
      </p:pic>
      <p:pic>
        <p:nvPicPr>
          <p:cNvPr id="7" name="Image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7" t="43197" r="38493" b="40161"/>
          <a:stretch/>
        </p:blipFill>
        <p:spPr>
          <a:xfrm>
            <a:off x="1783964" y="3141908"/>
            <a:ext cx="1057165" cy="802427"/>
          </a:xfrm>
          <a:prstGeom prst="rect">
            <a:avLst/>
          </a:prstGeom>
        </p:spPr>
      </p:pic>
      <p:pic>
        <p:nvPicPr>
          <p:cNvPr id="8" name="Image 4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2" t="31311" r="36576" b="48877"/>
          <a:stretch/>
        </p:blipFill>
        <p:spPr>
          <a:xfrm>
            <a:off x="1641155" y="3728813"/>
            <a:ext cx="1365472" cy="939546"/>
          </a:xfrm>
          <a:prstGeom prst="rect">
            <a:avLst/>
          </a:prstGeom>
        </p:spPr>
      </p:pic>
      <p:sp>
        <p:nvSpPr>
          <p:cNvPr id="9" name="Flèche courbée vers le bas 1"/>
          <p:cNvSpPr/>
          <p:nvPr/>
        </p:nvSpPr>
        <p:spPr>
          <a:xfrm rot="10489299" flipV="1">
            <a:off x="2211447" y="4642611"/>
            <a:ext cx="1124071" cy="365468"/>
          </a:xfrm>
          <a:prstGeom prst="curvedDown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>
              <a:solidFill>
                <a:schemeClr val="tx1"/>
              </a:solidFill>
            </a:endParaRPr>
          </a:p>
        </p:txBody>
      </p:sp>
      <p:sp>
        <p:nvSpPr>
          <p:cNvPr id="10" name="ZoneTexte 2"/>
          <p:cNvSpPr txBox="1"/>
          <p:nvPr/>
        </p:nvSpPr>
        <p:spPr>
          <a:xfrm>
            <a:off x="3065744" y="4972722"/>
            <a:ext cx="797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" sz="1600" b="0" i="0" u="none" baseline="0">
                <a:latin typeface="+mn-lt"/>
              </a:rPr>
              <a:t>Muestra</a:t>
            </a:r>
            <a:endParaRPr lang="es" sz="16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74314" y="5265029"/>
            <a:ext cx="683046" cy="3684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/>
          </a:p>
        </p:txBody>
      </p:sp>
      <p:grpSp>
        <p:nvGrpSpPr>
          <p:cNvPr id="12" name="Groupe 9"/>
          <p:cNvGrpSpPr/>
          <p:nvPr/>
        </p:nvGrpSpPr>
        <p:grpSpPr>
          <a:xfrm>
            <a:off x="1263316" y="1569274"/>
            <a:ext cx="2426054" cy="3190613"/>
            <a:chOff x="3672856" y="1977211"/>
            <a:chExt cx="2426054" cy="3190613"/>
          </a:xfrm>
        </p:grpSpPr>
        <p:pic>
          <p:nvPicPr>
            <p:cNvPr id="13" name="Imag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535" b="42944"/>
            <a:stretch/>
          </p:blipFill>
          <p:spPr>
            <a:xfrm rot="13250196">
              <a:off x="3672856" y="2595985"/>
              <a:ext cx="2426054" cy="257183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072436" y="1977211"/>
              <a:ext cx="1141950" cy="545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"/>
            </a:p>
          </p:txBody>
        </p:sp>
      </p:grpSp>
      <p:sp>
        <p:nvSpPr>
          <p:cNvPr id="15" name="ZoneTexte 45"/>
          <p:cNvSpPr txBox="1"/>
          <p:nvPr/>
        </p:nvSpPr>
        <p:spPr>
          <a:xfrm>
            <a:off x="4040247" y="940406"/>
            <a:ext cx="4949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Ø"/>
            </a:pPr>
            <a:r>
              <a:rPr lang="es" sz="2800" b="0" i="0" u="sng" baseline="0" dirty="0">
                <a:solidFill>
                  <a:srgbClr val="FF7C80"/>
                </a:solidFill>
                <a:latin typeface="+mn-lt"/>
              </a:rPr>
              <a:t>Volumen de muestras ≤ 1,5 ml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06368" y="2192770"/>
            <a:ext cx="486448" cy="2514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/>
          </a:p>
        </p:txBody>
      </p:sp>
      <p:sp>
        <p:nvSpPr>
          <p:cNvPr id="17" name="Trapèze 13"/>
          <p:cNvSpPr/>
          <p:nvPr/>
        </p:nvSpPr>
        <p:spPr>
          <a:xfrm flipV="1">
            <a:off x="2250792" y="5686430"/>
            <a:ext cx="123508" cy="565909"/>
          </a:xfrm>
          <a:prstGeom prst="trapezoid">
            <a:avLst>
              <a:gd name="adj" fmla="val 1046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/>
          </a:p>
        </p:txBody>
      </p:sp>
      <p:sp>
        <p:nvSpPr>
          <p:cNvPr id="18" name="ZoneTexte 46"/>
          <p:cNvSpPr txBox="1"/>
          <p:nvPr/>
        </p:nvSpPr>
        <p:spPr>
          <a:xfrm>
            <a:off x="3065744" y="5500196"/>
            <a:ext cx="1031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" sz="1600" b="0" i="0" u="none" baseline="0">
                <a:latin typeface="+mn-lt"/>
              </a:rPr>
              <a:t>Bacterias</a:t>
            </a:r>
            <a:endParaRPr lang="es" sz="1600" dirty="0">
              <a:latin typeface="+mn-lt"/>
            </a:endParaRPr>
          </a:p>
        </p:txBody>
      </p:sp>
      <p:cxnSp>
        <p:nvCxnSpPr>
          <p:cNvPr id="19" name="Connecteur droit avec flèche 15"/>
          <p:cNvCxnSpPr/>
          <p:nvPr/>
        </p:nvCxnSpPr>
        <p:spPr>
          <a:xfrm flipH="1">
            <a:off x="2300366" y="5658064"/>
            <a:ext cx="794711" cy="16819"/>
          </a:xfrm>
          <a:prstGeom prst="straightConnector1">
            <a:avLst/>
          </a:prstGeom>
          <a:ln w="38100">
            <a:solidFill>
              <a:srgbClr val="FF7C8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" name="Image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7" t="6782" r="39798" b="53848"/>
          <a:stretch/>
        </p:blipFill>
        <p:spPr>
          <a:xfrm>
            <a:off x="3791444" y="4196814"/>
            <a:ext cx="1861342" cy="1612524"/>
          </a:xfrm>
          <a:prstGeom prst="rect">
            <a:avLst/>
          </a:prstGeom>
        </p:spPr>
      </p:pic>
      <p:pic>
        <p:nvPicPr>
          <p:cNvPr id="21" name="Image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0" t="33293" r="52042" b="45313"/>
          <a:stretch/>
        </p:blipFill>
        <p:spPr>
          <a:xfrm>
            <a:off x="3999690" y="2570307"/>
            <a:ext cx="1417881" cy="1401753"/>
          </a:xfrm>
          <a:prstGeom prst="rect">
            <a:avLst/>
          </a:prstGeom>
        </p:spPr>
      </p:pic>
      <p:pic>
        <p:nvPicPr>
          <p:cNvPr id="22" name="Image 3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2" t="15605" r="22657" b="19500"/>
          <a:stretch/>
        </p:blipFill>
        <p:spPr>
          <a:xfrm>
            <a:off x="3656942" y="1422177"/>
            <a:ext cx="1862752" cy="1379394"/>
          </a:xfrm>
          <a:prstGeom prst="rect">
            <a:avLst/>
          </a:prstGeom>
        </p:spPr>
      </p:pic>
      <p:sp>
        <p:nvSpPr>
          <p:cNvPr id="23" name="ZoneTexte 4"/>
          <p:cNvSpPr txBox="1"/>
          <p:nvPr/>
        </p:nvSpPr>
        <p:spPr>
          <a:xfrm>
            <a:off x="5760319" y="2068076"/>
            <a:ext cx="1969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" b="0" i="0" u="none" baseline="0" dirty="0"/>
              <a:t>1</a:t>
            </a:r>
            <a:r>
              <a:rPr lang="es" b="0" i="0" u="none" baseline="0" dirty="0">
                <a:latin typeface="+mn-lt"/>
              </a:rPr>
              <a:t>) Insertar el vaso </a:t>
            </a:r>
            <a:r>
              <a:rPr lang="hu-HU" b="0" i="0" u="none" baseline="0" dirty="0" smtClean="0">
                <a:latin typeface="+mn-lt"/>
              </a:rPr>
              <a:t/>
            </a:r>
            <a:br>
              <a:rPr lang="hu-HU" b="0" i="0" u="none" baseline="0" dirty="0" smtClean="0">
                <a:latin typeface="+mn-lt"/>
              </a:rPr>
            </a:br>
            <a:r>
              <a:rPr lang="es" b="0" i="0" u="none" baseline="0" dirty="0" smtClean="0">
                <a:latin typeface="+mn-lt"/>
              </a:rPr>
              <a:t>en la </a:t>
            </a:r>
            <a:r>
              <a:rPr lang="es" b="0" i="0" u="none" baseline="0" dirty="0">
                <a:latin typeface="+mn-lt"/>
              </a:rPr>
              <a:t>parte inferior.</a:t>
            </a:r>
          </a:p>
        </p:txBody>
      </p:sp>
      <p:sp>
        <p:nvSpPr>
          <p:cNvPr id="24" name="ZoneTexte 35"/>
          <p:cNvSpPr txBox="1"/>
          <p:nvPr/>
        </p:nvSpPr>
        <p:spPr>
          <a:xfrm>
            <a:off x="5760319" y="2828415"/>
            <a:ext cx="1949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" b="0" i="0" u="none" baseline="0">
                <a:latin typeface="+mn-lt"/>
              </a:rPr>
              <a:t>2) Poner la muestra </a:t>
            </a:r>
          </a:p>
          <a:p>
            <a:pPr algn="l" rtl="0"/>
            <a:r>
              <a:rPr lang="es" b="0" i="0" u="none" baseline="0">
                <a:latin typeface="+mn-lt"/>
              </a:rPr>
              <a:t>en el vaso.</a:t>
            </a:r>
            <a:endParaRPr lang="es" dirty="0">
              <a:latin typeface="+mn-lt"/>
            </a:endParaRPr>
          </a:p>
        </p:txBody>
      </p:sp>
      <p:sp>
        <p:nvSpPr>
          <p:cNvPr id="25" name="ZoneTexte 37"/>
          <p:cNvSpPr txBox="1"/>
          <p:nvPr/>
        </p:nvSpPr>
        <p:spPr>
          <a:xfrm>
            <a:off x="5760319" y="3636379"/>
            <a:ext cx="2861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" b="0" i="0" u="none" baseline="0" dirty="0">
                <a:latin typeface="+mn-lt"/>
              </a:rPr>
              <a:t>3) Cerrar el sistema de filtración</a:t>
            </a:r>
          </a:p>
          <a:p>
            <a:pPr algn="l" rtl="0"/>
            <a:r>
              <a:rPr lang="es" b="0" i="0" u="none" baseline="0" dirty="0">
                <a:latin typeface="+mn-lt"/>
              </a:rPr>
              <a:t>con la parte superior.</a:t>
            </a:r>
          </a:p>
        </p:txBody>
      </p:sp>
      <p:sp>
        <p:nvSpPr>
          <p:cNvPr id="26" name="ZoneTexte 38"/>
          <p:cNvSpPr txBox="1"/>
          <p:nvPr/>
        </p:nvSpPr>
        <p:spPr>
          <a:xfrm>
            <a:off x="5760319" y="4453867"/>
            <a:ext cx="27887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" b="0" i="0" u="none" baseline="0" dirty="0">
                <a:latin typeface="+mn-lt"/>
              </a:rPr>
              <a:t>4) Empujar la muestra </a:t>
            </a:r>
            <a:r>
              <a:rPr lang="es" dirty="0">
                <a:latin typeface="+mn-lt"/>
              </a:rPr>
              <a:t/>
            </a:r>
            <a:br>
              <a:rPr lang="es" dirty="0">
                <a:latin typeface="+mn-lt"/>
              </a:rPr>
            </a:br>
            <a:r>
              <a:rPr lang="es" b="0" i="0" u="none" baseline="0" dirty="0">
                <a:latin typeface="+mn-lt"/>
              </a:rPr>
              <a:t>a través del filtro utilizando </a:t>
            </a:r>
            <a:r>
              <a:rPr lang="hu-HU" b="0" i="0" u="none" baseline="0" dirty="0" smtClean="0">
                <a:latin typeface="+mn-lt"/>
              </a:rPr>
              <a:t/>
            </a:r>
            <a:br>
              <a:rPr lang="hu-HU" b="0" i="0" u="none" baseline="0" dirty="0" smtClean="0">
                <a:latin typeface="+mn-lt"/>
              </a:rPr>
            </a:br>
            <a:r>
              <a:rPr lang="es" b="0" i="0" u="none" baseline="0" dirty="0" smtClean="0">
                <a:latin typeface="+mn-lt"/>
              </a:rPr>
              <a:t>una jeringa </a:t>
            </a:r>
            <a:r>
              <a:rPr lang="es" b="0" i="0" u="none" baseline="0" dirty="0">
                <a:latin typeface="+mn-lt"/>
              </a:rPr>
              <a:t>llena de aire.</a:t>
            </a:r>
          </a:p>
        </p:txBody>
      </p:sp>
      <p:grpSp>
        <p:nvGrpSpPr>
          <p:cNvPr id="27" name="Groupe 24"/>
          <p:cNvGrpSpPr/>
          <p:nvPr/>
        </p:nvGrpSpPr>
        <p:grpSpPr>
          <a:xfrm>
            <a:off x="3640667" y="1398782"/>
            <a:ext cx="2426054" cy="3190613"/>
            <a:chOff x="3672856" y="1977211"/>
            <a:chExt cx="2426054" cy="3190613"/>
          </a:xfrm>
        </p:grpSpPr>
        <p:pic>
          <p:nvPicPr>
            <p:cNvPr id="28" name="Image 2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535" b="42944"/>
            <a:stretch/>
          </p:blipFill>
          <p:spPr>
            <a:xfrm rot="13250196">
              <a:off x="3672856" y="2595985"/>
              <a:ext cx="2426054" cy="2571839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4072436" y="1977211"/>
              <a:ext cx="1141950" cy="545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4483719" y="2022278"/>
            <a:ext cx="486448" cy="2514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/>
          </a:p>
        </p:txBody>
      </p:sp>
      <p:sp>
        <p:nvSpPr>
          <p:cNvPr id="31" name="Trapèze 28"/>
          <p:cNvSpPr/>
          <p:nvPr/>
        </p:nvSpPr>
        <p:spPr>
          <a:xfrm flipV="1">
            <a:off x="4625261" y="5717265"/>
            <a:ext cx="123508" cy="565909"/>
          </a:xfrm>
          <a:prstGeom prst="trapezoid">
            <a:avLst>
              <a:gd name="adj" fmla="val 1046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352216" y="413074"/>
            <a:ext cx="6973421" cy="8493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 fontAlgn="auto">
              <a:spcAft>
                <a:spcPts val="0"/>
              </a:spcAft>
              <a:defRPr/>
            </a:pPr>
            <a:r>
              <a:rPr lang="es" sz="3600" b="1" i="0" u="none" baseline="0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Proceso de detección - Filtración A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1338548" y="958055"/>
            <a:ext cx="301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" sz="2400" b="0" i="0" u="none" baseline="0" dirty="0">
                <a:latin typeface="+mn-lt"/>
              </a:rPr>
              <a:t>Muestreo y filtración</a:t>
            </a:r>
          </a:p>
        </p:txBody>
      </p:sp>
      <p:sp>
        <p:nvSpPr>
          <p:cNvPr id="36" name="TextBox 35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1100" b="0" i="0" u="none" baseline="0">
                <a:latin typeface="+mn-lt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34872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L 0.00035 0.2687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342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-5.55556E-7 0.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0278 L 0.00139 0.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513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01302 0.3932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" y="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44444E-6 -2.96296E-6 L -4.44444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7 -4.44444E-6 L -2.77778E-7 0.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xit" presetSubtype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/>
      <p:bldP spid="10" grpId="1"/>
      <p:bldP spid="11" grpId="0" animBg="1"/>
      <p:bldP spid="11" grpId="1" animBg="1"/>
      <p:bldP spid="15" grpId="0"/>
      <p:bldP spid="16" grpId="0" animBg="1"/>
      <p:bldP spid="16" grpId="1" animBg="1"/>
      <p:bldP spid="17" grpId="0" animBg="1"/>
      <p:bldP spid="17" grpId="1" animBg="1"/>
      <p:bldP spid="18" grpId="0"/>
      <p:bldP spid="23" grpId="0"/>
      <p:bldP spid="24" grpId="0"/>
      <p:bldP spid="25" grpId="0"/>
      <p:bldP spid="26" grpId="0"/>
      <p:bldP spid="30" grpId="0" animBg="1"/>
      <p:bldP spid="30" grpId="1" animBg="1"/>
      <p:bldP spid="31" grpId="0" animBg="1"/>
      <p:bldP spid="3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10"/>
          <p:cNvGrpSpPr/>
          <p:nvPr/>
        </p:nvGrpSpPr>
        <p:grpSpPr>
          <a:xfrm>
            <a:off x="1287797" y="1124972"/>
            <a:ext cx="2426054" cy="3175548"/>
            <a:chOff x="7840321" y="2296290"/>
            <a:chExt cx="2426054" cy="3175548"/>
          </a:xfrm>
        </p:grpSpPr>
        <p:pic>
          <p:nvPicPr>
            <p:cNvPr id="7" name="Image 4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535" b="42944"/>
            <a:stretch/>
          </p:blipFill>
          <p:spPr>
            <a:xfrm rot="13250196">
              <a:off x="7840321" y="2899999"/>
              <a:ext cx="2426054" cy="257183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8583930" y="2296290"/>
              <a:ext cx="685800" cy="539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"/>
            </a:p>
          </p:txBody>
        </p:sp>
      </p:grpSp>
      <p:sp>
        <p:nvSpPr>
          <p:cNvPr id="9" name="Rectangle 8"/>
          <p:cNvSpPr/>
          <p:nvPr/>
        </p:nvSpPr>
        <p:spPr>
          <a:xfrm>
            <a:off x="2131082" y="1745003"/>
            <a:ext cx="486448" cy="2514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/>
          </a:p>
        </p:txBody>
      </p:sp>
      <p:pic>
        <p:nvPicPr>
          <p:cNvPr id="10" name="Image 5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7" t="43197" r="38493" b="40161"/>
          <a:stretch/>
        </p:blipFill>
        <p:spPr>
          <a:xfrm>
            <a:off x="1814844" y="2784704"/>
            <a:ext cx="1057165" cy="80242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54760" y="2840628"/>
            <a:ext cx="453484" cy="10799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/>
          </a:p>
        </p:txBody>
      </p:sp>
      <p:sp>
        <p:nvSpPr>
          <p:cNvPr id="12" name="ZoneTexte 33"/>
          <p:cNvSpPr txBox="1"/>
          <p:nvPr/>
        </p:nvSpPr>
        <p:spPr>
          <a:xfrm>
            <a:off x="1334925" y="1033265"/>
            <a:ext cx="301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" sz="2400" b="0" i="0" u="none" baseline="0">
                <a:latin typeface="+mn-lt"/>
              </a:rPr>
              <a:t>Muestreo y filtración</a:t>
            </a:r>
          </a:p>
        </p:txBody>
      </p:sp>
      <p:pic>
        <p:nvPicPr>
          <p:cNvPr id="15" name="Image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7" t="6782" r="39798" b="53848"/>
          <a:stretch/>
        </p:blipFill>
        <p:spPr>
          <a:xfrm>
            <a:off x="3920066" y="4647751"/>
            <a:ext cx="1861342" cy="1612524"/>
          </a:xfrm>
          <a:prstGeom prst="rect">
            <a:avLst/>
          </a:prstGeom>
        </p:spPr>
      </p:pic>
      <p:pic>
        <p:nvPicPr>
          <p:cNvPr id="16" name="Image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0" t="33293" r="52042" b="45313"/>
          <a:stretch/>
        </p:blipFill>
        <p:spPr>
          <a:xfrm>
            <a:off x="4128312" y="3021244"/>
            <a:ext cx="1417881" cy="1401753"/>
          </a:xfrm>
          <a:prstGeom prst="rect">
            <a:avLst/>
          </a:prstGeom>
        </p:spPr>
      </p:pic>
      <p:pic>
        <p:nvPicPr>
          <p:cNvPr id="17" name="Image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2" t="15605" r="22657" b="19500"/>
          <a:stretch/>
        </p:blipFill>
        <p:spPr>
          <a:xfrm>
            <a:off x="3785564" y="1873114"/>
            <a:ext cx="1862752" cy="1379394"/>
          </a:xfrm>
          <a:prstGeom prst="rect">
            <a:avLst/>
          </a:prstGeom>
        </p:spPr>
      </p:pic>
      <p:sp>
        <p:nvSpPr>
          <p:cNvPr id="18" name="ZoneTexte 6"/>
          <p:cNvSpPr txBox="1"/>
          <p:nvPr/>
        </p:nvSpPr>
        <p:spPr>
          <a:xfrm>
            <a:off x="5760318" y="3809582"/>
            <a:ext cx="3002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" b="0" i="0" u="none" baseline="0" dirty="0">
                <a:latin typeface="+mn-lt"/>
              </a:rPr>
              <a:t>3) Aspirar el volumen deseado de muestra </a:t>
            </a:r>
            <a:r>
              <a:rPr lang="es" b="0" i="0" u="none" baseline="0" dirty="0" smtClean="0">
                <a:latin typeface="+mn-lt"/>
              </a:rPr>
              <a:t>y </a:t>
            </a:r>
            <a:r>
              <a:rPr lang="es" b="0" i="0" u="none" baseline="0" dirty="0">
                <a:latin typeface="+mn-lt"/>
              </a:rPr>
              <a:t>algo </a:t>
            </a:r>
            <a:r>
              <a:rPr lang="hu-HU" b="0" i="0" u="none" baseline="0" dirty="0" smtClean="0">
                <a:latin typeface="+mn-lt"/>
              </a:rPr>
              <a:t/>
            </a:r>
            <a:br>
              <a:rPr lang="hu-HU" b="0" i="0" u="none" baseline="0" dirty="0" smtClean="0">
                <a:latin typeface="+mn-lt"/>
              </a:rPr>
            </a:br>
            <a:r>
              <a:rPr lang="es" b="0" i="0" u="none" baseline="0" dirty="0" smtClean="0">
                <a:latin typeface="+mn-lt"/>
              </a:rPr>
              <a:t>de </a:t>
            </a:r>
            <a:r>
              <a:rPr lang="es" b="0" i="0" u="none" baseline="0" dirty="0">
                <a:latin typeface="+mn-lt"/>
              </a:rPr>
              <a:t>aire con una jeringa.</a:t>
            </a:r>
            <a:endParaRPr lang="es" dirty="0">
              <a:latin typeface="+mn-lt"/>
            </a:endParaRPr>
          </a:p>
        </p:txBody>
      </p:sp>
      <p:sp>
        <p:nvSpPr>
          <p:cNvPr id="20" name="ZoneTexte 56"/>
          <p:cNvSpPr txBox="1"/>
          <p:nvPr/>
        </p:nvSpPr>
        <p:spPr>
          <a:xfrm>
            <a:off x="5705314" y="4829620"/>
            <a:ext cx="2728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" b="0" i="0" u="none" baseline="0" dirty="0">
                <a:latin typeface="+mn-lt"/>
              </a:rPr>
              <a:t>4) Empujar la muestra y </a:t>
            </a:r>
          </a:p>
          <a:p>
            <a:pPr algn="l" rtl="0"/>
            <a:r>
              <a:rPr lang="es" b="0" i="0" u="none" baseline="0" dirty="0">
                <a:latin typeface="+mn-lt"/>
              </a:rPr>
              <a:t>     el aire por el filtro.</a:t>
            </a:r>
            <a:endParaRPr lang="es" dirty="0">
              <a:latin typeface="+mn-lt"/>
            </a:endParaRPr>
          </a:p>
        </p:txBody>
      </p:sp>
      <p:pic>
        <p:nvPicPr>
          <p:cNvPr id="21" name="Image 5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7" t="42406" r="35480" b="28009"/>
          <a:stretch/>
        </p:blipFill>
        <p:spPr>
          <a:xfrm>
            <a:off x="1581221" y="4468427"/>
            <a:ext cx="1565754" cy="1402915"/>
          </a:xfrm>
          <a:prstGeom prst="rect">
            <a:avLst/>
          </a:prstGeom>
        </p:spPr>
      </p:pic>
      <p:pic>
        <p:nvPicPr>
          <p:cNvPr id="22" name="Image 5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2" t="31311" r="36576" b="48877"/>
          <a:stretch/>
        </p:blipFill>
        <p:spPr>
          <a:xfrm>
            <a:off x="1633218" y="3314291"/>
            <a:ext cx="1365472" cy="93954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014521" y="4776850"/>
            <a:ext cx="683046" cy="3684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/>
          </a:p>
        </p:txBody>
      </p:sp>
      <p:sp>
        <p:nvSpPr>
          <p:cNvPr id="24" name="Trapèze 62"/>
          <p:cNvSpPr/>
          <p:nvPr/>
        </p:nvSpPr>
        <p:spPr>
          <a:xfrm flipV="1">
            <a:off x="2290999" y="5198251"/>
            <a:ext cx="123508" cy="565909"/>
          </a:xfrm>
          <a:prstGeom prst="trapezoid">
            <a:avLst>
              <a:gd name="adj" fmla="val 1046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/>
          </a:p>
        </p:txBody>
      </p:sp>
      <p:sp>
        <p:nvSpPr>
          <p:cNvPr id="25" name="ZoneTexte 47"/>
          <p:cNvSpPr txBox="1"/>
          <p:nvPr/>
        </p:nvSpPr>
        <p:spPr>
          <a:xfrm>
            <a:off x="3992839" y="973416"/>
            <a:ext cx="4903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Ø"/>
            </a:pPr>
            <a:r>
              <a:rPr lang="es" sz="2800" b="0" i="0" u="sng" baseline="0" dirty="0">
                <a:solidFill>
                  <a:srgbClr val="FF7C80"/>
                </a:solidFill>
                <a:latin typeface="+mn-lt"/>
              </a:rPr>
              <a:t>Volumen de muestras ≥ 1,5 ml </a:t>
            </a:r>
          </a:p>
        </p:txBody>
      </p:sp>
      <p:grpSp>
        <p:nvGrpSpPr>
          <p:cNvPr id="27" name="Groupe 25"/>
          <p:cNvGrpSpPr/>
          <p:nvPr/>
        </p:nvGrpSpPr>
        <p:grpSpPr>
          <a:xfrm>
            <a:off x="3745523" y="1774302"/>
            <a:ext cx="2426054" cy="3175548"/>
            <a:chOff x="7840321" y="2296290"/>
            <a:chExt cx="2426054" cy="3175548"/>
          </a:xfrm>
        </p:grpSpPr>
        <p:pic>
          <p:nvPicPr>
            <p:cNvPr id="28" name="Image 2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535" b="42944"/>
            <a:stretch/>
          </p:blipFill>
          <p:spPr>
            <a:xfrm rot="13250196">
              <a:off x="7840321" y="2899999"/>
              <a:ext cx="2426054" cy="2571839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8583930" y="2296290"/>
              <a:ext cx="685800" cy="539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4599018" y="2407285"/>
            <a:ext cx="486448" cy="2514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/>
          </a:p>
        </p:txBody>
      </p:sp>
      <p:sp>
        <p:nvSpPr>
          <p:cNvPr id="31" name="Rectangle 30"/>
          <p:cNvSpPr/>
          <p:nvPr/>
        </p:nvSpPr>
        <p:spPr>
          <a:xfrm>
            <a:off x="4622696" y="3502910"/>
            <a:ext cx="453484" cy="10799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/>
          </a:p>
        </p:txBody>
      </p:sp>
      <p:sp>
        <p:nvSpPr>
          <p:cNvPr id="32" name="Trapèze 34"/>
          <p:cNvSpPr/>
          <p:nvPr/>
        </p:nvSpPr>
        <p:spPr>
          <a:xfrm flipV="1">
            <a:off x="4753883" y="6168202"/>
            <a:ext cx="123508" cy="565909"/>
          </a:xfrm>
          <a:prstGeom prst="trapezoid">
            <a:avLst>
              <a:gd name="adj" fmla="val 1046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/>
          </a:p>
        </p:txBody>
      </p:sp>
      <p:sp>
        <p:nvSpPr>
          <p:cNvPr id="33" name="ZoneTexte 46"/>
          <p:cNvSpPr txBox="1"/>
          <p:nvPr/>
        </p:nvSpPr>
        <p:spPr>
          <a:xfrm>
            <a:off x="3065744" y="5014421"/>
            <a:ext cx="1031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" sz="1600" b="0" i="0" u="none" baseline="0">
                <a:latin typeface="+mn-lt"/>
              </a:rPr>
              <a:t>Bacterias</a:t>
            </a:r>
            <a:endParaRPr lang="es" sz="1600" dirty="0">
              <a:latin typeface="+mn-lt"/>
            </a:endParaRPr>
          </a:p>
        </p:txBody>
      </p:sp>
      <p:cxnSp>
        <p:nvCxnSpPr>
          <p:cNvPr id="34" name="Connecteur droit avec flèche 15"/>
          <p:cNvCxnSpPr/>
          <p:nvPr/>
        </p:nvCxnSpPr>
        <p:spPr>
          <a:xfrm flipH="1">
            <a:off x="2300366" y="5172289"/>
            <a:ext cx="794711" cy="16819"/>
          </a:xfrm>
          <a:prstGeom prst="straightConnector1">
            <a:avLst/>
          </a:prstGeom>
          <a:ln w="38100">
            <a:solidFill>
              <a:srgbClr val="FF7C8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Title 1"/>
          <p:cNvSpPr txBox="1">
            <a:spLocks/>
          </p:cNvSpPr>
          <p:nvPr/>
        </p:nvSpPr>
        <p:spPr>
          <a:xfrm>
            <a:off x="1267172" y="402010"/>
            <a:ext cx="6973421" cy="8493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 fontAlgn="auto">
              <a:spcAft>
                <a:spcPts val="0"/>
              </a:spcAft>
              <a:defRPr/>
            </a:pPr>
            <a:r>
              <a:rPr lang="es" sz="3600" b="1" i="0" u="none" baseline="0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Proceso de detección - Filtración B</a:t>
            </a:r>
          </a:p>
        </p:txBody>
      </p:sp>
      <p:sp>
        <p:nvSpPr>
          <p:cNvPr id="37" name="ZoneTexte 4"/>
          <p:cNvSpPr txBox="1"/>
          <p:nvPr/>
        </p:nvSpPr>
        <p:spPr>
          <a:xfrm>
            <a:off x="5760319" y="2068076"/>
            <a:ext cx="2200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" b="0" i="0" u="none" baseline="0"/>
              <a:t>1</a:t>
            </a:r>
            <a:r>
              <a:rPr lang="es" b="0" i="0" u="none" baseline="0">
                <a:latin typeface="+mn-lt"/>
              </a:rPr>
              <a:t>) Insertar el vaso en </a:t>
            </a:r>
          </a:p>
          <a:p>
            <a:pPr algn="l" rtl="0"/>
            <a:r>
              <a:rPr lang="es" b="0" i="0" u="none" baseline="0">
                <a:latin typeface="+mn-lt"/>
              </a:rPr>
              <a:t>la parte inferior.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5760319" y="2955056"/>
            <a:ext cx="2861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" b="0" i="0" u="none" baseline="0" dirty="0">
                <a:latin typeface="+mn-lt"/>
              </a:rPr>
              <a:t>2) Cerrar el sistema de filtración</a:t>
            </a:r>
          </a:p>
          <a:p>
            <a:pPr algn="l" rtl="0"/>
            <a:r>
              <a:rPr lang="es" b="0" i="0" u="none" baseline="0" dirty="0">
                <a:latin typeface="+mn-lt"/>
              </a:rPr>
              <a:t>con la parte superior.</a:t>
            </a:r>
          </a:p>
        </p:txBody>
      </p:sp>
      <p:sp>
        <p:nvSpPr>
          <p:cNvPr id="40" name="TextBox 39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1100" b="0" i="0" u="none" baseline="0">
                <a:latin typeface="+mn-lt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11839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3.33333E-6 0.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2.5E-6 0.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94444E-6 -1.48148E-6 L 0.00469 0.091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458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-3.33333E-6 L 0.01302 0.3932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" y="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-1.94444E-6 0.25 " pathEditMode="relative" rAng="0" ptsTypes="AA">
                                      <p:cBhvr>
                                        <p:cTn id="6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1.66667E-6 0.25 " pathEditMode="relative" rAng="0" ptsTypes="AA">
                                      <p:cBhvr>
                                        <p:cTn id="65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xit" presetSubtype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xit" presetSubtype="1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2" grpId="0"/>
      <p:bldP spid="18" grpId="0"/>
      <p:bldP spid="20" grpId="0"/>
      <p:bldP spid="23" grpId="0" animBg="1"/>
      <p:bldP spid="23" grpId="1" animBg="1"/>
      <p:bldP spid="24" grpId="0" animBg="1"/>
      <p:bldP spid="24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1541928" y="412751"/>
            <a:ext cx="6973421" cy="8493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 fontAlgn="auto">
              <a:spcAft>
                <a:spcPts val="0"/>
              </a:spcAft>
              <a:defRPr/>
            </a:pPr>
            <a:r>
              <a:rPr lang="es" sz="3600" b="1" i="0" u="none" baseline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Proceso de detección - Extracción</a:t>
            </a:r>
          </a:p>
        </p:txBody>
      </p:sp>
      <p:pic>
        <p:nvPicPr>
          <p:cNvPr id="27" name="Imag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0" t="33293" r="52042" b="45313"/>
          <a:stretch/>
        </p:blipFill>
        <p:spPr>
          <a:xfrm>
            <a:off x="6308584" y="3101418"/>
            <a:ext cx="1417881" cy="1401753"/>
          </a:xfrm>
          <a:prstGeom prst="rect">
            <a:avLst/>
          </a:prstGeom>
        </p:spPr>
      </p:pic>
      <p:pic>
        <p:nvPicPr>
          <p:cNvPr id="28" name="Imag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4" t="20768" r="16778" b="23426"/>
          <a:stretch/>
        </p:blipFill>
        <p:spPr>
          <a:xfrm>
            <a:off x="6459070" y="4591047"/>
            <a:ext cx="1224136" cy="1512169"/>
          </a:xfrm>
          <a:prstGeom prst="rect">
            <a:avLst/>
          </a:prstGeom>
        </p:spPr>
      </p:pic>
      <p:pic>
        <p:nvPicPr>
          <p:cNvPr id="29" name="Image 6"/>
          <p:cNvPicPr>
            <a:picLocks noChangeAspect="1"/>
          </p:cNvPicPr>
          <p:nvPr/>
        </p:nvPicPr>
        <p:blipFill rotWithShape="1">
          <a:blip r:embed="rId4"/>
          <a:srcRect l="36958" t="32212" r="55832" b="56569"/>
          <a:stretch/>
        </p:blipFill>
        <p:spPr>
          <a:xfrm>
            <a:off x="3770489" y="3447199"/>
            <a:ext cx="834205" cy="712355"/>
          </a:xfrm>
          <a:prstGeom prst="rect">
            <a:avLst/>
          </a:prstGeom>
        </p:spPr>
      </p:pic>
      <p:pic>
        <p:nvPicPr>
          <p:cNvPr id="30" name="Image 7"/>
          <p:cNvPicPr>
            <a:picLocks noChangeAspect="1"/>
          </p:cNvPicPr>
          <p:nvPr/>
        </p:nvPicPr>
        <p:blipFill rotWithShape="1">
          <a:blip r:embed="rId5"/>
          <a:srcRect l="35743" t="26454" r="53807" b="52583"/>
          <a:stretch/>
        </p:blipFill>
        <p:spPr>
          <a:xfrm>
            <a:off x="3568807" y="4300035"/>
            <a:ext cx="1213281" cy="1335550"/>
          </a:xfrm>
          <a:prstGeom prst="rect">
            <a:avLst/>
          </a:prstGeom>
        </p:spPr>
      </p:pic>
      <p:sp>
        <p:nvSpPr>
          <p:cNvPr id="31" name="ZoneTexte 33"/>
          <p:cNvSpPr txBox="1"/>
          <p:nvPr/>
        </p:nvSpPr>
        <p:spPr>
          <a:xfrm>
            <a:off x="1541928" y="1388756"/>
            <a:ext cx="31105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" sz="2200" b="0" i="0" u="none" baseline="0">
                <a:latin typeface="+mn-lt"/>
              </a:rPr>
              <a:t>Extracción e incubación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53970" y="5174333"/>
            <a:ext cx="458709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/>
          </a:p>
        </p:txBody>
      </p:sp>
      <p:sp>
        <p:nvSpPr>
          <p:cNvPr id="33" name="ZoneTexte 8"/>
          <p:cNvSpPr txBox="1"/>
          <p:nvPr/>
        </p:nvSpPr>
        <p:spPr>
          <a:xfrm>
            <a:off x="2342452" y="3523591"/>
            <a:ext cx="951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" b="0" i="0" u="none" baseline="0">
                <a:solidFill>
                  <a:srgbClr val="003299"/>
                </a:solidFill>
                <a:latin typeface="+mn-lt"/>
              </a:rPr>
              <a:t>Bacterias</a:t>
            </a:r>
            <a:endParaRPr lang="es" dirty="0">
              <a:solidFill>
                <a:srgbClr val="003299"/>
              </a:solidFill>
              <a:latin typeface="+mn-lt"/>
            </a:endParaRPr>
          </a:p>
        </p:txBody>
      </p:sp>
      <p:sp>
        <p:nvSpPr>
          <p:cNvPr id="34" name="ZoneTexte 22"/>
          <p:cNvSpPr txBox="1"/>
          <p:nvPr/>
        </p:nvSpPr>
        <p:spPr>
          <a:xfrm>
            <a:off x="4972070" y="4780094"/>
            <a:ext cx="1168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" b="0" i="0" u="none" baseline="0" dirty="0">
                <a:solidFill>
                  <a:srgbClr val="FF0000"/>
                </a:solidFill>
                <a:latin typeface="+mn-lt"/>
              </a:rPr>
              <a:t>Anticuerpos </a:t>
            </a:r>
          </a:p>
          <a:p>
            <a:pPr algn="l" rtl="0"/>
            <a:r>
              <a:rPr lang="es" b="0" i="0" u="none" baseline="0" dirty="0">
                <a:solidFill>
                  <a:srgbClr val="FF0000"/>
                </a:solidFill>
                <a:latin typeface="+mn-lt"/>
              </a:rPr>
              <a:t>etiquetados</a:t>
            </a:r>
            <a:endParaRPr lang="es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35" name="Connecteur droit avec flèche 26"/>
          <p:cNvCxnSpPr/>
          <p:nvPr/>
        </p:nvCxnSpPr>
        <p:spPr>
          <a:xfrm flipH="1">
            <a:off x="4276877" y="5148371"/>
            <a:ext cx="702551" cy="71681"/>
          </a:xfrm>
          <a:prstGeom prst="straightConnector1">
            <a:avLst/>
          </a:prstGeom>
          <a:ln w="19050">
            <a:solidFill>
              <a:srgbClr val="0032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ag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2" t="31311" r="36576" b="48877"/>
          <a:stretch/>
        </p:blipFill>
        <p:spPr>
          <a:xfrm>
            <a:off x="3621397" y="3028358"/>
            <a:ext cx="1157494" cy="796442"/>
          </a:xfrm>
          <a:prstGeom prst="rect">
            <a:avLst/>
          </a:prstGeom>
        </p:spPr>
      </p:pic>
      <p:pic>
        <p:nvPicPr>
          <p:cNvPr id="37" name="Image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7" t="42406" r="35480" b="28009"/>
          <a:stretch/>
        </p:blipFill>
        <p:spPr>
          <a:xfrm>
            <a:off x="3564246" y="3471362"/>
            <a:ext cx="1324313" cy="1186584"/>
          </a:xfrm>
          <a:prstGeom prst="rect">
            <a:avLst/>
          </a:prstGeom>
        </p:spPr>
      </p:pic>
      <p:pic>
        <p:nvPicPr>
          <p:cNvPr id="38" name="Image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7" t="6782" r="39798" b="53848"/>
          <a:stretch/>
        </p:blipFill>
        <p:spPr>
          <a:xfrm>
            <a:off x="6140467" y="3159660"/>
            <a:ext cx="1861342" cy="1612524"/>
          </a:xfrm>
          <a:prstGeom prst="rect">
            <a:avLst/>
          </a:prstGeom>
        </p:spPr>
      </p:pic>
      <p:pic>
        <p:nvPicPr>
          <p:cNvPr id="39" name="Image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2" t="15605" r="22657" b="19500"/>
          <a:stretch/>
        </p:blipFill>
        <p:spPr>
          <a:xfrm>
            <a:off x="6121828" y="2979669"/>
            <a:ext cx="1862752" cy="1379394"/>
          </a:xfrm>
          <a:prstGeom prst="rect">
            <a:avLst/>
          </a:prstGeom>
        </p:spPr>
      </p:pic>
      <p:sp>
        <p:nvSpPr>
          <p:cNvPr id="40" name="ZoneTexte 25"/>
          <p:cNvSpPr txBox="1"/>
          <p:nvPr/>
        </p:nvSpPr>
        <p:spPr>
          <a:xfrm>
            <a:off x="1966176" y="1807796"/>
            <a:ext cx="2578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" b="0" i="0" u="none" baseline="0">
                <a:latin typeface="+mn-lt"/>
              </a:rPr>
              <a:t>1) Retirar la parte inferior.</a:t>
            </a:r>
          </a:p>
        </p:txBody>
      </p:sp>
      <p:sp>
        <p:nvSpPr>
          <p:cNvPr id="41" name="ZoneTexte 27"/>
          <p:cNvSpPr txBox="1"/>
          <p:nvPr/>
        </p:nvSpPr>
        <p:spPr>
          <a:xfrm>
            <a:off x="1966176" y="2179739"/>
            <a:ext cx="5597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" b="0" i="0" u="none" baseline="0">
                <a:latin typeface="+mn-lt"/>
              </a:rPr>
              <a:t>2) Traspasar el vaso al depósito y retirar la parte superior.</a:t>
            </a:r>
            <a:endParaRPr lang="es" dirty="0">
              <a:latin typeface="+mn-lt"/>
            </a:endParaRPr>
          </a:p>
        </p:txBody>
      </p:sp>
      <p:cxnSp>
        <p:nvCxnSpPr>
          <p:cNvPr id="42" name="Connecteur droit avec flèche 30"/>
          <p:cNvCxnSpPr/>
          <p:nvPr/>
        </p:nvCxnSpPr>
        <p:spPr>
          <a:xfrm>
            <a:off x="3340985" y="3824800"/>
            <a:ext cx="726934" cy="209272"/>
          </a:xfrm>
          <a:prstGeom prst="straightConnector1">
            <a:avLst/>
          </a:prstGeom>
          <a:ln w="19050">
            <a:solidFill>
              <a:srgbClr val="0032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1100" b="0" i="0" u="none" baseline="0">
                <a:latin typeface="+mn-lt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6495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L -0.00034 0.134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673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L -3.88889E-6 0.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0139 L -0.00226 0.11041 L -0.00226 0.11088 " pathEditMode="relative" rAng="0" ptsTypes="AAA"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546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7 0.00139 L -0.00226 0.11041 L -0.00226 0.11088 " pathEditMode="relative" rAng="0" ptsTypes="AAA">
                                      <p:cBhvr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546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0.00261 0.1962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981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00243 0.1956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 txBox="1">
            <a:spLocks/>
          </p:cNvSpPr>
          <p:nvPr/>
        </p:nvSpPr>
        <p:spPr>
          <a:xfrm>
            <a:off x="1541928" y="412751"/>
            <a:ext cx="6973421" cy="8493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 fontAlgn="auto">
              <a:spcAft>
                <a:spcPts val="0"/>
              </a:spcAft>
              <a:defRPr/>
            </a:pPr>
            <a:r>
              <a:rPr lang="es" sz="3600" b="1" i="0" u="none" baseline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Proceso de detección - Extracción</a:t>
            </a:r>
          </a:p>
        </p:txBody>
      </p:sp>
      <p:pic>
        <p:nvPicPr>
          <p:cNvPr id="55" name="Imag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0" t="33293" r="52042" b="45313"/>
          <a:stretch/>
        </p:blipFill>
        <p:spPr>
          <a:xfrm>
            <a:off x="6597266" y="4581666"/>
            <a:ext cx="973681" cy="962605"/>
          </a:xfrm>
          <a:prstGeom prst="rect">
            <a:avLst/>
          </a:prstGeom>
        </p:spPr>
      </p:pic>
      <p:pic>
        <p:nvPicPr>
          <p:cNvPr id="56" name="Imag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4" t="20768" r="16778" b="23426"/>
          <a:stretch/>
        </p:blipFill>
        <p:spPr>
          <a:xfrm>
            <a:off x="6485995" y="4620228"/>
            <a:ext cx="1224136" cy="1512169"/>
          </a:xfrm>
          <a:prstGeom prst="rect">
            <a:avLst/>
          </a:prstGeom>
        </p:spPr>
      </p:pic>
      <p:pic>
        <p:nvPicPr>
          <p:cNvPr id="57" name="Image 5"/>
          <p:cNvPicPr>
            <a:picLocks noChangeAspect="1"/>
          </p:cNvPicPr>
          <p:nvPr/>
        </p:nvPicPr>
        <p:blipFill rotWithShape="1">
          <a:blip r:embed="rId4"/>
          <a:srcRect l="35177" t="29097" r="54698" b="56810"/>
          <a:stretch/>
        </p:blipFill>
        <p:spPr>
          <a:xfrm>
            <a:off x="3629730" y="3151870"/>
            <a:ext cx="1164768" cy="894542"/>
          </a:xfrm>
          <a:prstGeom prst="rect">
            <a:avLst/>
          </a:prstGeom>
        </p:spPr>
      </p:pic>
      <p:pic>
        <p:nvPicPr>
          <p:cNvPr id="58" name="Image 6"/>
          <p:cNvPicPr>
            <a:picLocks noChangeAspect="1"/>
          </p:cNvPicPr>
          <p:nvPr/>
        </p:nvPicPr>
        <p:blipFill rotWithShape="1">
          <a:blip r:embed="rId5"/>
          <a:srcRect l="36958" t="32212" r="55832" b="56569"/>
          <a:stretch/>
        </p:blipFill>
        <p:spPr>
          <a:xfrm>
            <a:off x="3797414" y="4230003"/>
            <a:ext cx="834205" cy="712355"/>
          </a:xfrm>
          <a:prstGeom prst="rect">
            <a:avLst/>
          </a:prstGeom>
        </p:spPr>
      </p:pic>
      <p:pic>
        <p:nvPicPr>
          <p:cNvPr id="59" name="Image 7"/>
          <p:cNvPicPr>
            <a:picLocks noChangeAspect="1"/>
          </p:cNvPicPr>
          <p:nvPr/>
        </p:nvPicPr>
        <p:blipFill rotWithShape="1">
          <a:blip r:embed="rId6"/>
          <a:srcRect l="35743" t="26454" r="53807" b="52583"/>
          <a:stretch/>
        </p:blipFill>
        <p:spPr>
          <a:xfrm>
            <a:off x="3595732" y="4329216"/>
            <a:ext cx="1213281" cy="1335550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3980895" y="5203514"/>
            <a:ext cx="458709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/>
          </a:p>
        </p:txBody>
      </p:sp>
      <p:sp>
        <p:nvSpPr>
          <p:cNvPr id="61" name="Rectangle 60"/>
          <p:cNvSpPr/>
          <p:nvPr/>
        </p:nvSpPr>
        <p:spPr>
          <a:xfrm>
            <a:off x="3934535" y="4612020"/>
            <a:ext cx="535674" cy="197255"/>
          </a:xfrm>
          <a:prstGeom prst="rect">
            <a:avLst/>
          </a:prstGeom>
          <a:solidFill>
            <a:srgbClr val="003299"/>
          </a:solidFill>
          <a:ln>
            <a:solidFill>
              <a:srgbClr val="003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/>
          </a:p>
        </p:txBody>
      </p:sp>
      <p:sp>
        <p:nvSpPr>
          <p:cNvPr id="62" name="ZoneTexte 12"/>
          <p:cNvSpPr txBox="1"/>
          <p:nvPr/>
        </p:nvSpPr>
        <p:spPr>
          <a:xfrm>
            <a:off x="4268788" y="3927740"/>
            <a:ext cx="1756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" b="0" i="0" u="none" baseline="0">
                <a:solidFill>
                  <a:srgbClr val="003299"/>
                </a:solidFill>
                <a:latin typeface="+mn-lt"/>
              </a:rPr>
              <a:t>Tampón de extracción</a:t>
            </a:r>
          </a:p>
        </p:txBody>
      </p:sp>
      <p:sp>
        <p:nvSpPr>
          <p:cNvPr id="63" name="Flèche vers le bas 14"/>
          <p:cNvSpPr/>
          <p:nvPr/>
        </p:nvSpPr>
        <p:spPr>
          <a:xfrm>
            <a:off x="4149893" y="3679514"/>
            <a:ext cx="153909" cy="649702"/>
          </a:xfrm>
          <a:prstGeom prst="downArrow">
            <a:avLst/>
          </a:prstGeom>
          <a:solidFill>
            <a:srgbClr val="003299"/>
          </a:solidFill>
          <a:ln>
            <a:solidFill>
              <a:srgbClr val="003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/>
          </a:p>
        </p:txBody>
      </p:sp>
      <p:sp>
        <p:nvSpPr>
          <p:cNvPr id="64" name="ZoneTexte 22"/>
          <p:cNvSpPr txBox="1"/>
          <p:nvPr/>
        </p:nvSpPr>
        <p:spPr>
          <a:xfrm>
            <a:off x="4998995" y="4809275"/>
            <a:ext cx="1168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" b="0" i="0" u="none" baseline="0">
                <a:solidFill>
                  <a:srgbClr val="FF0000"/>
                </a:solidFill>
                <a:latin typeface="+mn-lt"/>
              </a:rPr>
              <a:t>Anticuerpos </a:t>
            </a:r>
          </a:p>
          <a:p>
            <a:pPr algn="l" rtl="0"/>
            <a:r>
              <a:rPr lang="es" b="0" i="0" u="none" baseline="0">
                <a:solidFill>
                  <a:srgbClr val="FF0000"/>
                </a:solidFill>
                <a:latin typeface="+mn-lt"/>
              </a:rPr>
              <a:t>etiquetados</a:t>
            </a:r>
            <a:endParaRPr lang="es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65" name="Connecteur droit avec flèche 26"/>
          <p:cNvCxnSpPr/>
          <p:nvPr/>
        </p:nvCxnSpPr>
        <p:spPr>
          <a:xfrm flipH="1">
            <a:off x="4303802" y="5177552"/>
            <a:ext cx="702551" cy="71681"/>
          </a:xfrm>
          <a:prstGeom prst="straightConnector1">
            <a:avLst/>
          </a:prstGeom>
          <a:ln w="19050">
            <a:solidFill>
              <a:srgbClr val="0032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25"/>
          <p:cNvSpPr txBox="1"/>
          <p:nvPr/>
        </p:nvSpPr>
        <p:spPr>
          <a:xfrm>
            <a:off x="1669799" y="1816936"/>
            <a:ext cx="2578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" b="0" i="0" u="none" baseline="0">
                <a:latin typeface="+mn-lt"/>
              </a:rPr>
              <a:t>1) Retirar la parte inferior.</a:t>
            </a:r>
          </a:p>
        </p:txBody>
      </p:sp>
      <p:sp>
        <p:nvSpPr>
          <p:cNvPr id="67" name="ZoneTexte 27"/>
          <p:cNvSpPr txBox="1"/>
          <p:nvPr/>
        </p:nvSpPr>
        <p:spPr>
          <a:xfrm>
            <a:off x="1675038" y="2181146"/>
            <a:ext cx="5597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" b="0" i="0" u="none" baseline="0">
                <a:latin typeface="+mn-lt"/>
              </a:rPr>
              <a:t>2) Traspasar el vaso al depósito y retirar la parte superior.</a:t>
            </a:r>
            <a:endParaRPr lang="es" dirty="0">
              <a:latin typeface="+mn-lt"/>
            </a:endParaRPr>
          </a:p>
        </p:txBody>
      </p:sp>
      <p:pic>
        <p:nvPicPr>
          <p:cNvPr id="68" name="Image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0" t="10630" r="40937" b="9646"/>
          <a:stretch/>
        </p:blipFill>
        <p:spPr>
          <a:xfrm>
            <a:off x="6461622" y="3083364"/>
            <a:ext cx="1244968" cy="1333894"/>
          </a:xfrm>
          <a:prstGeom prst="rect">
            <a:avLst/>
          </a:prstGeom>
        </p:spPr>
      </p:pic>
      <p:sp>
        <p:nvSpPr>
          <p:cNvPr id="69" name="ZoneTexte 30"/>
          <p:cNvSpPr txBox="1"/>
          <p:nvPr/>
        </p:nvSpPr>
        <p:spPr>
          <a:xfrm>
            <a:off x="1675038" y="2551991"/>
            <a:ext cx="4051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" b="0" i="0" u="none" baseline="0">
                <a:latin typeface="+mn-lt"/>
              </a:rPr>
              <a:t>3) Añadir 250 μl de tampón de extracción en el vaso.</a:t>
            </a:r>
            <a:endParaRPr lang="es" dirty="0">
              <a:latin typeface="+mn-lt"/>
            </a:endParaRPr>
          </a:p>
        </p:txBody>
      </p:sp>
      <p:sp>
        <p:nvSpPr>
          <p:cNvPr id="70" name="ZoneTexte 31"/>
          <p:cNvSpPr txBox="1"/>
          <p:nvPr/>
        </p:nvSpPr>
        <p:spPr>
          <a:xfrm>
            <a:off x="1675037" y="2946334"/>
            <a:ext cx="208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" b="0" i="0" u="none" baseline="0" dirty="0">
                <a:latin typeface="+mn-lt"/>
              </a:rPr>
              <a:t>4) Atornillar la tapa.</a:t>
            </a:r>
          </a:p>
        </p:txBody>
      </p:sp>
      <p:sp>
        <p:nvSpPr>
          <p:cNvPr id="71" name="Rectangle 70"/>
          <p:cNvSpPr/>
          <p:nvPr/>
        </p:nvSpPr>
        <p:spPr>
          <a:xfrm>
            <a:off x="3980895" y="5080500"/>
            <a:ext cx="458709" cy="16873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/>
          </a:p>
        </p:txBody>
      </p:sp>
      <p:sp>
        <p:nvSpPr>
          <p:cNvPr id="73" name="ZoneTexte 33"/>
          <p:cNvSpPr txBox="1"/>
          <p:nvPr/>
        </p:nvSpPr>
        <p:spPr>
          <a:xfrm>
            <a:off x="1544482" y="1393723"/>
            <a:ext cx="31105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" sz="2200" b="0" i="0" u="none" baseline="0">
                <a:latin typeface="+mn-lt"/>
              </a:rPr>
              <a:t>Extracción e incubación</a:t>
            </a:r>
          </a:p>
        </p:txBody>
      </p:sp>
      <p:sp>
        <p:nvSpPr>
          <p:cNvPr id="23" name="TextBox 22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1100" b="0" i="0" u="none" baseline="0">
                <a:latin typeface="+mn-lt"/>
              </a:rPr>
              <a:t>14</a:t>
            </a:r>
          </a:p>
        </p:txBody>
      </p:sp>
      <p:sp>
        <p:nvSpPr>
          <p:cNvPr id="22" name="ZoneTexte 31"/>
          <p:cNvSpPr txBox="1"/>
          <p:nvPr/>
        </p:nvSpPr>
        <p:spPr>
          <a:xfrm>
            <a:off x="1675038" y="3344022"/>
            <a:ext cx="7468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" b="0" i="0" u="none" baseline="0" dirty="0">
                <a:latin typeface="+mn-lt"/>
              </a:rPr>
              <a:t>5) Agitar ligeramente la parte de procesamiento (para conjugar la disolución).</a:t>
            </a:r>
            <a:endParaRPr lang="e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802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0.00052 0.1386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692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7 L 0.00018 0.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7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3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2" grpId="0"/>
      <p:bldP spid="62" grpId="1"/>
      <p:bldP spid="63" grpId="0" animBg="1"/>
      <p:bldP spid="63" grpId="1" animBg="1"/>
      <p:bldP spid="64" grpId="0"/>
      <p:bldP spid="70" grpId="0"/>
      <p:bldP spid="71" grpId="0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21"/>
          <p:cNvGrpSpPr/>
          <p:nvPr/>
        </p:nvGrpSpPr>
        <p:grpSpPr>
          <a:xfrm>
            <a:off x="527179" y="4417314"/>
            <a:ext cx="3646936" cy="844180"/>
            <a:chOff x="2517730" y="3381499"/>
            <a:chExt cx="2455103" cy="513568"/>
          </a:xfrm>
        </p:grpSpPr>
        <p:pic>
          <p:nvPicPr>
            <p:cNvPr id="6" name="Image 11"/>
            <p:cNvPicPr>
              <a:picLocks noChangeAspect="1"/>
            </p:cNvPicPr>
            <p:nvPr/>
          </p:nvPicPr>
          <p:blipFill rotWithShape="1">
            <a:blip r:embed="rId2"/>
            <a:srcRect l="41999" t="18893" r="42776" b="75303"/>
            <a:stretch/>
          </p:blipFill>
          <p:spPr>
            <a:xfrm>
              <a:off x="2517730" y="3381499"/>
              <a:ext cx="2455103" cy="513568"/>
            </a:xfrm>
            <a:prstGeom prst="rect">
              <a:avLst/>
            </a:prstGeom>
          </p:spPr>
        </p:pic>
        <p:cxnSp>
          <p:nvCxnSpPr>
            <p:cNvPr id="7" name="Connecteur droit 13"/>
            <p:cNvCxnSpPr/>
            <p:nvPr/>
          </p:nvCxnSpPr>
          <p:spPr>
            <a:xfrm>
              <a:off x="4899752" y="3783690"/>
              <a:ext cx="0" cy="694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16"/>
            <p:cNvCxnSpPr/>
            <p:nvPr/>
          </p:nvCxnSpPr>
          <p:spPr>
            <a:xfrm flipH="1" flipV="1">
              <a:off x="2577947" y="3839378"/>
              <a:ext cx="2321805" cy="550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18"/>
            <p:cNvCxnSpPr/>
            <p:nvPr/>
          </p:nvCxnSpPr>
          <p:spPr>
            <a:xfrm>
              <a:off x="2583455" y="3789198"/>
              <a:ext cx="918" cy="5844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 22"/>
          <p:cNvGrpSpPr/>
          <p:nvPr/>
        </p:nvGrpSpPr>
        <p:grpSpPr>
          <a:xfrm>
            <a:off x="2833396" y="2829264"/>
            <a:ext cx="1213281" cy="1525672"/>
            <a:chOff x="5946227" y="2885909"/>
            <a:chExt cx="1213281" cy="1525672"/>
          </a:xfrm>
        </p:grpSpPr>
        <p:pic>
          <p:nvPicPr>
            <p:cNvPr id="11" name="Image 5"/>
            <p:cNvPicPr>
              <a:picLocks noChangeAspect="1"/>
            </p:cNvPicPr>
            <p:nvPr/>
          </p:nvPicPr>
          <p:blipFill rotWithShape="1">
            <a:blip r:embed="rId3"/>
            <a:srcRect l="35177" t="29097" r="54698" b="56810"/>
            <a:stretch/>
          </p:blipFill>
          <p:spPr>
            <a:xfrm>
              <a:off x="5980225" y="2885909"/>
              <a:ext cx="1164768" cy="894542"/>
            </a:xfrm>
            <a:prstGeom prst="rect">
              <a:avLst/>
            </a:prstGeom>
          </p:spPr>
        </p:pic>
        <p:pic>
          <p:nvPicPr>
            <p:cNvPr id="12" name="Image 6"/>
            <p:cNvPicPr>
              <a:picLocks noChangeAspect="1"/>
            </p:cNvPicPr>
            <p:nvPr/>
          </p:nvPicPr>
          <p:blipFill rotWithShape="1">
            <a:blip r:embed="rId4"/>
            <a:srcRect l="36958" t="32212" r="55832" b="56569"/>
            <a:stretch/>
          </p:blipFill>
          <p:spPr>
            <a:xfrm>
              <a:off x="6145506" y="2970090"/>
              <a:ext cx="834205" cy="712355"/>
            </a:xfrm>
            <a:prstGeom prst="rect">
              <a:avLst/>
            </a:prstGeom>
          </p:spPr>
        </p:pic>
        <p:pic>
          <p:nvPicPr>
            <p:cNvPr id="13" name="Image 7"/>
            <p:cNvPicPr>
              <a:picLocks noChangeAspect="1"/>
            </p:cNvPicPr>
            <p:nvPr/>
          </p:nvPicPr>
          <p:blipFill rotWithShape="1">
            <a:blip r:embed="rId5"/>
            <a:srcRect l="35743" t="26454" r="53807" b="52583"/>
            <a:stretch/>
          </p:blipFill>
          <p:spPr>
            <a:xfrm>
              <a:off x="5946227" y="3076031"/>
              <a:ext cx="1213281" cy="133555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334802" y="3775295"/>
              <a:ext cx="458709" cy="220753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"/>
            </a:p>
          </p:txBody>
        </p:sp>
      </p:grpSp>
      <p:cxnSp>
        <p:nvCxnSpPr>
          <p:cNvPr id="15" name="Connecteur droit avec flèche 10"/>
          <p:cNvCxnSpPr/>
          <p:nvPr/>
        </p:nvCxnSpPr>
        <p:spPr>
          <a:xfrm flipH="1" flipV="1">
            <a:off x="1983829" y="5124179"/>
            <a:ext cx="625079" cy="422750"/>
          </a:xfrm>
          <a:prstGeom prst="straightConnector1">
            <a:avLst/>
          </a:prstGeom>
          <a:ln w="19050">
            <a:solidFill>
              <a:srgbClr val="FF7C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20"/>
          <p:cNvSpPr txBox="1"/>
          <p:nvPr/>
        </p:nvSpPr>
        <p:spPr>
          <a:xfrm>
            <a:off x="2608908" y="5327862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" b="0" i="0" u="none" baseline="0">
                <a:latin typeface="+mn-lt"/>
              </a:rPr>
              <a:t>Tira</a:t>
            </a:r>
            <a:endParaRPr lang="es" dirty="0">
              <a:latin typeface="+mn-lt"/>
            </a:endParaRPr>
          </a:p>
        </p:txBody>
      </p:sp>
      <p:cxnSp>
        <p:nvCxnSpPr>
          <p:cNvPr id="17" name="Connecteur droit avec flèche 19"/>
          <p:cNvCxnSpPr/>
          <p:nvPr/>
        </p:nvCxnSpPr>
        <p:spPr>
          <a:xfrm flipH="1" flipV="1">
            <a:off x="3521488" y="3840684"/>
            <a:ext cx="547767" cy="1730"/>
          </a:xfrm>
          <a:prstGeom prst="straightConnector1">
            <a:avLst/>
          </a:prstGeom>
          <a:ln w="19050">
            <a:solidFill>
              <a:srgbClr val="0032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23"/>
          <p:cNvSpPr txBox="1"/>
          <p:nvPr/>
        </p:nvSpPr>
        <p:spPr>
          <a:xfrm>
            <a:off x="4197443" y="3386693"/>
            <a:ext cx="20099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s" b="0" i="0" u="none" baseline="0" dirty="0">
                <a:latin typeface="+mn-lt"/>
              </a:rPr>
              <a:t>Muestra extraída</a:t>
            </a:r>
            <a:endParaRPr lang="es" dirty="0">
              <a:latin typeface="+mn-lt"/>
            </a:endParaRPr>
          </a:p>
          <a:p>
            <a:pPr algn="ctr" rtl="0"/>
            <a:r>
              <a:rPr lang="es" b="0" i="0" u="none" baseline="0" dirty="0">
                <a:latin typeface="+mn-lt"/>
              </a:rPr>
              <a:t>+</a:t>
            </a:r>
          </a:p>
          <a:p>
            <a:pPr algn="ctr" rtl="0"/>
            <a:r>
              <a:rPr lang="es" b="0" i="0" u="none" baseline="0" dirty="0">
                <a:latin typeface="+mn-lt"/>
              </a:rPr>
              <a:t>Anticuerpos etiquetados</a:t>
            </a:r>
            <a:endParaRPr lang="es" dirty="0">
              <a:latin typeface="+mn-lt"/>
            </a:endParaRPr>
          </a:p>
        </p:txBody>
      </p:sp>
      <p:pic>
        <p:nvPicPr>
          <p:cNvPr id="21" name="Image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5" t="13999" r="21844" b="48914"/>
          <a:stretch/>
        </p:blipFill>
        <p:spPr>
          <a:xfrm flipH="1">
            <a:off x="5043706" y="4095816"/>
            <a:ext cx="3866389" cy="1601378"/>
          </a:xfrm>
          <a:prstGeom prst="rect">
            <a:avLst/>
          </a:prstGeom>
        </p:spPr>
      </p:pic>
      <p:pic>
        <p:nvPicPr>
          <p:cNvPr id="22" name="Image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37837" r="12018" b="12876"/>
          <a:stretch/>
        </p:blipFill>
        <p:spPr>
          <a:xfrm flipH="1">
            <a:off x="5526546" y="4354511"/>
            <a:ext cx="2963411" cy="976079"/>
          </a:xfrm>
          <a:prstGeom prst="rect">
            <a:avLst/>
          </a:prstGeom>
        </p:spPr>
      </p:pic>
      <p:pic>
        <p:nvPicPr>
          <p:cNvPr id="23" name="Image 2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80" t="20302" r="6142" b="22131"/>
          <a:stretch/>
        </p:blipFill>
        <p:spPr>
          <a:xfrm flipH="1">
            <a:off x="5060685" y="3483428"/>
            <a:ext cx="3895131" cy="2163962"/>
          </a:xfrm>
          <a:prstGeom prst="rect">
            <a:avLst/>
          </a:prstGeom>
        </p:spPr>
      </p:pic>
      <p:grpSp>
        <p:nvGrpSpPr>
          <p:cNvPr id="24" name="Groupe 35"/>
          <p:cNvGrpSpPr/>
          <p:nvPr/>
        </p:nvGrpSpPr>
        <p:grpSpPr>
          <a:xfrm flipH="1">
            <a:off x="7621141" y="2017563"/>
            <a:ext cx="1248762" cy="1669403"/>
            <a:chOff x="1084531" y="2490460"/>
            <a:chExt cx="1248762" cy="1669403"/>
          </a:xfrm>
        </p:grpSpPr>
        <p:pic>
          <p:nvPicPr>
            <p:cNvPr id="25" name="Image 3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04" t="20768" r="16778" b="23426"/>
            <a:stretch/>
          </p:blipFill>
          <p:spPr>
            <a:xfrm>
              <a:off x="1109157" y="2647694"/>
              <a:ext cx="1224136" cy="1512169"/>
            </a:xfrm>
            <a:prstGeom prst="rect">
              <a:avLst/>
            </a:prstGeom>
          </p:spPr>
        </p:pic>
        <p:pic>
          <p:nvPicPr>
            <p:cNvPr id="26" name="Image 3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95" t="33261" r="51240" b="43706"/>
            <a:stretch/>
          </p:blipFill>
          <p:spPr>
            <a:xfrm>
              <a:off x="1109157" y="2608007"/>
              <a:ext cx="1222083" cy="1222081"/>
            </a:xfrm>
            <a:prstGeom prst="rect">
              <a:avLst/>
            </a:prstGeom>
          </p:spPr>
        </p:pic>
        <p:pic>
          <p:nvPicPr>
            <p:cNvPr id="27" name="Image 3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10" t="10630" r="40937" b="9646"/>
            <a:stretch/>
          </p:blipFill>
          <p:spPr>
            <a:xfrm>
              <a:off x="1084531" y="2490460"/>
              <a:ext cx="1244968" cy="1333894"/>
            </a:xfrm>
            <a:prstGeom prst="rect">
              <a:avLst/>
            </a:prstGeom>
          </p:spPr>
        </p:pic>
      </p:grpSp>
      <p:sp>
        <p:nvSpPr>
          <p:cNvPr id="31" name="Title 1"/>
          <p:cNvSpPr txBox="1">
            <a:spLocks/>
          </p:cNvSpPr>
          <p:nvPr/>
        </p:nvSpPr>
        <p:spPr>
          <a:xfrm>
            <a:off x="1541928" y="412751"/>
            <a:ext cx="6973421" cy="8493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 fontAlgn="auto">
              <a:spcAft>
                <a:spcPts val="0"/>
              </a:spcAft>
              <a:defRPr/>
            </a:pPr>
            <a:r>
              <a:rPr lang="es" sz="3600" b="1" i="0" u="none" baseline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Proceso de detección - Detección</a:t>
            </a:r>
            <a:endParaRPr lang="es" sz="3600" b="1" dirty="0">
              <a:solidFill>
                <a:srgbClr val="FF7C80"/>
              </a:solidFill>
              <a:highlight>
                <a:prstClr val="white"/>
              </a:highlight>
              <a:ea typeface="Calibri"/>
              <a:cs typeface="Calibri"/>
              <a:sym typeface="Calibri"/>
            </a:endParaRPr>
          </a:p>
        </p:txBody>
      </p:sp>
      <p:sp>
        <p:nvSpPr>
          <p:cNvPr id="30" name="Rectangle 18"/>
          <p:cNvSpPr/>
          <p:nvPr/>
        </p:nvSpPr>
        <p:spPr>
          <a:xfrm>
            <a:off x="1879232" y="1811153"/>
            <a:ext cx="4835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s" b="0" i="0" u="none" baseline="0">
                <a:latin typeface="+mn-lt"/>
              </a:rPr>
              <a:t>1) Colocar la parte de procesamiento en la parte de detección.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1100" b="0" i="0" u="none" baseline="0">
                <a:latin typeface="+mn-lt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22426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0.00381 0.0842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421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-0.00139 0.132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662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9"/>
          <p:cNvGrpSpPr/>
          <p:nvPr/>
        </p:nvGrpSpPr>
        <p:grpSpPr>
          <a:xfrm>
            <a:off x="2863337" y="3408360"/>
            <a:ext cx="1213281" cy="1525672"/>
            <a:chOff x="5946227" y="3326587"/>
            <a:chExt cx="1213281" cy="1525672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2"/>
            <a:srcRect l="35177" t="29097" r="54698" b="56810"/>
            <a:stretch/>
          </p:blipFill>
          <p:spPr>
            <a:xfrm>
              <a:off x="5980225" y="3326587"/>
              <a:ext cx="1164768" cy="894542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3"/>
            <a:srcRect l="36958" t="32212" r="55832" b="56569"/>
            <a:stretch/>
          </p:blipFill>
          <p:spPr>
            <a:xfrm>
              <a:off x="6145506" y="3410768"/>
              <a:ext cx="834205" cy="712355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4"/>
            <a:srcRect l="35743" t="26454" r="53807" b="52583"/>
            <a:stretch/>
          </p:blipFill>
          <p:spPr>
            <a:xfrm>
              <a:off x="5946227" y="3516709"/>
              <a:ext cx="1213281" cy="133555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843417" y="5108864"/>
            <a:ext cx="2726579" cy="4571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/>
          </a:p>
        </p:txBody>
      </p:sp>
      <p:sp>
        <p:nvSpPr>
          <p:cNvPr id="10" name="Rectangle 9"/>
          <p:cNvSpPr/>
          <p:nvPr/>
        </p:nvSpPr>
        <p:spPr>
          <a:xfrm>
            <a:off x="3251912" y="4297746"/>
            <a:ext cx="458709" cy="22075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/>
          </a:p>
        </p:txBody>
      </p:sp>
      <p:sp>
        <p:nvSpPr>
          <p:cNvPr id="11" name="Rectangle 10"/>
          <p:cNvSpPr/>
          <p:nvPr/>
        </p:nvSpPr>
        <p:spPr>
          <a:xfrm>
            <a:off x="3350034" y="4692627"/>
            <a:ext cx="259367" cy="61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/>
          </a:p>
        </p:txBody>
      </p:sp>
      <p:sp>
        <p:nvSpPr>
          <p:cNvPr id="12" name="Rectangle 11"/>
          <p:cNvSpPr/>
          <p:nvPr/>
        </p:nvSpPr>
        <p:spPr>
          <a:xfrm>
            <a:off x="3386001" y="4493548"/>
            <a:ext cx="167951" cy="63136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/>
          </a:p>
        </p:txBody>
      </p:sp>
      <p:grpSp>
        <p:nvGrpSpPr>
          <p:cNvPr id="13" name="Groupe 21"/>
          <p:cNvGrpSpPr/>
          <p:nvPr/>
        </p:nvGrpSpPr>
        <p:grpSpPr>
          <a:xfrm>
            <a:off x="533165" y="4416114"/>
            <a:ext cx="3646936" cy="844180"/>
            <a:chOff x="2517730" y="3381499"/>
            <a:chExt cx="2455103" cy="513568"/>
          </a:xfrm>
        </p:grpSpPr>
        <p:pic>
          <p:nvPicPr>
            <p:cNvPr id="14" name="Image 11"/>
            <p:cNvPicPr>
              <a:picLocks noChangeAspect="1"/>
            </p:cNvPicPr>
            <p:nvPr/>
          </p:nvPicPr>
          <p:blipFill rotWithShape="1">
            <a:blip r:embed="rId5"/>
            <a:srcRect l="41999" t="18893" r="42776" b="75303"/>
            <a:stretch/>
          </p:blipFill>
          <p:spPr>
            <a:xfrm>
              <a:off x="2517730" y="3381499"/>
              <a:ext cx="2455103" cy="513568"/>
            </a:xfrm>
            <a:prstGeom prst="rect">
              <a:avLst/>
            </a:prstGeom>
          </p:spPr>
        </p:pic>
        <p:cxnSp>
          <p:nvCxnSpPr>
            <p:cNvPr id="15" name="Connecteur droit 13"/>
            <p:cNvCxnSpPr/>
            <p:nvPr/>
          </p:nvCxnSpPr>
          <p:spPr>
            <a:xfrm>
              <a:off x="4899752" y="3783690"/>
              <a:ext cx="0" cy="694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6"/>
            <p:cNvCxnSpPr/>
            <p:nvPr/>
          </p:nvCxnSpPr>
          <p:spPr>
            <a:xfrm flipH="1" flipV="1">
              <a:off x="2577947" y="3839378"/>
              <a:ext cx="2321805" cy="550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8"/>
            <p:cNvCxnSpPr/>
            <p:nvPr/>
          </p:nvCxnSpPr>
          <p:spPr>
            <a:xfrm>
              <a:off x="2583455" y="3789198"/>
              <a:ext cx="918" cy="5844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Image 4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5" t="13999" r="21844" b="48914"/>
          <a:stretch/>
        </p:blipFill>
        <p:spPr>
          <a:xfrm flipH="1">
            <a:off x="5043706" y="4095816"/>
            <a:ext cx="3866389" cy="1601378"/>
          </a:xfrm>
          <a:prstGeom prst="rect">
            <a:avLst/>
          </a:prstGeom>
        </p:spPr>
      </p:pic>
      <p:pic>
        <p:nvPicPr>
          <p:cNvPr id="19" name="Image 4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37837" r="12018" b="12876"/>
          <a:stretch/>
        </p:blipFill>
        <p:spPr>
          <a:xfrm flipH="1">
            <a:off x="5526546" y="4371225"/>
            <a:ext cx="2963411" cy="976079"/>
          </a:xfrm>
          <a:prstGeom prst="rect">
            <a:avLst/>
          </a:prstGeom>
        </p:spPr>
      </p:pic>
      <p:cxnSp>
        <p:nvCxnSpPr>
          <p:cNvPr id="20" name="Connecteur droit 48"/>
          <p:cNvCxnSpPr/>
          <p:nvPr/>
        </p:nvCxnSpPr>
        <p:spPr>
          <a:xfrm>
            <a:off x="6350661" y="4918526"/>
            <a:ext cx="74950" cy="12991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49"/>
          <p:cNvCxnSpPr/>
          <p:nvPr/>
        </p:nvCxnSpPr>
        <p:spPr>
          <a:xfrm>
            <a:off x="7052154" y="4759460"/>
            <a:ext cx="74950" cy="12991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50"/>
          <p:cNvCxnSpPr/>
          <p:nvPr/>
        </p:nvCxnSpPr>
        <p:spPr>
          <a:xfrm>
            <a:off x="6878502" y="4798660"/>
            <a:ext cx="74950" cy="12991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51"/>
          <p:cNvCxnSpPr/>
          <p:nvPr/>
        </p:nvCxnSpPr>
        <p:spPr>
          <a:xfrm>
            <a:off x="6677572" y="4846823"/>
            <a:ext cx="74950" cy="12991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 5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80" t="20302" r="6142" b="22131"/>
          <a:stretch/>
        </p:blipFill>
        <p:spPr>
          <a:xfrm flipH="1">
            <a:off x="5060685" y="3478430"/>
            <a:ext cx="3895131" cy="2163962"/>
          </a:xfrm>
          <a:prstGeom prst="rect">
            <a:avLst/>
          </a:prstGeom>
        </p:spPr>
      </p:pic>
      <p:grpSp>
        <p:nvGrpSpPr>
          <p:cNvPr id="25" name="Groupe 53"/>
          <p:cNvGrpSpPr/>
          <p:nvPr/>
        </p:nvGrpSpPr>
        <p:grpSpPr>
          <a:xfrm flipH="1">
            <a:off x="7609711" y="2931963"/>
            <a:ext cx="1248762" cy="1669403"/>
            <a:chOff x="1084531" y="2490460"/>
            <a:chExt cx="1248762" cy="1669403"/>
          </a:xfrm>
        </p:grpSpPr>
        <p:pic>
          <p:nvPicPr>
            <p:cNvPr id="26" name="Image 5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04" t="20768" r="16778" b="23426"/>
            <a:stretch/>
          </p:blipFill>
          <p:spPr>
            <a:xfrm>
              <a:off x="1109157" y="2647694"/>
              <a:ext cx="1224136" cy="1512169"/>
            </a:xfrm>
            <a:prstGeom prst="rect">
              <a:avLst/>
            </a:prstGeom>
          </p:spPr>
        </p:pic>
        <p:pic>
          <p:nvPicPr>
            <p:cNvPr id="27" name="Image 5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95" t="33261" r="51240" b="43706"/>
            <a:stretch/>
          </p:blipFill>
          <p:spPr>
            <a:xfrm>
              <a:off x="1109157" y="2608007"/>
              <a:ext cx="1222083" cy="1222081"/>
            </a:xfrm>
            <a:prstGeom prst="rect">
              <a:avLst/>
            </a:prstGeom>
          </p:spPr>
        </p:pic>
        <p:pic>
          <p:nvPicPr>
            <p:cNvPr id="28" name="Image 5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10" t="10630" r="40937" b="9646"/>
            <a:stretch/>
          </p:blipFill>
          <p:spPr>
            <a:xfrm>
              <a:off x="1084531" y="2490460"/>
              <a:ext cx="1244968" cy="1333894"/>
            </a:xfrm>
            <a:prstGeom prst="rect">
              <a:avLst/>
            </a:prstGeom>
          </p:spPr>
        </p:pic>
      </p:grpSp>
      <p:sp>
        <p:nvSpPr>
          <p:cNvPr id="33" name="Title 1"/>
          <p:cNvSpPr txBox="1">
            <a:spLocks/>
          </p:cNvSpPr>
          <p:nvPr/>
        </p:nvSpPr>
        <p:spPr>
          <a:xfrm>
            <a:off x="1541928" y="412751"/>
            <a:ext cx="6973421" cy="8493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 fontAlgn="auto">
              <a:spcAft>
                <a:spcPts val="0"/>
              </a:spcAft>
              <a:defRPr/>
            </a:pPr>
            <a:r>
              <a:rPr lang="es" sz="3600" b="1" i="0" u="none" baseline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Proceso de detección - Detección</a:t>
            </a:r>
            <a:endParaRPr lang="es" sz="3600" b="1" dirty="0">
              <a:solidFill>
                <a:srgbClr val="FF7C80"/>
              </a:solidFill>
              <a:highlight>
                <a:prstClr val="white"/>
              </a:highlight>
              <a:ea typeface="Calibri"/>
              <a:cs typeface="Calibri"/>
              <a:sym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521743" y="1729360"/>
            <a:ext cx="6269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s" b="0" i="0" u="none" baseline="0">
                <a:latin typeface="+mn-lt"/>
              </a:rPr>
              <a:t>1) Colocar la parte de procesamiento en la parte de detección.</a:t>
            </a:r>
          </a:p>
        </p:txBody>
      </p:sp>
      <p:sp>
        <p:nvSpPr>
          <p:cNvPr id="31" name="TextBox 30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1100" b="0" i="0" u="none" baseline="0">
                <a:latin typeface="+mn-lt"/>
              </a:rPr>
              <a:t>15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521743" y="2227046"/>
            <a:ext cx="68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l" rtl="0"/>
            <a:r>
              <a:rPr lang="es" b="0" i="0" u="none" baseline="0" dirty="0">
                <a:latin typeface="+mn-lt"/>
              </a:rPr>
              <a:t>2) Romper la parte inferior de la parte de procesamiento presionando </a:t>
            </a:r>
            <a:r>
              <a:rPr lang="hu-HU" b="0" i="0" u="none" baseline="0" dirty="0" smtClean="0">
                <a:latin typeface="+mn-lt"/>
              </a:rPr>
              <a:t/>
            </a:r>
            <a:br>
              <a:rPr lang="hu-HU" b="0" i="0" u="none" baseline="0" dirty="0" smtClean="0">
                <a:latin typeface="+mn-lt"/>
              </a:rPr>
            </a:br>
            <a:r>
              <a:rPr lang="es" b="0" i="0" u="none" baseline="0" dirty="0" smtClean="0">
                <a:latin typeface="+mn-lt"/>
              </a:rPr>
              <a:t>hacia </a:t>
            </a:r>
            <a:r>
              <a:rPr lang="es" b="0" i="0" u="none" baseline="0" dirty="0">
                <a:latin typeface="+mn-lt"/>
              </a:rPr>
              <a:t>abajo.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526407" y="2819982"/>
            <a:ext cx="4474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s" b="0" i="0" u="none" baseline="0" dirty="0">
                <a:latin typeface="+mn-lt"/>
              </a:rPr>
              <a:t>3) Leer el resultado después de 15 minutos.</a:t>
            </a:r>
            <a:endParaRPr lang="e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672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0.00121 0.0259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29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-0.00052 0.0263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3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2" grpId="1" animBg="1"/>
      <p:bldP spid="12" grpId="2" animBg="1"/>
      <p:bldP spid="30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artalom helye 2">
            <a:extLst/>
          </p:cNvPr>
          <p:cNvSpPr>
            <a:spLocks noGrp="1"/>
          </p:cNvSpPr>
          <p:nvPr>
            <p:ph idx="1"/>
          </p:nvPr>
        </p:nvSpPr>
        <p:spPr>
          <a:xfrm>
            <a:off x="1541463" y="1449388"/>
            <a:ext cx="6973887" cy="4351337"/>
          </a:xfrm>
        </p:spPr>
        <p:txBody>
          <a:bodyPr>
            <a:normAutofit/>
          </a:bodyPr>
          <a:lstStyle/>
          <a:p>
            <a:pPr marL="0" indent="0" algn="l" rtl="0">
              <a:buFont typeface="Arial" charset="0"/>
              <a:buNone/>
            </a:pPr>
            <a:r>
              <a:rPr lang="es" sz="2400" b="1" i="0" u="none" baseline="0" dirty="0" smtClean="0"/>
              <a:t>Inmunoensayo</a:t>
            </a:r>
            <a:r>
              <a:rPr lang="hu-HU" sz="2400" b="1" i="0" u="none" baseline="0" dirty="0" smtClean="0"/>
              <a:t>:</a:t>
            </a:r>
            <a:endParaRPr lang="es" sz="2400" b="1" i="0" u="none" baseline="0" dirty="0"/>
          </a:p>
          <a:p>
            <a:pPr marL="0" indent="0" algn="l" rtl="0">
              <a:lnSpc>
                <a:spcPct val="100000"/>
              </a:lnSpc>
              <a:buFont typeface="Arial" charset="0"/>
              <a:buNone/>
            </a:pPr>
            <a:r>
              <a:rPr lang="es" sz="2000" b="0" i="0" u="none" baseline="0" dirty="0"/>
              <a:t>antígeno (analito) - reacción de anticuerpos</a:t>
            </a:r>
          </a:p>
          <a:p>
            <a:pPr marL="0" indent="0" algn="l" rtl="0">
              <a:lnSpc>
                <a:spcPct val="100000"/>
              </a:lnSpc>
              <a:buFont typeface="Arial" charset="0"/>
              <a:buNone/>
            </a:pPr>
            <a:endParaRPr lang="es" sz="2400" dirty="0"/>
          </a:p>
          <a:p>
            <a:pPr marL="0" indent="0" algn="l" rtl="0">
              <a:buFont typeface="Arial" charset="0"/>
              <a:buNone/>
            </a:pPr>
            <a:endParaRPr lang="es" sz="2400" b="1" dirty="0">
              <a:solidFill>
                <a:srgbClr val="FF7C80"/>
              </a:solidFill>
            </a:endParaRPr>
          </a:p>
          <a:p>
            <a:pPr marL="0" indent="0" algn="l" rtl="0">
              <a:buFont typeface="Arial" charset="0"/>
              <a:buNone/>
            </a:pPr>
            <a:r>
              <a:rPr lang="hu-HU" sz="2400" b="1" dirty="0">
                <a:solidFill>
                  <a:srgbClr val="FF7C80"/>
                </a:solidFill>
              </a:rPr>
              <a:t>I</a:t>
            </a:r>
            <a:r>
              <a:rPr lang="es" sz="2400" b="1" i="0" u="none" baseline="0" dirty="0" smtClean="0"/>
              <a:t>nmuno</a:t>
            </a:r>
            <a:r>
              <a:rPr lang="es" sz="2400" b="1" i="0" u="none" baseline="0" dirty="0" smtClean="0">
                <a:solidFill>
                  <a:srgbClr val="FF7C80"/>
                </a:solidFill>
              </a:rPr>
              <a:t>e</a:t>
            </a:r>
            <a:r>
              <a:rPr lang="es" sz="2400" b="1" i="0" u="none" baseline="0" dirty="0" smtClean="0"/>
              <a:t>nsayo </a:t>
            </a:r>
            <a:r>
              <a:rPr lang="es" sz="2400" b="1" i="0" u="none" baseline="0" dirty="0"/>
              <a:t>de </a:t>
            </a:r>
            <a:r>
              <a:rPr lang="es" sz="2400" b="1" i="0" u="none" baseline="0" dirty="0">
                <a:solidFill>
                  <a:srgbClr val="FF7C80"/>
                </a:solidFill>
              </a:rPr>
              <a:t>F</a:t>
            </a:r>
            <a:r>
              <a:rPr lang="es" sz="2400" b="1" i="0" u="none" baseline="0" dirty="0"/>
              <a:t>lujo </a:t>
            </a:r>
            <a:r>
              <a:rPr lang="es" sz="2400" b="1" i="0" u="none" baseline="0" dirty="0">
                <a:solidFill>
                  <a:srgbClr val="FF7C80"/>
                </a:solidFill>
              </a:rPr>
              <a:t>l</a:t>
            </a:r>
            <a:r>
              <a:rPr lang="es" sz="2400" b="1" i="0" u="none" baseline="0" dirty="0"/>
              <a:t>ateral</a:t>
            </a:r>
            <a:r>
              <a:rPr lang="es" sz="2400" b="0" i="0" u="none" baseline="0" dirty="0"/>
              <a:t>:</a:t>
            </a:r>
            <a:r>
              <a:rPr lang="es" b="0" i="0" u="none" baseline="0" dirty="0"/>
              <a:t> </a:t>
            </a:r>
            <a:r>
              <a:rPr lang="es" sz="2400" b="0" i="0" u="none" baseline="0" dirty="0"/>
              <a:t>la muestra se aplica al final de la tira (soporte de muestras), </a:t>
            </a:r>
            <a:r>
              <a:rPr lang="hu-HU" sz="2400" b="0" i="0" u="none" baseline="0" dirty="0" smtClean="0"/>
              <a:t/>
            </a:r>
            <a:br>
              <a:rPr lang="hu-HU" sz="2400" b="0" i="0" u="none" baseline="0" dirty="0" smtClean="0"/>
            </a:br>
            <a:r>
              <a:rPr lang="es" sz="2400" b="0" i="0" u="none" baseline="0" dirty="0" smtClean="0"/>
              <a:t>luego </a:t>
            </a:r>
            <a:r>
              <a:rPr lang="es" sz="2400" b="0" i="0" u="none" baseline="0" dirty="0"/>
              <a:t>migra a la zona de detección.</a:t>
            </a:r>
            <a:endParaRPr lang="es" sz="2400" dirty="0"/>
          </a:p>
          <a:p>
            <a:pPr marL="0" indent="0" algn="l" rtl="0"/>
            <a:endParaRPr lang="es" sz="2400" dirty="0"/>
          </a:p>
          <a:p>
            <a:pPr marL="0" indent="0" algn="l" rtl="0"/>
            <a:endParaRPr lang="es" dirty="0"/>
          </a:p>
        </p:txBody>
      </p:sp>
      <p:sp>
        <p:nvSpPr>
          <p:cNvPr id="36" name="Title 1"/>
          <p:cNvSpPr>
            <a:spLocks noGrp="1"/>
          </p:cNvSpPr>
          <p:nvPr>
            <p:ph type="title" idx="4294967295"/>
          </p:nvPr>
        </p:nvSpPr>
        <p:spPr>
          <a:xfrm>
            <a:off x="1541928" y="412752"/>
            <a:ext cx="6973421" cy="594812"/>
          </a:xfrm>
        </p:spPr>
        <p:txBody>
          <a:bodyPr rtlCol="0" anchor="t">
            <a:norm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es" sz="3600" b="1" i="0" u="none" baseline="0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Principio de la detección</a:t>
            </a:r>
          </a:p>
        </p:txBody>
      </p:sp>
      <p:pic>
        <p:nvPicPr>
          <p:cNvPr id="20483" name="Picture 3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6650" y="1317625"/>
            <a:ext cx="1846263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4349750"/>
            <a:ext cx="640080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Egyenes összekötő nyíllal 56">
            <a:extLst/>
          </p:cNvPr>
          <p:cNvCxnSpPr/>
          <p:nvPr/>
        </p:nvCxnSpPr>
        <p:spPr>
          <a:xfrm>
            <a:off x="3074988" y="5040313"/>
            <a:ext cx="134302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necteur droit avec flèche 76">
            <a:extLst/>
          </p:cNvPr>
          <p:cNvCxnSpPr/>
          <p:nvPr/>
        </p:nvCxnSpPr>
        <p:spPr>
          <a:xfrm flipH="1">
            <a:off x="6048375" y="4945063"/>
            <a:ext cx="312738" cy="1905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76">
            <a:extLst/>
          </p:cNvPr>
          <p:cNvCxnSpPr/>
          <p:nvPr/>
        </p:nvCxnSpPr>
        <p:spPr>
          <a:xfrm flipH="1">
            <a:off x="5184775" y="4945063"/>
            <a:ext cx="312738" cy="1905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75"/>
          <p:cNvSpPr txBox="1">
            <a:spLocks noChangeArrowheads="1"/>
          </p:cNvSpPr>
          <p:nvPr/>
        </p:nvSpPr>
        <p:spPr bwMode="auto">
          <a:xfrm>
            <a:off x="1658938" y="4386263"/>
            <a:ext cx="720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s" sz="1400" b="0" i="0" u="none" baseline="0">
                <a:latin typeface="Calibri" pitchFamily="34" charset="0"/>
              </a:rPr>
              <a:t>Muestra</a:t>
            </a:r>
          </a:p>
        </p:txBody>
      </p:sp>
      <p:sp>
        <p:nvSpPr>
          <p:cNvPr id="43" name="ZoneTexte 75"/>
          <p:cNvSpPr txBox="1">
            <a:spLocks noChangeArrowheads="1"/>
          </p:cNvSpPr>
          <p:nvPr/>
        </p:nvSpPr>
        <p:spPr bwMode="auto">
          <a:xfrm>
            <a:off x="2111375" y="5927725"/>
            <a:ext cx="103663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s" sz="1400" b="0" i="0" u="none" baseline="0">
                <a:latin typeface="Calibri" pitchFamily="34" charset="0"/>
              </a:rPr>
              <a:t>Soporte de muestras</a:t>
            </a:r>
            <a:endParaRPr lang="es" sz="1400">
              <a:latin typeface="Calibri" pitchFamily="34" charset="0"/>
            </a:endParaRPr>
          </a:p>
        </p:txBody>
      </p:sp>
      <p:sp>
        <p:nvSpPr>
          <p:cNvPr id="44" name="ZoneTexte 108"/>
          <p:cNvSpPr txBox="1">
            <a:spLocks noChangeArrowheads="1"/>
          </p:cNvSpPr>
          <p:nvPr/>
        </p:nvSpPr>
        <p:spPr bwMode="auto">
          <a:xfrm>
            <a:off x="5996696" y="4469190"/>
            <a:ext cx="8708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s" sz="1400" b="0" i="0" u="none" baseline="0" dirty="0">
                <a:latin typeface="Calibri" pitchFamily="34" charset="0"/>
              </a:rPr>
              <a:t>Línea de control</a:t>
            </a:r>
          </a:p>
        </p:txBody>
      </p:sp>
      <p:sp>
        <p:nvSpPr>
          <p:cNvPr id="45" name="ZoneTexte 108"/>
          <p:cNvSpPr txBox="1">
            <a:spLocks noChangeArrowheads="1"/>
          </p:cNvSpPr>
          <p:nvPr/>
        </p:nvSpPr>
        <p:spPr bwMode="auto">
          <a:xfrm>
            <a:off x="5071183" y="4495106"/>
            <a:ext cx="9454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s" sz="1400" b="0" i="0" u="none" baseline="0" dirty="0">
                <a:latin typeface="Calibri" pitchFamily="34" charset="0"/>
              </a:rPr>
              <a:t>Línea de prueba</a:t>
            </a:r>
          </a:p>
        </p:txBody>
      </p:sp>
      <p:sp>
        <p:nvSpPr>
          <p:cNvPr id="46" name="ZoneTexte 108"/>
          <p:cNvSpPr txBox="1">
            <a:spLocks noChangeArrowheads="1"/>
          </p:cNvSpPr>
          <p:nvPr/>
        </p:nvSpPr>
        <p:spPr bwMode="auto">
          <a:xfrm>
            <a:off x="4697413" y="5905500"/>
            <a:ext cx="12858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s" sz="1400" b="0" i="0" u="none" baseline="0">
                <a:latin typeface="Calibri" pitchFamily="34" charset="0"/>
              </a:rPr>
              <a:t>Zona de detección</a:t>
            </a:r>
            <a:endParaRPr lang="es" sz="1400">
              <a:latin typeface="Calibri" pitchFamily="34" charset="0"/>
            </a:endParaRPr>
          </a:p>
        </p:txBody>
      </p:sp>
      <p:sp>
        <p:nvSpPr>
          <p:cNvPr id="47" name="ZoneTexte 108"/>
          <p:cNvSpPr txBox="1">
            <a:spLocks noChangeArrowheads="1"/>
          </p:cNvSpPr>
          <p:nvPr/>
        </p:nvSpPr>
        <p:spPr bwMode="auto">
          <a:xfrm>
            <a:off x="2948073" y="4694238"/>
            <a:ext cx="20930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s" sz="1400" b="0" i="0" u="none" baseline="0" dirty="0">
                <a:latin typeface="Calibri" pitchFamily="34" charset="0"/>
              </a:rPr>
              <a:t>Dirección de la migración</a:t>
            </a:r>
            <a:endParaRPr lang="es" sz="1400" dirty="0">
              <a:latin typeface="Calibri" pitchFamily="34" charset="0"/>
            </a:endParaRPr>
          </a:p>
        </p:txBody>
      </p:sp>
      <p:sp>
        <p:nvSpPr>
          <p:cNvPr id="48" name="ZoneTexte 108"/>
          <p:cNvSpPr txBox="1">
            <a:spLocks noChangeArrowheads="1"/>
          </p:cNvSpPr>
          <p:nvPr/>
        </p:nvSpPr>
        <p:spPr bwMode="auto">
          <a:xfrm>
            <a:off x="5739210" y="2854226"/>
            <a:ext cx="850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s" sz="1400" b="0" i="0" u="none" baseline="0" dirty="0">
                <a:latin typeface="Calibri" pitchFamily="34" charset="0"/>
              </a:rPr>
              <a:t>Anticuerpo</a:t>
            </a:r>
            <a:endParaRPr lang="es" sz="1400" dirty="0">
              <a:latin typeface="Calibri" pitchFamily="34" charset="0"/>
            </a:endParaRPr>
          </a:p>
        </p:txBody>
      </p:sp>
      <p:sp>
        <p:nvSpPr>
          <p:cNvPr id="49" name="ZoneTexte 108"/>
          <p:cNvSpPr txBox="1">
            <a:spLocks noChangeArrowheads="1"/>
          </p:cNvSpPr>
          <p:nvPr/>
        </p:nvSpPr>
        <p:spPr bwMode="auto">
          <a:xfrm>
            <a:off x="7885954" y="2835373"/>
            <a:ext cx="10357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s" sz="1400" b="0" i="0" u="none" baseline="0" dirty="0">
                <a:latin typeface="Calibri" pitchFamily="34" charset="0"/>
              </a:rPr>
              <a:t>Anticuerpo </a:t>
            </a:r>
            <a:r>
              <a:rPr lang="hu-HU" sz="1400" b="0" i="0" u="none" baseline="0" dirty="0" smtClean="0">
                <a:latin typeface="Calibri" pitchFamily="34" charset="0"/>
              </a:rPr>
              <a:t/>
            </a:r>
            <a:br>
              <a:rPr lang="hu-HU" sz="1400" b="0" i="0" u="none" baseline="0" dirty="0" smtClean="0">
                <a:latin typeface="Calibri" pitchFamily="34" charset="0"/>
              </a:rPr>
            </a:br>
            <a:r>
              <a:rPr lang="es" sz="1400" b="0" i="0" u="none" baseline="0" dirty="0" smtClean="0">
                <a:latin typeface="Calibri" pitchFamily="34" charset="0"/>
              </a:rPr>
              <a:t>etiquetado</a:t>
            </a:r>
            <a:endParaRPr lang="es" sz="1400" dirty="0">
              <a:latin typeface="Calibri" pitchFamily="34" charset="0"/>
            </a:endParaRPr>
          </a:p>
        </p:txBody>
      </p:sp>
      <p:sp>
        <p:nvSpPr>
          <p:cNvPr id="50" name="ZoneTexte 108"/>
          <p:cNvSpPr txBox="1">
            <a:spLocks noChangeArrowheads="1"/>
          </p:cNvSpPr>
          <p:nvPr/>
        </p:nvSpPr>
        <p:spPr bwMode="auto">
          <a:xfrm>
            <a:off x="6650608" y="2860398"/>
            <a:ext cx="9521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s" sz="1400" b="1" i="0" u="none" baseline="0" dirty="0">
                <a:solidFill>
                  <a:srgbClr val="05FD0F"/>
                </a:solidFill>
                <a:latin typeface="Calibri" pitchFamily="34" charset="0"/>
              </a:rPr>
              <a:t>Enzima </a:t>
            </a:r>
            <a:r>
              <a:rPr lang="hu-HU" sz="1400" b="1" i="0" u="none" baseline="0" dirty="0" smtClean="0">
                <a:solidFill>
                  <a:srgbClr val="05FD0F"/>
                </a:solidFill>
                <a:latin typeface="Calibri" pitchFamily="34" charset="0"/>
              </a:rPr>
              <a:t/>
            </a:r>
            <a:br>
              <a:rPr lang="hu-HU" sz="1400" b="1" i="0" u="none" baseline="0" dirty="0" smtClean="0">
                <a:solidFill>
                  <a:srgbClr val="05FD0F"/>
                </a:solidFill>
                <a:latin typeface="Calibri" pitchFamily="34" charset="0"/>
              </a:rPr>
            </a:br>
            <a:r>
              <a:rPr lang="es" sz="1400" b="1" i="0" u="none" baseline="0" dirty="0" smtClean="0">
                <a:solidFill>
                  <a:srgbClr val="05FD0F"/>
                </a:solidFill>
                <a:latin typeface="Calibri" pitchFamily="34" charset="0"/>
              </a:rPr>
              <a:t>(</a:t>
            </a:r>
            <a:r>
              <a:rPr lang="es" sz="1400" b="1" i="0" u="none" baseline="0" dirty="0">
                <a:solidFill>
                  <a:srgbClr val="05FD0F"/>
                </a:solidFill>
                <a:latin typeface="Calibri" pitchFamily="34" charset="0"/>
              </a:rPr>
              <a:t>antígeno)</a:t>
            </a:r>
            <a:endParaRPr lang="es" sz="1400" b="1" dirty="0">
              <a:solidFill>
                <a:srgbClr val="05FD0F"/>
              </a:solidFill>
              <a:latin typeface="Calibri" pitchFamily="34" charset="0"/>
            </a:endParaRPr>
          </a:p>
        </p:txBody>
      </p:sp>
      <p:cxnSp>
        <p:nvCxnSpPr>
          <p:cNvPr id="51" name="Egyenes összekötő nyíllal 7"/>
          <p:cNvCxnSpPr/>
          <p:nvPr/>
        </p:nvCxnSpPr>
        <p:spPr>
          <a:xfrm flipH="1" flipV="1">
            <a:off x="8062913" y="2525713"/>
            <a:ext cx="484187" cy="250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Egyenes összekötő nyíllal 9"/>
          <p:cNvCxnSpPr/>
          <p:nvPr/>
        </p:nvCxnSpPr>
        <p:spPr>
          <a:xfrm flipH="1" flipV="1">
            <a:off x="8062913" y="2024063"/>
            <a:ext cx="484187" cy="752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Egyenes összekötő nyíllal 24"/>
          <p:cNvCxnSpPr/>
          <p:nvPr/>
        </p:nvCxnSpPr>
        <p:spPr>
          <a:xfrm flipV="1">
            <a:off x="7139781" y="2451618"/>
            <a:ext cx="110332" cy="436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Egyenes összekötő nyíllal 26"/>
          <p:cNvCxnSpPr/>
          <p:nvPr/>
        </p:nvCxnSpPr>
        <p:spPr>
          <a:xfrm flipV="1">
            <a:off x="6448822" y="2693989"/>
            <a:ext cx="160338" cy="233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1100" b="0" i="0" u="none" baseline="0">
                <a:latin typeface="+mn-lt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86402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66">
            <a:extLst/>
          </p:cNvPr>
          <p:cNvSpPr/>
          <p:nvPr/>
        </p:nvSpPr>
        <p:spPr>
          <a:xfrm>
            <a:off x="6797675" y="3465513"/>
            <a:ext cx="350838" cy="24923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s"/>
          </a:p>
        </p:txBody>
      </p:sp>
      <p:sp>
        <p:nvSpPr>
          <p:cNvPr id="42" name="Tartalom helye 2">
            <a:extLst/>
          </p:cNvPr>
          <p:cNvSpPr txBox="1">
            <a:spLocks/>
          </p:cNvSpPr>
          <p:nvPr/>
        </p:nvSpPr>
        <p:spPr>
          <a:xfrm>
            <a:off x="1552575" y="1284288"/>
            <a:ext cx="6943725" cy="20129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" sz="2400" b="0" i="0" u="none" baseline="0" dirty="0"/>
              <a:t>La tira contiene:</a:t>
            </a:r>
          </a:p>
          <a:p>
            <a:pPr lvl="1" algn="l" rtl="0" fontAlgn="auto">
              <a:spcAft>
                <a:spcPts val="0"/>
              </a:spcAft>
              <a:defRPr/>
            </a:pPr>
            <a:r>
              <a:rPr lang="es" b="0" i="0" u="none" baseline="0" dirty="0"/>
              <a:t>una línea de control para confirmar que </a:t>
            </a:r>
            <a:r>
              <a:rPr lang="hu-HU" b="0" i="0" u="none" baseline="0" dirty="0" smtClean="0"/>
              <a:t/>
            </a:r>
            <a:br>
              <a:rPr lang="hu-HU" b="0" i="0" u="none" baseline="0" dirty="0" smtClean="0"/>
            </a:br>
            <a:r>
              <a:rPr lang="es" b="0" i="0" u="none" baseline="0" dirty="0" smtClean="0"/>
              <a:t>la </a:t>
            </a:r>
            <a:r>
              <a:rPr lang="es" b="0" i="0" u="none" baseline="0" dirty="0"/>
              <a:t>prueba está funcionando correctamente</a:t>
            </a:r>
          </a:p>
          <a:p>
            <a:pPr lvl="1" algn="l" rtl="0" fontAlgn="auto">
              <a:spcAft>
                <a:spcPts val="0"/>
              </a:spcAft>
              <a:defRPr/>
            </a:pPr>
            <a:r>
              <a:rPr lang="es" b="0" i="0" u="none" baseline="0" dirty="0"/>
              <a:t>línea(s) de prueba - </a:t>
            </a:r>
            <a:r>
              <a:rPr lang="hu-HU" b="0" i="0" u="none" baseline="0" dirty="0" smtClean="0"/>
              <a:t>BLEEs</a:t>
            </a:r>
            <a:r>
              <a:rPr lang="es" b="0" i="0" u="none" baseline="0" dirty="0" smtClean="0"/>
              <a:t> </a:t>
            </a:r>
            <a:r>
              <a:rPr lang="es" b="0" i="0" u="none" baseline="0" dirty="0"/>
              <a:t>(CTX-M) </a:t>
            </a:r>
            <a:r>
              <a:rPr lang="hu-HU" b="0" i="0" u="none" baseline="0" dirty="0" smtClean="0"/>
              <a:t/>
            </a:r>
            <a:br>
              <a:rPr lang="hu-HU" b="0" i="0" u="none" baseline="0" dirty="0" smtClean="0"/>
            </a:br>
            <a:r>
              <a:rPr lang="es" b="0" i="0" u="none" baseline="0" dirty="0" smtClean="0"/>
              <a:t>o </a:t>
            </a:r>
            <a:r>
              <a:rPr lang="es" b="0" i="0" u="none" baseline="0" dirty="0"/>
              <a:t>carbapenemasas (KPC, OXA, VIM, IMP, NDM)</a:t>
            </a:r>
          </a:p>
          <a:p>
            <a:pPr lvl="1" algn="l" rtl="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s" dirty="0"/>
          </a:p>
          <a:p>
            <a:pPr algn="l" rtl="0" fontAlgn="auto">
              <a:spcAft>
                <a:spcPts val="0"/>
              </a:spcAft>
              <a:defRPr/>
            </a:pPr>
            <a:endParaRPr lang="es" dirty="0"/>
          </a:p>
        </p:txBody>
      </p:sp>
      <p:cxnSp>
        <p:nvCxnSpPr>
          <p:cNvPr id="44" name="Connecteur droit 104">
            <a:extLst/>
          </p:cNvPr>
          <p:cNvCxnSpPr/>
          <p:nvPr/>
        </p:nvCxnSpPr>
        <p:spPr>
          <a:xfrm>
            <a:off x="6797675" y="5091113"/>
            <a:ext cx="350838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104">
            <a:extLst/>
          </p:cNvPr>
          <p:cNvCxnSpPr/>
          <p:nvPr/>
        </p:nvCxnSpPr>
        <p:spPr>
          <a:xfrm>
            <a:off x="6797675" y="4881563"/>
            <a:ext cx="350838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104">
            <a:extLst/>
          </p:cNvPr>
          <p:cNvCxnSpPr>
            <a:cxnSpLocks/>
          </p:cNvCxnSpPr>
          <p:nvPr/>
        </p:nvCxnSpPr>
        <p:spPr>
          <a:xfrm>
            <a:off x="6797675" y="4654550"/>
            <a:ext cx="350838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104">
            <a:extLst/>
          </p:cNvPr>
          <p:cNvCxnSpPr/>
          <p:nvPr/>
        </p:nvCxnSpPr>
        <p:spPr>
          <a:xfrm>
            <a:off x="6797675" y="5314950"/>
            <a:ext cx="350838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104">
            <a:extLst/>
          </p:cNvPr>
          <p:cNvCxnSpPr/>
          <p:nvPr/>
        </p:nvCxnSpPr>
        <p:spPr>
          <a:xfrm>
            <a:off x="6797675" y="4437063"/>
            <a:ext cx="350838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66">
            <a:extLst/>
          </p:cNvPr>
          <p:cNvSpPr/>
          <p:nvPr/>
        </p:nvSpPr>
        <p:spPr>
          <a:xfrm>
            <a:off x="3568700" y="3465513"/>
            <a:ext cx="350838" cy="24923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s"/>
          </a:p>
        </p:txBody>
      </p:sp>
      <p:sp>
        <p:nvSpPr>
          <p:cNvPr id="50" name="Rectangle 73">
            <a:extLst/>
          </p:cNvPr>
          <p:cNvSpPr/>
          <p:nvPr/>
        </p:nvSpPr>
        <p:spPr>
          <a:xfrm>
            <a:off x="3568700" y="3465513"/>
            <a:ext cx="350838" cy="32543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s"/>
          </a:p>
        </p:txBody>
      </p:sp>
      <p:sp>
        <p:nvSpPr>
          <p:cNvPr id="51" name="Rectangle 73">
            <a:extLst/>
          </p:cNvPr>
          <p:cNvSpPr/>
          <p:nvPr/>
        </p:nvSpPr>
        <p:spPr>
          <a:xfrm>
            <a:off x="6797675" y="3465513"/>
            <a:ext cx="350838" cy="32543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s"/>
          </a:p>
        </p:txBody>
      </p:sp>
      <p:cxnSp>
        <p:nvCxnSpPr>
          <p:cNvPr id="52" name="Connecteur droit 104">
            <a:extLst/>
          </p:cNvPr>
          <p:cNvCxnSpPr/>
          <p:nvPr/>
        </p:nvCxnSpPr>
        <p:spPr>
          <a:xfrm>
            <a:off x="3568700" y="4010025"/>
            <a:ext cx="350838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104">
            <a:extLst/>
          </p:cNvPr>
          <p:cNvCxnSpPr/>
          <p:nvPr/>
        </p:nvCxnSpPr>
        <p:spPr>
          <a:xfrm>
            <a:off x="6797675" y="4010025"/>
            <a:ext cx="350838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104">
            <a:extLst/>
          </p:cNvPr>
          <p:cNvCxnSpPr/>
          <p:nvPr/>
        </p:nvCxnSpPr>
        <p:spPr>
          <a:xfrm>
            <a:off x="3568700" y="4811713"/>
            <a:ext cx="350838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67">
            <a:extLst/>
          </p:cNvPr>
          <p:cNvSpPr/>
          <p:nvPr/>
        </p:nvSpPr>
        <p:spPr>
          <a:xfrm>
            <a:off x="3568700" y="5554663"/>
            <a:ext cx="350838" cy="403225"/>
          </a:xfrm>
          <a:prstGeom prst="rect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s"/>
          </a:p>
        </p:txBody>
      </p:sp>
      <p:sp>
        <p:nvSpPr>
          <p:cNvPr id="56" name="Rectangle 67">
            <a:extLst/>
          </p:cNvPr>
          <p:cNvSpPr/>
          <p:nvPr/>
        </p:nvSpPr>
        <p:spPr>
          <a:xfrm flipH="1">
            <a:off x="6797675" y="5554663"/>
            <a:ext cx="350838" cy="403225"/>
          </a:xfrm>
          <a:prstGeom prst="rect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s"/>
          </a:p>
        </p:txBody>
      </p:sp>
      <p:sp>
        <p:nvSpPr>
          <p:cNvPr id="57" name="ZoneTexte 75"/>
          <p:cNvSpPr txBox="1">
            <a:spLocks noChangeArrowheads="1"/>
          </p:cNvSpPr>
          <p:nvPr/>
        </p:nvSpPr>
        <p:spPr bwMode="auto">
          <a:xfrm>
            <a:off x="4312443" y="5594350"/>
            <a:ext cx="19685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/>
            <a:r>
              <a:rPr lang="es" sz="1600" b="0" i="0" u="none" baseline="0" dirty="0">
                <a:latin typeface="Calibri" pitchFamily="34" charset="0"/>
              </a:rPr>
              <a:t>Soporte de muestras</a:t>
            </a:r>
            <a:endParaRPr lang="es" sz="1600" dirty="0">
              <a:latin typeface="Calibri" pitchFamily="34" charset="0"/>
            </a:endParaRPr>
          </a:p>
        </p:txBody>
      </p:sp>
      <p:sp>
        <p:nvSpPr>
          <p:cNvPr id="58" name="ZoneTexte 75"/>
          <p:cNvSpPr txBox="1">
            <a:spLocks noChangeArrowheads="1"/>
          </p:cNvSpPr>
          <p:nvPr/>
        </p:nvSpPr>
        <p:spPr bwMode="auto">
          <a:xfrm>
            <a:off x="4613275" y="3836193"/>
            <a:ext cx="1150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s" sz="1600" b="0" i="0" u="none" baseline="0" dirty="0">
                <a:latin typeface="Calibri" pitchFamily="34" charset="0"/>
              </a:rPr>
              <a:t>Línea de control</a:t>
            </a:r>
            <a:endParaRPr lang="es" sz="1600" dirty="0">
              <a:latin typeface="Calibri" pitchFamily="34" charset="0"/>
            </a:endParaRPr>
          </a:p>
        </p:txBody>
      </p:sp>
      <p:sp>
        <p:nvSpPr>
          <p:cNvPr id="59" name="ZoneTexte 75"/>
          <p:cNvSpPr txBox="1">
            <a:spLocks noChangeArrowheads="1"/>
          </p:cNvSpPr>
          <p:nvPr/>
        </p:nvSpPr>
        <p:spPr bwMode="auto">
          <a:xfrm>
            <a:off x="4635500" y="4654550"/>
            <a:ext cx="736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s" sz="1600" b="0" i="0" u="none" baseline="0">
                <a:latin typeface="Calibri" pitchFamily="34" charset="0"/>
              </a:rPr>
              <a:t>CTX-M</a:t>
            </a:r>
            <a:endParaRPr lang="es" sz="1600">
              <a:latin typeface="Calibri" pitchFamily="34" charset="0"/>
            </a:endParaRPr>
          </a:p>
        </p:txBody>
      </p:sp>
      <p:sp>
        <p:nvSpPr>
          <p:cNvPr id="60" name="ZoneTexte 75"/>
          <p:cNvSpPr txBox="1">
            <a:spLocks noChangeArrowheads="1"/>
          </p:cNvSpPr>
          <p:nvPr/>
        </p:nvSpPr>
        <p:spPr bwMode="auto">
          <a:xfrm>
            <a:off x="5530850" y="4286250"/>
            <a:ext cx="5064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s" sz="1600" b="0" i="0" u="none" baseline="0">
                <a:latin typeface="Calibri" pitchFamily="34" charset="0"/>
              </a:rPr>
              <a:t>KPC</a:t>
            </a:r>
            <a:endParaRPr lang="es" sz="1600">
              <a:latin typeface="Calibri" pitchFamily="34" charset="0"/>
            </a:endParaRPr>
          </a:p>
        </p:txBody>
      </p:sp>
      <p:sp>
        <p:nvSpPr>
          <p:cNvPr id="61" name="ZoneTexte 75"/>
          <p:cNvSpPr txBox="1">
            <a:spLocks noChangeArrowheads="1"/>
          </p:cNvSpPr>
          <p:nvPr/>
        </p:nvSpPr>
        <p:spPr bwMode="auto">
          <a:xfrm>
            <a:off x="5514975" y="4498975"/>
            <a:ext cx="5381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s" sz="1600" b="0" i="0" u="none" baseline="0">
                <a:latin typeface="Calibri" pitchFamily="34" charset="0"/>
              </a:rPr>
              <a:t>OXA</a:t>
            </a:r>
            <a:endParaRPr lang="es" sz="1600">
              <a:latin typeface="Calibri" pitchFamily="34" charset="0"/>
            </a:endParaRPr>
          </a:p>
        </p:txBody>
      </p:sp>
      <p:sp>
        <p:nvSpPr>
          <p:cNvPr id="62" name="ZoneTexte 75"/>
          <p:cNvSpPr txBox="1">
            <a:spLocks noChangeArrowheads="1"/>
          </p:cNvSpPr>
          <p:nvPr/>
        </p:nvSpPr>
        <p:spPr bwMode="auto">
          <a:xfrm>
            <a:off x="5524500" y="4711700"/>
            <a:ext cx="6000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s" sz="1600" b="0" i="0" u="none" baseline="0">
                <a:latin typeface="Calibri" pitchFamily="34" charset="0"/>
              </a:rPr>
              <a:t>VIM</a:t>
            </a:r>
            <a:endParaRPr lang="es" sz="1600">
              <a:latin typeface="Calibri" pitchFamily="34" charset="0"/>
            </a:endParaRPr>
          </a:p>
        </p:txBody>
      </p:sp>
      <p:sp>
        <p:nvSpPr>
          <p:cNvPr id="63" name="ZoneTexte 75"/>
          <p:cNvSpPr txBox="1">
            <a:spLocks noChangeArrowheads="1"/>
          </p:cNvSpPr>
          <p:nvPr/>
        </p:nvSpPr>
        <p:spPr bwMode="auto">
          <a:xfrm>
            <a:off x="5519738" y="4902200"/>
            <a:ext cx="5159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s" sz="1600" b="0" i="0" u="none" baseline="0">
                <a:latin typeface="Calibri" pitchFamily="34" charset="0"/>
              </a:rPr>
              <a:t>IMP</a:t>
            </a:r>
            <a:endParaRPr lang="es" sz="1600">
              <a:latin typeface="Calibri" pitchFamily="34" charset="0"/>
            </a:endParaRPr>
          </a:p>
        </p:txBody>
      </p:sp>
      <p:sp>
        <p:nvSpPr>
          <p:cNvPr id="64" name="ZoneTexte 75"/>
          <p:cNvSpPr txBox="1">
            <a:spLocks noChangeArrowheads="1"/>
          </p:cNvSpPr>
          <p:nvPr/>
        </p:nvSpPr>
        <p:spPr bwMode="auto">
          <a:xfrm>
            <a:off x="5514975" y="5153025"/>
            <a:ext cx="619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s" sz="1600" b="0" i="0" u="none" baseline="0">
                <a:latin typeface="Calibri" pitchFamily="34" charset="0"/>
              </a:rPr>
              <a:t>NDM</a:t>
            </a:r>
            <a:endParaRPr lang="es" sz="1600">
              <a:latin typeface="Calibri" pitchFamily="34" charset="0"/>
            </a:endParaRPr>
          </a:p>
        </p:txBody>
      </p:sp>
      <p:cxnSp>
        <p:nvCxnSpPr>
          <p:cNvPr id="65" name="Egyenes összekötő nyíllal 3"/>
          <p:cNvCxnSpPr/>
          <p:nvPr/>
        </p:nvCxnSpPr>
        <p:spPr>
          <a:xfrm>
            <a:off x="6113463" y="4010025"/>
            <a:ext cx="4794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Egyenes összekötő nyíllal 32"/>
          <p:cNvCxnSpPr/>
          <p:nvPr/>
        </p:nvCxnSpPr>
        <p:spPr>
          <a:xfrm>
            <a:off x="6200775" y="5776913"/>
            <a:ext cx="3921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Egyenes összekötő nyíllal 33"/>
          <p:cNvCxnSpPr/>
          <p:nvPr/>
        </p:nvCxnSpPr>
        <p:spPr>
          <a:xfrm>
            <a:off x="6121400" y="5314950"/>
            <a:ext cx="4810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Egyenes összekötő nyíllal 34"/>
          <p:cNvCxnSpPr/>
          <p:nvPr/>
        </p:nvCxnSpPr>
        <p:spPr>
          <a:xfrm>
            <a:off x="6110288" y="5087938"/>
            <a:ext cx="4794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Egyenes összekötő nyíllal 35"/>
          <p:cNvCxnSpPr/>
          <p:nvPr/>
        </p:nvCxnSpPr>
        <p:spPr>
          <a:xfrm>
            <a:off x="6110288" y="4881563"/>
            <a:ext cx="4794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Egyenes összekötő nyíllal 36"/>
          <p:cNvCxnSpPr/>
          <p:nvPr/>
        </p:nvCxnSpPr>
        <p:spPr>
          <a:xfrm>
            <a:off x="6110288" y="4654550"/>
            <a:ext cx="4794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Egyenes összekötő nyíllal 37"/>
          <p:cNvCxnSpPr/>
          <p:nvPr/>
        </p:nvCxnSpPr>
        <p:spPr>
          <a:xfrm>
            <a:off x="6110288" y="4437063"/>
            <a:ext cx="4794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Egyenes összekötő nyíllal 23"/>
          <p:cNvCxnSpPr/>
          <p:nvPr/>
        </p:nvCxnSpPr>
        <p:spPr>
          <a:xfrm flipH="1">
            <a:off x="4141788" y="4010025"/>
            <a:ext cx="4714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Egyenes összekötő nyíllal 38"/>
          <p:cNvCxnSpPr/>
          <p:nvPr/>
        </p:nvCxnSpPr>
        <p:spPr>
          <a:xfrm flipH="1">
            <a:off x="4141789" y="5776913"/>
            <a:ext cx="3143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Egyenes összekötő nyíllal 39"/>
          <p:cNvCxnSpPr/>
          <p:nvPr/>
        </p:nvCxnSpPr>
        <p:spPr>
          <a:xfrm flipH="1">
            <a:off x="4141788" y="4824413"/>
            <a:ext cx="4714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ZoneTexte 75"/>
          <p:cNvSpPr txBox="1">
            <a:spLocks noChangeArrowheads="1"/>
          </p:cNvSpPr>
          <p:nvPr/>
        </p:nvSpPr>
        <p:spPr bwMode="auto">
          <a:xfrm>
            <a:off x="3219450" y="3144838"/>
            <a:ext cx="12366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s" sz="1600" b="0" i="0" u="none" baseline="0">
                <a:latin typeface="Calibri" pitchFamily="34" charset="0"/>
              </a:rPr>
              <a:t>Franja de ESBL</a:t>
            </a:r>
            <a:endParaRPr lang="es" sz="1600">
              <a:latin typeface="Calibri" pitchFamily="34" charset="0"/>
            </a:endParaRPr>
          </a:p>
        </p:txBody>
      </p:sp>
      <p:sp>
        <p:nvSpPr>
          <p:cNvPr id="76" name="ZoneTexte 75"/>
          <p:cNvSpPr txBox="1">
            <a:spLocks noChangeArrowheads="1"/>
          </p:cNvSpPr>
          <p:nvPr/>
        </p:nvSpPr>
        <p:spPr bwMode="auto">
          <a:xfrm>
            <a:off x="5894388" y="3162300"/>
            <a:ext cx="2247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s" sz="1600" b="0" i="0" u="none" baseline="0">
                <a:latin typeface="Calibri" pitchFamily="34" charset="0"/>
              </a:rPr>
              <a:t>Franja de carbapenemasas</a:t>
            </a:r>
            <a:endParaRPr lang="es" sz="1600">
              <a:latin typeface="Calibri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541928" y="412751"/>
            <a:ext cx="6973421" cy="8493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 fontAlgn="auto">
              <a:spcAft>
                <a:spcPts val="0"/>
              </a:spcAft>
              <a:defRPr/>
            </a:pPr>
            <a:r>
              <a:rPr lang="es" sz="3600" b="1" i="0" u="none" baseline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Proceso de detección - Detección</a:t>
            </a:r>
            <a:endParaRPr lang="es" sz="3600" b="1" dirty="0">
              <a:solidFill>
                <a:srgbClr val="FF7C80"/>
              </a:solidFill>
              <a:highlight>
                <a:prstClr val="white"/>
              </a:highlight>
              <a:ea typeface="Calibri"/>
              <a:cs typeface="Calibri"/>
              <a:sym typeface="Calibri"/>
            </a:endParaRPr>
          </a:p>
        </p:txBody>
      </p:sp>
      <p:sp>
        <p:nvSpPr>
          <p:cNvPr id="77" name="TextBox 76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1100" b="0" i="0" u="none" baseline="0">
                <a:latin typeface="+mn-lt"/>
              </a:rPr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1514496" y="412751"/>
            <a:ext cx="6973421" cy="1325563"/>
          </a:xfrm>
        </p:spPr>
        <p:txBody>
          <a:bodyPr rtlCol="0" anchor="t">
            <a:norm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es" sz="3600" b="1" i="0" u="none" baseline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Ventajas del NG DetecTool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647687" y="1296651"/>
            <a:ext cx="6983197" cy="4579296"/>
            <a:chOff x="1647687" y="1296651"/>
            <a:chExt cx="6983197" cy="4579296"/>
          </a:xfrm>
        </p:grpSpPr>
        <p:sp>
          <p:nvSpPr>
            <p:cNvPr id="2" name="Téglalap 1"/>
            <p:cNvSpPr/>
            <p:nvPr/>
          </p:nvSpPr>
          <p:spPr>
            <a:xfrm>
              <a:off x="1918305" y="2618612"/>
              <a:ext cx="3201244" cy="18184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l" rtl="0" fontAlgn="auto">
                <a:spcBef>
                  <a:spcPts val="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/>
              </a:pPr>
              <a:r>
                <a:rPr lang="es" b="0" i="0" u="none" baseline="0" dirty="0">
                  <a:latin typeface="+mn-lt"/>
                  <a:cs typeface="+mn-cs"/>
                </a:rPr>
                <a:t>permite un tratamiento eficiente del paciente. 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/>
              </a:pPr>
              <a:r>
                <a:rPr lang="hu-HU" dirty="0" smtClean="0">
                  <a:latin typeface="+mn-lt"/>
                  <a:cs typeface="+mn-cs"/>
                </a:rPr>
                <a:t>I</a:t>
              </a:r>
              <a:r>
                <a:rPr lang="es-ES" dirty="0" err="1" smtClean="0">
                  <a:latin typeface="+mn-lt"/>
                  <a:cs typeface="+mn-cs"/>
                </a:rPr>
                <a:t>mpide</a:t>
              </a:r>
              <a:r>
                <a:rPr lang="es-ES" dirty="0" smtClean="0">
                  <a:latin typeface="+mn-lt"/>
                  <a:cs typeface="+mn-cs"/>
                </a:rPr>
                <a:t> </a:t>
              </a:r>
              <a:r>
                <a:rPr lang="es-ES" dirty="0">
                  <a:latin typeface="+mn-lt"/>
                  <a:cs typeface="+mn-cs"/>
                </a:rPr>
                <a:t>la diseminación de </a:t>
              </a:r>
              <a:r>
                <a:rPr lang="es-ES" dirty="0" smtClean="0">
                  <a:latin typeface="+mn-lt"/>
                  <a:cs typeface="+mn-cs"/>
                </a:rPr>
                <a:t>BLEE</a:t>
              </a:r>
              <a:r>
                <a:rPr lang="hu-HU" dirty="0" smtClean="0">
                  <a:latin typeface="+mn-lt"/>
                  <a:cs typeface="+mn-cs"/>
                </a:rPr>
                <a:t>s</a:t>
              </a:r>
              <a:r>
                <a:rPr lang="es-ES" dirty="0" smtClean="0">
                  <a:latin typeface="+mn-lt"/>
                  <a:cs typeface="+mn-cs"/>
                </a:rPr>
                <a:t> y </a:t>
              </a:r>
              <a:r>
                <a:rPr lang="es-ES" dirty="0">
                  <a:latin typeface="+mn-lt"/>
                  <a:cs typeface="+mn-cs"/>
                </a:rPr>
                <a:t>bacterias </a:t>
              </a:r>
              <a:r>
                <a:rPr lang="es-ES" dirty="0" smtClean="0">
                  <a:latin typeface="+mn-lt"/>
                  <a:cs typeface="+mn-cs"/>
                </a:rPr>
                <a:t>productoras</a:t>
              </a:r>
              <a:r>
                <a:rPr lang="hu-HU" dirty="0" smtClean="0">
                  <a:latin typeface="+mn-lt"/>
                  <a:cs typeface="+mn-cs"/>
                </a:rPr>
                <a:t> </a:t>
              </a:r>
              <a:r>
                <a:rPr lang="es-ES" dirty="0" smtClean="0">
                  <a:latin typeface="+mn-lt"/>
                  <a:cs typeface="+mn-cs"/>
                </a:rPr>
                <a:t>de </a:t>
              </a:r>
              <a:r>
                <a:rPr lang="es-ES" dirty="0" err="1">
                  <a:latin typeface="+mn-lt"/>
                  <a:cs typeface="+mn-cs"/>
                </a:rPr>
                <a:t>carbapenemasas</a:t>
              </a:r>
              <a:endParaRPr lang="es" dirty="0">
                <a:latin typeface="+mn-lt"/>
                <a:cs typeface="+mn-cs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942520" y="1514887"/>
              <a:ext cx="2165419" cy="988948"/>
              <a:chOff x="5433664" y="3407395"/>
              <a:chExt cx="1587910" cy="732227"/>
            </a:xfrm>
            <a:solidFill>
              <a:srgbClr val="FF7C80"/>
            </a:solidFill>
          </p:grpSpPr>
          <p:sp>
            <p:nvSpPr>
              <p:cNvPr id="9" name="Oval 8"/>
              <p:cNvSpPr/>
              <p:nvPr/>
            </p:nvSpPr>
            <p:spPr>
              <a:xfrm>
                <a:off x="6879292" y="3701315"/>
                <a:ext cx="142282" cy="1422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Oval 9"/>
              <p:cNvSpPr/>
              <p:nvPr/>
            </p:nvSpPr>
            <p:spPr>
              <a:xfrm>
                <a:off x="6618523" y="3701315"/>
                <a:ext cx="142282" cy="1422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Oval 10"/>
              <p:cNvSpPr/>
              <p:nvPr/>
            </p:nvSpPr>
            <p:spPr>
              <a:xfrm>
                <a:off x="6357755" y="3701315"/>
                <a:ext cx="142282" cy="1422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Oval 11"/>
              <p:cNvSpPr/>
              <p:nvPr/>
            </p:nvSpPr>
            <p:spPr>
              <a:xfrm>
                <a:off x="6097482" y="3701315"/>
                <a:ext cx="142282" cy="1422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Oval 12"/>
              <p:cNvSpPr/>
              <p:nvPr/>
            </p:nvSpPr>
            <p:spPr>
              <a:xfrm>
                <a:off x="5836714" y="3701315"/>
                <a:ext cx="142282" cy="1422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Oval 13"/>
              <p:cNvSpPr/>
              <p:nvPr/>
            </p:nvSpPr>
            <p:spPr>
              <a:xfrm>
                <a:off x="5433664" y="3630175"/>
                <a:ext cx="284564" cy="2847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Oval 14"/>
              <p:cNvSpPr/>
              <p:nvPr/>
            </p:nvSpPr>
            <p:spPr>
              <a:xfrm>
                <a:off x="6647277" y="3407395"/>
                <a:ext cx="142282" cy="1422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Oval 15"/>
              <p:cNvSpPr/>
              <p:nvPr/>
            </p:nvSpPr>
            <p:spPr>
              <a:xfrm>
                <a:off x="6647277" y="3997342"/>
                <a:ext cx="142282" cy="1422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Oval 16"/>
              <p:cNvSpPr/>
              <p:nvPr/>
            </p:nvSpPr>
            <p:spPr>
              <a:xfrm>
                <a:off x="6774191" y="3535166"/>
                <a:ext cx="142282" cy="1422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Oval 17"/>
              <p:cNvSpPr/>
              <p:nvPr/>
            </p:nvSpPr>
            <p:spPr>
              <a:xfrm>
                <a:off x="6782619" y="3870273"/>
                <a:ext cx="142282" cy="1422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27" name="Freeform 26"/>
            <p:cNvSpPr/>
            <p:nvPr/>
          </p:nvSpPr>
          <p:spPr>
            <a:xfrm>
              <a:off x="5258050" y="5150460"/>
              <a:ext cx="3138488" cy="725487"/>
            </a:xfrm>
            <a:custGeom>
              <a:avLst/>
              <a:gdLst>
                <a:gd name="connsiteX0" fmla="*/ 0 w 2447256"/>
                <a:gd name="connsiteY0" fmla="*/ 0 h 1278437"/>
                <a:gd name="connsiteX1" fmla="*/ 2447256 w 2447256"/>
                <a:gd name="connsiteY1" fmla="*/ 0 h 1278437"/>
                <a:gd name="connsiteX2" fmla="*/ 2447256 w 2447256"/>
                <a:gd name="connsiteY2" fmla="*/ 1278437 h 1278437"/>
                <a:gd name="connsiteX3" fmla="*/ 0 w 2447256"/>
                <a:gd name="connsiteY3" fmla="*/ 1278437 h 1278437"/>
                <a:gd name="connsiteX4" fmla="*/ 0 w 2447256"/>
                <a:gd name="connsiteY4" fmla="*/ 0 h 127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7256" h="1278437">
                  <a:moveTo>
                    <a:pt x="0" y="0"/>
                  </a:moveTo>
                  <a:lnTo>
                    <a:pt x="2447256" y="0"/>
                  </a:lnTo>
                  <a:lnTo>
                    <a:pt x="2447256" y="1278437"/>
                  </a:lnTo>
                  <a:lnTo>
                    <a:pt x="0" y="12784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b"/>
            <a:lstStyle/>
            <a:p>
              <a:pPr algn="r" defTabSz="666750" rtl="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" sz="1600" b="0" i="0" u="none" baseline="0" dirty="0"/>
                <a:t>sistema de diagnóstico </a:t>
              </a:r>
              <a:r>
                <a:rPr lang="es" sz="1600" dirty="0"/>
                <a:t/>
              </a:r>
              <a:br>
                <a:rPr lang="es" sz="1600" dirty="0"/>
              </a:br>
              <a:r>
                <a:rPr lang="es" sz="1600" b="0" i="0" u="none" baseline="0" dirty="0"/>
                <a:t>rápido y fácil de usar para detectar </a:t>
              </a:r>
              <a:r>
                <a:rPr lang="es" sz="1600" dirty="0"/>
                <a:t/>
              </a:r>
              <a:br>
                <a:rPr lang="es" sz="1600" dirty="0"/>
              </a:br>
              <a:r>
                <a:rPr lang="es" sz="1600" b="0" i="0" u="none" baseline="0" dirty="0"/>
                <a:t>BLEE y carbapenemasas.</a:t>
              </a:r>
              <a:endParaRPr lang="es" sz="1600" dirty="0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195746" y="4462925"/>
              <a:ext cx="1986994" cy="432222"/>
              <a:chOff x="1687046" y="4282721"/>
              <a:chExt cx="1986994" cy="432222"/>
            </a:xfrm>
            <a:solidFill>
              <a:srgbClr val="7030A0"/>
            </a:solidFill>
          </p:grpSpPr>
          <p:sp>
            <p:nvSpPr>
              <p:cNvPr id="28" name="Oval 27"/>
              <p:cNvSpPr/>
              <p:nvPr/>
            </p:nvSpPr>
            <p:spPr>
              <a:xfrm>
                <a:off x="3389476" y="4282721"/>
                <a:ext cx="284564" cy="28479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Oval 28"/>
              <p:cNvSpPr/>
              <p:nvPr/>
            </p:nvSpPr>
            <p:spPr>
              <a:xfrm>
                <a:off x="3207038" y="4572663"/>
                <a:ext cx="142282" cy="14228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Oval 29"/>
              <p:cNvSpPr/>
              <p:nvPr/>
            </p:nvSpPr>
            <p:spPr>
              <a:xfrm>
                <a:off x="2903139" y="4572663"/>
                <a:ext cx="142282" cy="14228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Oval 30"/>
              <p:cNvSpPr/>
              <p:nvPr/>
            </p:nvSpPr>
            <p:spPr>
              <a:xfrm>
                <a:off x="2599239" y="4572663"/>
                <a:ext cx="142282" cy="14228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Oval 31"/>
              <p:cNvSpPr/>
              <p:nvPr/>
            </p:nvSpPr>
            <p:spPr>
              <a:xfrm>
                <a:off x="2295340" y="4572663"/>
                <a:ext cx="142282" cy="14228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Oval 32"/>
              <p:cNvSpPr/>
              <p:nvPr/>
            </p:nvSpPr>
            <p:spPr>
              <a:xfrm>
                <a:off x="1990945" y="4572663"/>
                <a:ext cx="142282" cy="14228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Oval 33"/>
              <p:cNvSpPr/>
              <p:nvPr/>
            </p:nvSpPr>
            <p:spPr>
              <a:xfrm>
                <a:off x="1687046" y="4572663"/>
                <a:ext cx="142282" cy="14228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35" name="Freeform 34"/>
            <p:cNvSpPr/>
            <p:nvPr/>
          </p:nvSpPr>
          <p:spPr>
            <a:xfrm>
              <a:off x="1647688" y="4965143"/>
              <a:ext cx="3610362" cy="910804"/>
            </a:xfrm>
            <a:custGeom>
              <a:avLst/>
              <a:gdLst>
                <a:gd name="connsiteX0" fmla="*/ 0 w 2389386"/>
                <a:gd name="connsiteY0" fmla="*/ 0 h 1169886"/>
                <a:gd name="connsiteX1" fmla="*/ 2389386 w 2389386"/>
                <a:gd name="connsiteY1" fmla="*/ 0 h 1169886"/>
                <a:gd name="connsiteX2" fmla="*/ 2389386 w 2389386"/>
                <a:gd name="connsiteY2" fmla="*/ 1169886 h 1169886"/>
                <a:gd name="connsiteX3" fmla="*/ 0 w 2389386"/>
                <a:gd name="connsiteY3" fmla="*/ 1169886 h 1169886"/>
                <a:gd name="connsiteX4" fmla="*/ 0 w 2389386"/>
                <a:gd name="connsiteY4" fmla="*/ 0 h 1169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9386" h="1169886">
                  <a:moveTo>
                    <a:pt x="0" y="0"/>
                  </a:moveTo>
                  <a:lnTo>
                    <a:pt x="2389386" y="0"/>
                  </a:lnTo>
                  <a:lnTo>
                    <a:pt x="2389386" y="1169886"/>
                  </a:lnTo>
                  <a:lnTo>
                    <a:pt x="0" y="116988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b"/>
            <a:lstStyle/>
            <a:p>
              <a:pPr algn="r" defTabSz="666750" rtl="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s" sz="1600" b="0" i="0" u="none" baseline="0" dirty="0">
                  <a:solidFill>
                    <a:schemeClr val="tx1"/>
                  </a:solidFill>
                </a:rPr>
                <a:t>en muestras clínicas</a:t>
              </a:r>
              <a:r>
                <a:rPr lang="es" sz="1600" b="0" i="0" u="none" baseline="0" dirty="0" smtClean="0">
                  <a:solidFill>
                    <a:schemeClr val="tx1"/>
                  </a:solidFill>
                </a:rPr>
                <a:t>:</a:t>
              </a:r>
              <a:r>
                <a:rPr lang="hu-HU" sz="1600" b="0" i="0" u="none" baseline="0" dirty="0" smtClean="0">
                  <a:solidFill>
                    <a:schemeClr val="tx1"/>
                  </a:solidFill>
                </a:rPr>
                <a:t> </a:t>
              </a:r>
              <a:r>
                <a:rPr lang="es" sz="1600" b="0" i="0" u="none" baseline="0" dirty="0" smtClean="0">
                  <a:solidFill>
                    <a:schemeClr val="tx1"/>
                  </a:solidFill>
                </a:rPr>
                <a:t>detección </a:t>
              </a:r>
              <a:r>
                <a:rPr lang="es" sz="1600" b="0" i="0" u="none" baseline="0" dirty="0">
                  <a:solidFill>
                    <a:schemeClr val="tx1"/>
                  </a:solidFill>
                </a:rPr>
                <a:t>directa de enzimas </a:t>
              </a:r>
              <a:r>
                <a:rPr lang="es" sz="1600" b="0" i="0" u="none" baseline="0" dirty="0" smtClean="0">
                  <a:solidFill>
                    <a:schemeClr val="tx1"/>
                  </a:solidFill>
                </a:rPr>
                <a:t>bacterianas</a:t>
              </a:r>
              <a:r>
                <a:rPr lang="hu-HU" sz="1600" b="0" i="0" u="none" baseline="0" dirty="0" smtClean="0">
                  <a:solidFill>
                    <a:schemeClr val="tx1"/>
                  </a:solidFill>
                </a:rPr>
                <a:t> </a:t>
              </a:r>
              <a:r>
                <a:rPr lang="es" sz="1600" b="0" i="0" u="none" baseline="0" dirty="0" smtClean="0">
                  <a:solidFill>
                    <a:schemeClr val="tx1"/>
                  </a:solidFill>
                </a:rPr>
                <a:t>responsables </a:t>
              </a:r>
              <a:r>
                <a:rPr lang="es" sz="1600" b="0" i="0" u="none" baseline="0" dirty="0">
                  <a:solidFill>
                    <a:schemeClr val="tx1"/>
                  </a:solidFill>
                </a:rPr>
                <a:t>de la </a:t>
              </a:r>
              <a:r>
                <a:rPr lang="es" sz="1600" b="0" i="0" u="none" baseline="0" dirty="0" smtClean="0">
                  <a:solidFill>
                    <a:schemeClr val="tx1"/>
                  </a:solidFill>
                </a:rPr>
                <a:t>resistencia</a:t>
              </a:r>
              <a:r>
                <a:rPr lang="hu-HU" sz="1600" b="0" i="0" u="none" baseline="0" dirty="0" smtClean="0">
                  <a:solidFill>
                    <a:schemeClr val="tx1"/>
                  </a:solidFill>
                </a:rPr>
                <a:t> a</a:t>
              </a:r>
              <a:r>
                <a:rPr lang="hu-HU" sz="1600" b="0" i="0" u="none" dirty="0" smtClean="0">
                  <a:solidFill>
                    <a:schemeClr val="tx1"/>
                  </a:solidFill>
                </a:rPr>
                <a:t> los B-lactámicos</a:t>
              </a:r>
              <a:endParaRPr lang="es" sz="1600" b="0" i="0" u="none" baseline="0" dirty="0">
                <a:solidFill>
                  <a:schemeClr val="tx1"/>
                </a:solidFill>
              </a:endParaRPr>
            </a:p>
          </p:txBody>
        </p:sp>
        <p:pic>
          <p:nvPicPr>
            <p:cNvPr id="15368" name="Kép 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11538" y="1296651"/>
              <a:ext cx="3019346" cy="3017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Rounded Rectangle 40"/>
            <p:cNvSpPr/>
            <p:nvPr/>
          </p:nvSpPr>
          <p:spPr>
            <a:xfrm>
              <a:off x="1647687" y="1296651"/>
              <a:ext cx="3471862" cy="3095134"/>
            </a:xfrm>
            <a:prstGeom prst="roundRect">
              <a:avLst/>
            </a:prstGeom>
            <a:noFill/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"/>
            </a:p>
          </p:txBody>
        </p:sp>
        <p:grpSp>
          <p:nvGrpSpPr>
            <p:cNvPr id="39" name="Group 38"/>
            <p:cNvGrpSpPr/>
            <p:nvPr/>
          </p:nvGrpSpPr>
          <p:grpSpPr>
            <a:xfrm rot="10800000">
              <a:off x="6321476" y="4462905"/>
              <a:ext cx="1986994" cy="432222"/>
              <a:chOff x="1687046" y="4282721"/>
              <a:chExt cx="1986994" cy="432222"/>
            </a:xfrm>
            <a:solidFill>
              <a:srgbClr val="7030A0"/>
            </a:solidFill>
          </p:grpSpPr>
          <p:sp>
            <p:nvSpPr>
              <p:cNvPr id="40" name="Oval 39"/>
              <p:cNvSpPr/>
              <p:nvPr/>
            </p:nvSpPr>
            <p:spPr>
              <a:xfrm>
                <a:off x="3389476" y="4282721"/>
                <a:ext cx="284564" cy="28479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Oval 41"/>
              <p:cNvSpPr/>
              <p:nvPr/>
            </p:nvSpPr>
            <p:spPr>
              <a:xfrm>
                <a:off x="3207038" y="4572663"/>
                <a:ext cx="142282" cy="14228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Oval 42"/>
              <p:cNvSpPr/>
              <p:nvPr/>
            </p:nvSpPr>
            <p:spPr>
              <a:xfrm>
                <a:off x="2903139" y="4572663"/>
                <a:ext cx="142282" cy="14228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4" name="Oval 43"/>
              <p:cNvSpPr/>
              <p:nvPr/>
            </p:nvSpPr>
            <p:spPr>
              <a:xfrm>
                <a:off x="2599239" y="4572663"/>
                <a:ext cx="142282" cy="14228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5" name="Oval 44"/>
              <p:cNvSpPr/>
              <p:nvPr/>
            </p:nvSpPr>
            <p:spPr>
              <a:xfrm>
                <a:off x="2295340" y="4572663"/>
                <a:ext cx="142282" cy="14228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6" name="Oval 45"/>
              <p:cNvSpPr/>
              <p:nvPr/>
            </p:nvSpPr>
            <p:spPr>
              <a:xfrm>
                <a:off x="1990945" y="4572663"/>
                <a:ext cx="142282" cy="14228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7" name="Oval 46"/>
              <p:cNvSpPr/>
              <p:nvPr/>
            </p:nvSpPr>
            <p:spPr>
              <a:xfrm>
                <a:off x="1687046" y="4572663"/>
                <a:ext cx="142282" cy="14228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</p:grpSp>
      <p:sp>
        <p:nvSpPr>
          <p:cNvPr id="3" name="TextBox 2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1100" b="0" i="0" u="none" baseline="0">
                <a:latin typeface="+mn-lt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0"/>
          <p:cNvSpPr>
            <a:spLocks noChangeArrowheads="1"/>
          </p:cNvSpPr>
          <p:nvPr/>
        </p:nvSpPr>
        <p:spPr bwMode="auto">
          <a:xfrm>
            <a:off x="2795588" y="1609725"/>
            <a:ext cx="461844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s" sz="2600" b="0" i="0" u="none" baseline="0">
                <a:latin typeface="Calibri" pitchFamily="34" charset="0"/>
              </a:rPr>
              <a:t>Leer el resultado después de 15 minutos. </a:t>
            </a:r>
          </a:p>
        </p:txBody>
      </p:sp>
      <p:sp>
        <p:nvSpPr>
          <p:cNvPr id="8" name="Freeform 7"/>
          <p:cNvSpPr/>
          <p:nvPr/>
        </p:nvSpPr>
        <p:spPr>
          <a:xfrm>
            <a:off x="2075688" y="2406135"/>
            <a:ext cx="6117336" cy="914032"/>
          </a:xfrm>
          <a:custGeom>
            <a:avLst/>
            <a:gdLst>
              <a:gd name="connsiteX0" fmla="*/ 0 w 5235226"/>
              <a:gd name="connsiteY0" fmla="*/ 165608 h 993628"/>
              <a:gd name="connsiteX1" fmla="*/ 165608 w 5235226"/>
              <a:gd name="connsiteY1" fmla="*/ 0 h 993628"/>
              <a:gd name="connsiteX2" fmla="*/ 5069618 w 5235226"/>
              <a:gd name="connsiteY2" fmla="*/ 0 h 993628"/>
              <a:gd name="connsiteX3" fmla="*/ 5235226 w 5235226"/>
              <a:gd name="connsiteY3" fmla="*/ 165608 h 993628"/>
              <a:gd name="connsiteX4" fmla="*/ 5235226 w 5235226"/>
              <a:gd name="connsiteY4" fmla="*/ 828020 h 993628"/>
              <a:gd name="connsiteX5" fmla="*/ 5069618 w 5235226"/>
              <a:gd name="connsiteY5" fmla="*/ 993628 h 993628"/>
              <a:gd name="connsiteX6" fmla="*/ 165608 w 5235226"/>
              <a:gd name="connsiteY6" fmla="*/ 993628 h 993628"/>
              <a:gd name="connsiteX7" fmla="*/ 0 w 5235226"/>
              <a:gd name="connsiteY7" fmla="*/ 828020 h 993628"/>
              <a:gd name="connsiteX8" fmla="*/ 0 w 5235226"/>
              <a:gd name="connsiteY8" fmla="*/ 165608 h 99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5226" h="993628">
                <a:moveTo>
                  <a:pt x="0" y="165608"/>
                </a:moveTo>
                <a:cubicBezTo>
                  <a:pt x="0" y="74145"/>
                  <a:pt x="74145" y="0"/>
                  <a:pt x="165608" y="0"/>
                </a:cubicBezTo>
                <a:lnTo>
                  <a:pt x="5069618" y="0"/>
                </a:lnTo>
                <a:cubicBezTo>
                  <a:pt x="5161081" y="0"/>
                  <a:pt x="5235226" y="74145"/>
                  <a:pt x="5235226" y="165608"/>
                </a:cubicBezTo>
                <a:lnTo>
                  <a:pt x="5235226" y="828020"/>
                </a:lnTo>
                <a:cubicBezTo>
                  <a:pt x="5235226" y="919483"/>
                  <a:pt x="5161081" y="993628"/>
                  <a:pt x="5069618" y="993628"/>
                </a:cubicBezTo>
                <a:lnTo>
                  <a:pt x="165608" y="993628"/>
                </a:lnTo>
                <a:cubicBezTo>
                  <a:pt x="74145" y="993628"/>
                  <a:pt x="0" y="919483"/>
                  <a:pt x="0" y="828020"/>
                </a:cubicBezTo>
                <a:lnTo>
                  <a:pt x="0" y="16560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3989" tIns="48505" rIns="193989" bIns="48505" spcCol="1270" anchor="ctr"/>
          <a:lstStyle/>
          <a:p>
            <a:pPr algn="ctr" defTabSz="889000" rtl="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s" sz="2200" b="0" i="0" u="none" baseline="0" dirty="0"/>
              <a:t>La línea de control debe ser visible: cuando la </a:t>
            </a:r>
            <a:r>
              <a:rPr lang="es" sz="2200" dirty="0"/>
              <a:t/>
            </a:r>
            <a:br>
              <a:rPr lang="es" sz="2200" dirty="0"/>
            </a:br>
            <a:r>
              <a:rPr lang="es" sz="2200" b="0" i="0" u="none" baseline="0" dirty="0"/>
              <a:t>línea de control no aparece, la prueba es inválida.</a:t>
            </a:r>
            <a:endParaRPr lang="es" sz="2200" dirty="0"/>
          </a:p>
        </p:txBody>
      </p:sp>
      <p:sp>
        <p:nvSpPr>
          <p:cNvPr id="9" name="Freeform 8"/>
          <p:cNvSpPr/>
          <p:nvPr/>
        </p:nvSpPr>
        <p:spPr>
          <a:xfrm>
            <a:off x="2342652" y="4176881"/>
            <a:ext cx="2677021" cy="918993"/>
          </a:xfrm>
          <a:custGeom>
            <a:avLst/>
            <a:gdLst>
              <a:gd name="connsiteX0" fmla="*/ 0 w 5224793"/>
              <a:gd name="connsiteY0" fmla="*/ 153702 h 922191"/>
              <a:gd name="connsiteX1" fmla="*/ 153702 w 5224793"/>
              <a:gd name="connsiteY1" fmla="*/ 0 h 922191"/>
              <a:gd name="connsiteX2" fmla="*/ 5071091 w 5224793"/>
              <a:gd name="connsiteY2" fmla="*/ 0 h 922191"/>
              <a:gd name="connsiteX3" fmla="*/ 5224793 w 5224793"/>
              <a:gd name="connsiteY3" fmla="*/ 153702 h 922191"/>
              <a:gd name="connsiteX4" fmla="*/ 5224793 w 5224793"/>
              <a:gd name="connsiteY4" fmla="*/ 768489 h 922191"/>
              <a:gd name="connsiteX5" fmla="*/ 5071091 w 5224793"/>
              <a:gd name="connsiteY5" fmla="*/ 922191 h 922191"/>
              <a:gd name="connsiteX6" fmla="*/ 153702 w 5224793"/>
              <a:gd name="connsiteY6" fmla="*/ 922191 h 922191"/>
              <a:gd name="connsiteX7" fmla="*/ 0 w 5224793"/>
              <a:gd name="connsiteY7" fmla="*/ 768489 h 922191"/>
              <a:gd name="connsiteX8" fmla="*/ 0 w 5224793"/>
              <a:gd name="connsiteY8" fmla="*/ 153702 h 92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4793" h="922191">
                <a:moveTo>
                  <a:pt x="0" y="153702"/>
                </a:moveTo>
                <a:cubicBezTo>
                  <a:pt x="0" y="68815"/>
                  <a:pt x="68815" y="0"/>
                  <a:pt x="153702" y="0"/>
                </a:cubicBezTo>
                <a:lnTo>
                  <a:pt x="5071091" y="0"/>
                </a:lnTo>
                <a:cubicBezTo>
                  <a:pt x="5155978" y="0"/>
                  <a:pt x="5224793" y="68815"/>
                  <a:pt x="5224793" y="153702"/>
                </a:cubicBezTo>
                <a:lnTo>
                  <a:pt x="5224793" y="768489"/>
                </a:lnTo>
                <a:cubicBezTo>
                  <a:pt x="5224793" y="853376"/>
                  <a:pt x="5155978" y="922191"/>
                  <a:pt x="5071091" y="922191"/>
                </a:cubicBezTo>
                <a:lnTo>
                  <a:pt x="153702" y="922191"/>
                </a:lnTo>
                <a:cubicBezTo>
                  <a:pt x="68815" y="922191"/>
                  <a:pt x="0" y="853376"/>
                  <a:pt x="0" y="768489"/>
                </a:cubicBezTo>
                <a:lnTo>
                  <a:pt x="0" y="15370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222839"/>
              <a:satOff val="5970"/>
              <a:lumOff val="26302"/>
              <a:alphaOff val="0"/>
            </a:schemeClr>
          </a:fillRef>
          <a:effectRef idx="2">
            <a:schemeClr val="accent1">
              <a:shade val="50000"/>
              <a:hueOff val="222839"/>
              <a:satOff val="5970"/>
              <a:lumOff val="26302"/>
              <a:alphaOff val="0"/>
            </a:schemeClr>
          </a:effectRef>
          <a:fontRef idx="minor">
            <a:schemeClr val="lt1"/>
          </a:fontRef>
        </p:style>
        <p:txBody>
          <a:bodyPr lIns="190502" tIns="45018" rIns="190502" bIns="45018" spcCol="1270" anchor="ctr"/>
          <a:lstStyle/>
          <a:p>
            <a:pPr algn="ctr" defTabSz="889000" rtl="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s" b="0" i="0" u="none" baseline="0" dirty="0">
                <a:solidFill>
                  <a:srgbClr val="002060"/>
                </a:solidFill>
              </a:rPr>
              <a:t>Ausencia de una línea de prueba -&gt; </a:t>
            </a:r>
            <a:r>
              <a:rPr lang="es" sz="2400" b="1" i="0" u="none" baseline="0" dirty="0">
                <a:solidFill>
                  <a:srgbClr val="002060"/>
                </a:solidFill>
              </a:rPr>
              <a:t>NEGATIVO</a:t>
            </a:r>
            <a:endParaRPr lang="es" sz="2400" b="1" dirty="0">
              <a:solidFill>
                <a:srgbClr val="00206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249614" y="4176881"/>
            <a:ext cx="2943410" cy="918993"/>
          </a:xfrm>
          <a:custGeom>
            <a:avLst/>
            <a:gdLst>
              <a:gd name="connsiteX0" fmla="*/ 0 w 5235226"/>
              <a:gd name="connsiteY0" fmla="*/ 171080 h 1026458"/>
              <a:gd name="connsiteX1" fmla="*/ 171080 w 5235226"/>
              <a:gd name="connsiteY1" fmla="*/ 0 h 1026458"/>
              <a:gd name="connsiteX2" fmla="*/ 5064146 w 5235226"/>
              <a:gd name="connsiteY2" fmla="*/ 0 h 1026458"/>
              <a:gd name="connsiteX3" fmla="*/ 5235226 w 5235226"/>
              <a:gd name="connsiteY3" fmla="*/ 171080 h 1026458"/>
              <a:gd name="connsiteX4" fmla="*/ 5235226 w 5235226"/>
              <a:gd name="connsiteY4" fmla="*/ 855378 h 1026458"/>
              <a:gd name="connsiteX5" fmla="*/ 5064146 w 5235226"/>
              <a:gd name="connsiteY5" fmla="*/ 1026458 h 1026458"/>
              <a:gd name="connsiteX6" fmla="*/ 171080 w 5235226"/>
              <a:gd name="connsiteY6" fmla="*/ 1026458 h 1026458"/>
              <a:gd name="connsiteX7" fmla="*/ 0 w 5235226"/>
              <a:gd name="connsiteY7" fmla="*/ 855378 h 1026458"/>
              <a:gd name="connsiteX8" fmla="*/ 0 w 5235226"/>
              <a:gd name="connsiteY8" fmla="*/ 171080 h 102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5226" h="1026458">
                <a:moveTo>
                  <a:pt x="0" y="171080"/>
                </a:moveTo>
                <a:cubicBezTo>
                  <a:pt x="0" y="76595"/>
                  <a:pt x="76595" y="0"/>
                  <a:pt x="171080" y="0"/>
                </a:cubicBezTo>
                <a:lnTo>
                  <a:pt x="5064146" y="0"/>
                </a:lnTo>
                <a:cubicBezTo>
                  <a:pt x="5158631" y="0"/>
                  <a:pt x="5235226" y="76595"/>
                  <a:pt x="5235226" y="171080"/>
                </a:cubicBezTo>
                <a:lnTo>
                  <a:pt x="5235226" y="855378"/>
                </a:lnTo>
                <a:cubicBezTo>
                  <a:pt x="5235226" y="949863"/>
                  <a:pt x="5158631" y="1026458"/>
                  <a:pt x="5064146" y="1026458"/>
                </a:cubicBezTo>
                <a:lnTo>
                  <a:pt x="171080" y="1026458"/>
                </a:lnTo>
                <a:cubicBezTo>
                  <a:pt x="76595" y="1026458"/>
                  <a:pt x="0" y="949863"/>
                  <a:pt x="0" y="855378"/>
                </a:cubicBezTo>
                <a:lnTo>
                  <a:pt x="0" y="171080"/>
                </a:lnTo>
                <a:close/>
              </a:path>
            </a:pathLst>
          </a:custGeom>
          <a:solidFill>
            <a:srgbClr val="FF9999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222839"/>
              <a:satOff val="5970"/>
              <a:lumOff val="26302"/>
              <a:alphaOff val="0"/>
            </a:schemeClr>
          </a:fillRef>
          <a:effectRef idx="2">
            <a:schemeClr val="accent1">
              <a:shade val="50000"/>
              <a:hueOff val="222839"/>
              <a:satOff val="5970"/>
              <a:lumOff val="26302"/>
              <a:alphaOff val="0"/>
            </a:schemeClr>
          </a:effectRef>
          <a:fontRef idx="minor">
            <a:schemeClr val="lt1"/>
          </a:fontRef>
        </p:style>
        <p:txBody>
          <a:bodyPr lIns="195592" tIns="50108" rIns="195592" bIns="50108" spcCol="1270" anchor="ctr"/>
          <a:lstStyle/>
          <a:p>
            <a:pPr algn="ctr" defTabSz="889000" rtl="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s" sz="2000" b="0" i="0" u="none" spc="-80" baseline="0" dirty="0">
                <a:solidFill>
                  <a:schemeClr val="bg1"/>
                </a:solidFill>
              </a:rPr>
              <a:t>Presencia de una línea de prueba</a:t>
            </a:r>
            <a:r>
              <a:rPr lang="es" sz="2000" b="0" i="0" u="none" baseline="0" dirty="0">
                <a:solidFill>
                  <a:schemeClr val="bg1"/>
                </a:solidFill>
              </a:rPr>
              <a:t> -&gt; </a:t>
            </a:r>
            <a:r>
              <a:rPr lang="es" sz="2000" dirty="0">
                <a:solidFill>
                  <a:schemeClr val="bg1"/>
                </a:solidFill>
              </a:rPr>
              <a:t/>
            </a:r>
            <a:br>
              <a:rPr lang="es" sz="2000" dirty="0">
                <a:solidFill>
                  <a:schemeClr val="bg1"/>
                </a:solidFill>
              </a:rPr>
            </a:br>
            <a:r>
              <a:rPr lang="es" sz="2400" b="1" i="0" u="none" baseline="0" dirty="0">
                <a:solidFill>
                  <a:schemeClr val="bg1"/>
                </a:solidFill>
              </a:rPr>
              <a:t>POSITIVO</a:t>
            </a:r>
            <a:endParaRPr lang="es" sz="2400" b="1" dirty="0">
              <a:solidFill>
                <a:schemeClr val="bg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384550" y="3448050"/>
            <a:ext cx="593725" cy="593725"/>
          </a:xfrm>
          <a:prstGeom prst="downArrow">
            <a:avLst>
              <a:gd name="adj1" fmla="val 50000"/>
              <a:gd name="adj2" fmla="val 5153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s"/>
          </a:p>
        </p:txBody>
      </p:sp>
      <p:sp>
        <p:nvSpPr>
          <p:cNvPr id="14" name="Down Arrow 13"/>
          <p:cNvSpPr/>
          <p:nvPr/>
        </p:nvSpPr>
        <p:spPr>
          <a:xfrm>
            <a:off x="6291263" y="3448050"/>
            <a:ext cx="593725" cy="593725"/>
          </a:xfrm>
          <a:prstGeom prst="downArrow">
            <a:avLst>
              <a:gd name="adj1" fmla="val 50000"/>
              <a:gd name="adj2" fmla="val 51538"/>
            </a:avLst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41928" y="412751"/>
            <a:ext cx="6973421" cy="8493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 fontAlgn="auto">
              <a:spcAft>
                <a:spcPts val="0"/>
              </a:spcAft>
              <a:defRPr/>
            </a:pPr>
            <a:r>
              <a:rPr lang="es" sz="3600" b="1" i="0" u="none" baseline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Proceso de detección - Evaluación</a:t>
            </a:r>
            <a:endParaRPr lang="es" sz="3600" b="1" dirty="0">
              <a:solidFill>
                <a:srgbClr val="FF7C80"/>
              </a:solidFill>
              <a:highlight>
                <a:prstClr val="white"/>
              </a:highlight>
              <a:ea typeface="Calibri"/>
              <a:cs typeface="Calibri"/>
              <a:sym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1100" b="0" i="0" u="none" baseline="0">
                <a:latin typeface="+mn-lt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025230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676525" y="1438275"/>
            <a:ext cx="4810126" cy="666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41928" y="412751"/>
            <a:ext cx="6973421" cy="8493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 fontAlgn="auto">
              <a:spcAft>
                <a:spcPts val="0"/>
              </a:spcAft>
              <a:defRPr/>
            </a:pPr>
            <a:r>
              <a:rPr lang="es" sz="3600" b="1" i="0" u="none" baseline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Acciones a realizar 1</a:t>
            </a:r>
          </a:p>
        </p:txBody>
      </p:sp>
      <p:sp>
        <p:nvSpPr>
          <p:cNvPr id="38" name="Freeform 37"/>
          <p:cNvSpPr/>
          <p:nvPr/>
        </p:nvSpPr>
        <p:spPr>
          <a:xfrm>
            <a:off x="6273800" y="3163888"/>
            <a:ext cx="1403350" cy="277812"/>
          </a:xfrm>
          <a:custGeom>
            <a:avLst/>
            <a:gdLst>
              <a:gd name="connsiteX0" fmla="*/ 0 w 1404160"/>
              <a:gd name="connsiteY0" fmla="*/ 0 h 277807"/>
              <a:gd name="connsiteX1" fmla="*/ 1404160 w 1404160"/>
              <a:gd name="connsiteY1" fmla="*/ 0 h 277807"/>
              <a:gd name="connsiteX2" fmla="*/ 1404160 w 1404160"/>
              <a:gd name="connsiteY2" fmla="*/ 277807 h 277807"/>
              <a:gd name="connsiteX3" fmla="*/ 0 w 1404160"/>
              <a:gd name="connsiteY3" fmla="*/ 277807 h 277807"/>
              <a:gd name="connsiteX4" fmla="*/ 0 w 1404160"/>
              <a:gd name="connsiteY4" fmla="*/ 0 h 277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160" h="277807">
                <a:moveTo>
                  <a:pt x="0" y="0"/>
                </a:moveTo>
                <a:lnTo>
                  <a:pt x="1404160" y="0"/>
                </a:lnTo>
                <a:lnTo>
                  <a:pt x="1404160" y="277807"/>
                </a:lnTo>
                <a:lnTo>
                  <a:pt x="0" y="27780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2860" tIns="22860" rIns="22860" bIns="22860" spcCol="1270" anchor="ctr"/>
          <a:lstStyle/>
          <a:p>
            <a:pPr algn="ctr" defTabSz="800100" rtl="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s" b="1" i="0" u="none" spc="110" baseline="0">
                <a:solidFill>
                  <a:srgbClr val="FF7C80"/>
                </a:solidFill>
              </a:rPr>
              <a:t>INFECCIÓN</a:t>
            </a:r>
            <a:endParaRPr lang="es" b="1" spc="110" dirty="0">
              <a:solidFill>
                <a:srgbClr val="FF7C80"/>
              </a:solidFill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5494338" y="2638425"/>
            <a:ext cx="2962275" cy="374650"/>
          </a:xfrm>
          <a:custGeom>
            <a:avLst/>
            <a:gdLst>
              <a:gd name="connsiteX0" fmla="*/ 0 w 2201989"/>
              <a:gd name="connsiteY0" fmla="*/ 0 h 374977"/>
              <a:gd name="connsiteX1" fmla="*/ 2201989 w 2201989"/>
              <a:gd name="connsiteY1" fmla="*/ 0 h 374977"/>
              <a:gd name="connsiteX2" fmla="*/ 2201989 w 2201989"/>
              <a:gd name="connsiteY2" fmla="*/ 374977 h 374977"/>
              <a:gd name="connsiteX3" fmla="*/ 0 w 2201989"/>
              <a:gd name="connsiteY3" fmla="*/ 374977 h 374977"/>
              <a:gd name="connsiteX4" fmla="*/ 0 w 2201989"/>
              <a:gd name="connsiteY4" fmla="*/ 0 h 374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1989" h="374977">
                <a:moveTo>
                  <a:pt x="0" y="0"/>
                </a:moveTo>
                <a:lnTo>
                  <a:pt x="2201989" y="0"/>
                </a:lnTo>
                <a:lnTo>
                  <a:pt x="2201989" y="374977"/>
                </a:lnTo>
                <a:lnTo>
                  <a:pt x="0" y="3749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2860" tIns="22860" rIns="22860" bIns="22860" spcCol="1270" anchor="ctr"/>
          <a:lstStyle/>
          <a:p>
            <a:pPr algn="ctr" defTabSz="800100" rtl="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s" sz="2400" b="0" i="0" u="none" baseline="0">
                <a:solidFill>
                  <a:schemeClr val="tx2">
                    <a:lumMod val="60000"/>
                    <a:lumOff val="40000"/>
                  </a:schemeClr>
                </a:solidFill>
              </a:rPr>
              <a:t>De sangre / orina </a:t>
            </a:r>
            <a:endParaRPr lang="e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484438" y="3148013"/>
            <a:ext cx="1482725" cy="295275"/>
          </a:xfrm>
          <a:custGeom>
            <a:avLst/>
            <a:gdLst>
              <a:gd name="connsiteX0" fmla="*/ 0 w 1404160"/>
              <a:gd name="connsiteY0" fmla="*/ 0 h 277807"/>
              <a:gd name="connsiteX1" fmla="*/ 1404160 w 1404160"/>
              <a:gd name="connsiteY1" fmla="*/ 0 h 277807"/>
              <a:gd name="connsiteX2" fmla="*/ 1404160 w 1404160"/>
              <a:gd name="connsiteY2" fmla="*/ 277807 h 277807"/>
              <a:gd name="connsiteX3" fmla="*/ 0 w 1404160"/>
              <a:gd name="connsiteY3" fmla="*/ 277807 h 277807"/>
              <a:gd name="connsiteX4" fmla="*/ 0 w 1404160"/>
              <a:gd name="connsiteY4" fmla="*/ 0 h 277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160" h="277807">
                <a:moveTo>
                  <a:pt x="0" y="0"/>
                </a:moveTo>
                <a:lnTo>
                  <a:pt x="1404160" y="0"/>
                </a:lnTo>
                <a:lnTo>
                  <a:pt x="1404160" y="277807"/>
                </a:lnTo>
                <a:lnTo>
                  <a:pt x="0" y="27780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2860" tIns="22860" rIns="22860" bIns="22860" spcCol="1270" anchor="ctr"/>
          <a:lstStyle/>
          <a:p>
            <a:pPr algn="ctr" defTabSz="800100" rtl="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s" b="1" i="0" u="none" spc="-30" baseline="0">
                <a:solidFill>
                  <a:srgbClr val="FF7C80"/>
                </a:solidFill>
              </a:rPr>
              <a:t>COLONIZACIÓN</a:t>
            </a:r>
            <a:endParaRPr lang="es" b="1" spc="-30" dirty="0">
              <a:solidFill>
                <a:srgbClr val="FF7C80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905000" y="2638425"/>
            <a:ext cx="2724150" cy="374650"/>
          </a:xfrm>
          <a:custGeom>
            <a:avLst/>
            <a:gdLst>
              <a:gd name="connsiteX0" fmla="*/ 0 w 2201989"/>
              <a:gd name="connsiteY0" fmla="*/ 0 h 374977"/>
              <a:gd name="connsiteX1" fmla="*/ 2201989 w 2201989"/>
              <a:gd name="connsiteY1" fmla="*/ 0 h 374977"/>
              <a:gd name="connsiteX2" fmla="*/ 2201989 w 2201989"/>
              <a:gd name="connsiteY2" fmla="*/ 374977 h 374977"/>
              <a:gd name="connsiteX3" fmla="*/ 0 w 2201989"/>
              <a:gd name="connsiteY3" fmla="*/ 374977 h 374977"/>
              <a:gd name="connsiteX4" fmla="*/ 0 w 2201989"/>
              <a:gd name="connsiteY4" fmla="*/ 0 h 374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1989" h="374977">
                <a:moveTo>
                  <a:pt x="0" y="0"/>
                </a:moveTo>
                <a:lnTo>
                  <a:pt x="2201989" y="0"/>
                </a:lnTo>
                <a:lnTo>
                  <a:pt x="2201989" y="374977"/>
                </a:lnTo>
                <a:lnTo>
                  <a:pt x="0" y="3749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2860" tIns="22860" rIns="22860" bIns="22860" spcCol="1270" anchor="ctr"/>
          <a:lstStyle/>
          <a:p>
            <a:pPr algn="ctr" defTabSz="800100" rtl="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s" sz="2400" b="0" i="0" u="none" baseline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 </a:t>
            </a:r>
            <a:r>
              <a:rPr lang="hu-HU" sz="2400" b="0" i="0" u="none" baseline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frotis </a:t>
            </a:r>
            <a:r>
              <a:rPr lang="es" sz="2400" b="0" i="0" u="none" baseline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rectal </a:t>
            </a:r>
            <a:endParaRPr lang="e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5792721" y="4091217"/>
            <a:ext cx="2365111" cy="1004658"/>
          </a:xfrm>
          <a:custGeom>
            <a:avLst/>
            <a:gdLst>
              <a:gd name="connsiteX0" fmla="*/ 0 w 1655272"/>
              <a:gd name="connsiteY0" fmla="*/ 776157 h 1552313"/>
              <a:gd name="connsiteX1" fmla="*/ 827636 w 1655272"/>
              <a:gd name="connsiteY1" fmla="*/ 0 h 1552313"/>
              <a:gd name="connsiteX2" fmla="*/ 1655272 w 1655272"/>
              <a:gd name="connsiteY2" fmla="*/ 776157 h 1552313"/>
              <a:gd name="connsiteX3" fmla="*/ 827636 w 1655272"/>
              <a:gd name="connsiteY3" fmla="*/ 1552314 h 1552313"/>
              <a:gd name="connsiteX4" fmla="*/ 0 w 1655272"/>
              <a:gd name="connsiteY4" fmla="*/ 776157 h 155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5272" h="1552313">
                <a:moveTo>
                  <a:pt x="0" y="776157"/>
                </a:moveTo>
                <a:cubicBezTo>
                  <a:pt x="0" y="347497"/>
                  <a:pt x="370545" y="0"/>
                  <a:pt x="827636" y="0"/>
                </a:cubicBezTo>
                <a:cubicBezTo>
                  <a:pt x="1284727" y="0"/>
                  <a:pt x="1655272" y="347497"/>
                  <a:pt x="1655272" y="776157"/>
                </a:cubicBezTo>
                <a:cubicBezTo>
                  <a:pt x="1655272" y="1204817"/>
                  <a:pt x="1284727" y="1552314"/>
                  <a:pt x="827636" y="1552314"/>
                </a:cubicBezTo>
                <a:cubicBezTo>
                  <a:pt x="370545" y="1552314"/>
                  <a:pt x="0" y="1204817"/>
                  <a:pt x="0" y="7761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42409" tIns="227331" rIns="242409" bIns="227331" spcCol="1270" anchor="ctr"/>
          <a:lstStyle/>
          <a:p>
            <a:pPr algn="ctr" defTabSz="711200" rtl="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s" sz="1600" b="1" i="0" u="none" baseline="0" dirty="0">
                <a:solidFill>
                  <a:schemeClr val="accent1">
                    <a:lumMod val="50000"/>
                  </a:schemeClr>
                </a:solidFill>
              </a:rPr>
              <a:t>Tratamiento antibiótico</a:t>
            </a:r>
            <a:endParaRPr lang="e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8900" y="1511299"/>
            <a:ext cx="5000626" cy="523220"/>
          </a:xfrm>
          <a:prstGeom prst="rect">
            <a:avLst/>
          </a:prstGeom>
          <a:noFill/>
          <a:ln w="25400" cmpd="thickThin">
            <a:noFill/>
            <a:prstDash val="sysDot"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" sz="2800" b="1" i="0" u="none" baseline="0" dirty="0">
                <a:solidFill>
                  <a:schemeClr val="bg1"/>
                </a:solidFill>
              </a:rPr>
              <a:t>Cuando el resultado es positivo,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3005138" y="3587750"/>
            <a:ext cx="322262" cy="263525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s">
              <a:solidFill>
                <a:schemeClr val="bg1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043007" y="4091218"/>
            <a:ext cx="2365111" cy="1004657"/>
          </a:xfrm>
          <a:custGeom>
            <a:avLst/>
            <a:gdLst>
              <a:gd name="connsiteX0" fmla="*/ 0 w 1655272"/>
              <a:gd name="connsiteY0" fmla="*/ 776157 h 1552313"/>
              <a:gd name="connsiteX1" fmla="*/ 827636 w 1655272"/>
              <a:gd name="connsiteY1" fmla="*/ 0 h 1552313"/>
              <a:gd name="connsiteX2" fmla="*/ 1655272 w 1655272"/>
              <a:gd name="connsiteY2" fmla="*/ 776157 h 1552313"/>
              <a:gd name="connsiteX3" fmla="*/ 827636 w 1655272"/>
              <a:gd name="connsiteY3" fmla="*/ 1552314 h 1552313"/>
              <a:gd name="connsiteX4" fmla="*/ 0 w 1655272"/>
              <a:gd name="connsiteY4" fmla="*/ 776157 h 155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5272" h="1552313">
                <a:moveTo>
                  <a:pt x="0" y="776157"/>
                </a:moveTo>
                <a:cubicBezTo>
                  <a:pt x="0" y="347497"/>
                  <a:pt x="370545" y="0"/>
                  <a:pt x="827636" y="0"/>
                </a:cubicBezTo>
                <a:cubicBezTo>
                  <a:pt x="1284727" y="0"/>
                  <a:pt x="1655272" y="347497"/>
                  <a:pt x="1655272" y="776157"/>
                </a:cubicBezTo>
                <a:cubicBezTo>
                  <a:pt x="1655272" y="1204817"/>
                  <a:pt x="1284727" y="1552314"/>
                  <a:pt x="827636" y="1552314"/>
                </a:cubicBezTo>
                <a:cubicBezTo>
                  <a:pt x="370545" y="1552314"/>
                  <a:pt x="0" y="1204817"/>
                  <a:pt x="0" y="7761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42409" tIns="227331" rIns="242409" bIns="227331" spcCol="1270" anchor="ctr"/>
          <a:lstStyle/>
          <a:p>
            <a:pPr algn="ctr" defTabSz="711200" rtl="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s" sz="1600" b="1" i="0" u="none" baseline="0" dirty="0">
                <a:solidFill>
                  <a:schemeClr val="accent1">
                    <a:lumMod val="50000"/>
                  </a:schemeClr>
                </a:solidFill>
              </a:rPr>
              <a:t>el paciente debe ser colocado en aislamiento. </a:t>
            </a:r>
            <a:endParaRPr lang="e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6815138" y="3587750"/>
            <a:ext cx="320675" cy="263525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s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181725" y="2251075"/>
            <a:ext cx="633413" cy="301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540125" y="2254250"/>
            <a:ext cx="554038" cy="285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1100" b="0" i="0" u="none" baseline="0">
                <a:latin typeface="+mn-lt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990835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41928" y="412751"/>
            <a:ext cx="6973421" cy="8493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 fontAlgn="auto">
              <a:spcAft>
                <a:spcPts val="0"/>
              </a:spcAft>
              <a:defRPr/>
            </a:pPr>
            <a:r>
              <a:rPr lang="es" sz="3600" b="1" i="0" u="none" baseline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Acciones a realizar 2</a:t>
            </a:r>
          </a:p>
        </p:txBody>
      </p:sp>
      <p:sp>
        <p:nvSpPr>
          <p:cNvPr id="9" name="Rectangle 8"/>
          <p:cNvSpPr/>
          <p:nvPr/>
        </p:nvSpPr>
        <p:spPr>
          <a:xfrm>
            <a:off x="1971675" y="1266825"/>
            <a:ext cx="711200" cy="773113"/>
          </a:xfrm>
          <a:prstGeom prst="rect">
            <a:avLst/>
          </a:prstGeom>
          <a:ln>
            <a:solidFill>
              <a:schemeClr val="accen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Chevron 18"/>
          <p:cNvSpPr/>
          <p:nvPr/>
        </p:nvSpPr>
        <p:spPr>
          <a:xfrm>
            <a:off x="2085027" y="1391175"/>
            <a:ext cx="264457" cy="504879"/>
          </a:xfrm>
          <a:prstGeom prst="chevron">
            <a:avLst>
              <a:gd name="adj" fmla="val 62310"/>
            </a:avLst>
          </a:prstGeom>
          <a:gradFill rotWithShape="0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hueOff val="0"/>
                <a:satOff val="0"/>
                <a:lumOff val="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0" name="Chevron 19"/>
          <p:cNvSpPr/>
          <p:nvPr/>
        </p:nvSpPr>
        <p:spPr>
          <a:xfrm>
            <a:off x="2323901" y="1391175"/>
            <a:ext cx="264457" cy="504879"/>
          </a:xfrm>
          <a:prstGeom prst="chevron">
            <a:avLst>
              <a:gd name="adj" fmla="val 62310"/>
            </a:avLst>
          </a:prstGeom>
          <a:gradFill rotWithShape="0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hueOff val="0"/>
                <a:satOff val="0"/>
                <a:lumOff val="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grpSp>
        <p:nvGrpSpPr>
          <p:cNvPr id="33804" name="Group 43"/>
          <p:cNvGrpSpPr>
            <a:grpSpLocks/>
          </p:cNvGrpSpPr>
          <p:nvPr/>
        </p:nvGrpSpPr>
        <p:grpSpPr bwMode="auto">
          <a:xfrm>
            <a:off x="1983463" y="3191443"/>
            <a:ext cx="711200" cy="773113"/>
            <a:chOff x="2637935" y="2410581"/>
            <a:chExt cx="710731" cy="773708"/>
          </a:xfrm>
        </p:grpSpPr>
        <p:sp>
          <p:nvSpPr>
            <p:cNvPr id="45" name="Rectangle 44"/>
            <p:cNvSpPr/>
            <p:nvPr/>
          </p:nvSpPr>
          <p:spPr>
            <a:xfrm>
              <a:off x="2637935" y="2410581"/>
              <a:ext cx="710731" cy="773708"/>
            </a:xfrm>
            <a:prstGeom prst="rect">
              <a:avLst/>
            </a:prstGeom>
            <a:ln>
              <a:solidFill>
                <a:schemeClr val="accent1">
                  <a:hueOff val="0"/>
                  <a:satOff val="0"/>
                  <a:lumOff val="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Chevron 45"/>
            <p:cNvSpPr/>
            <p:nvPr/>
          </p:nvSpPr>
          <p:spPr>
            <a:xfrm>
              <a:off x="2740826" y="2535384"/>
              <a:ext cx="264457" cy="504879"/>
            </a:xfrm>
            <a:prstGeom prst="chevron">
              <a:avLst>
                <a:gd name="adj" fmla="val 62310"/>
              </a:avLst>
            </a:prstGeom>
            <a:gradFill rotWithShape="0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accent1">
                  <a:hueOff val="0"/>
                  <a:satOff val="0"/>
                  <a:lumOff val="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7" name="Chevron 46"/>
            <p:cNvSpPr/>
            <p:nvPr/>
          </p:nvSpPr>
          <p:spPr>
            <a:xfrm>
              <a:off x="2979700" y="2535384"/>
              <a:ext cx="264457" cy="504879"/>
            </a:xfrm>
            <a:prstGeom prst="chevron">
              <a:avLst>
                <a:gd name="adj" fmla="val 62310"/>
              </a:avLst>
            </a:prstGeom>
            <a:gradFill rotWithShape="0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accent1">
                  <a:hueOff val="0"/>
                  <a:satOff val="0"/>
                  <a:lumOff val="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sp>
        <p:nvSpPr>
          <p:cNvPr id="33807" name="TextBox 74"/>
          <p:cNvSpPr txBox="1">
            <a:spLocks noChangeArrowheads="1"/>
          </p:cNvSpPr>
          <p:nvPr/>
        </p:nvSpPr>
        <p:spPr bwMode="auto">
          <a:xfrm>
            <a:off x="3067049" y="2288805"/>
            <a:ext cx="52482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s" b="0" i="0" u="none" baseline="0" dirty="0">
                <a:latin typeface="Calibri" pitchFamily="34" charset="0"/>
              </a:rPr>
              <a:t>Opciones terapéuticas limitadas, consulta con especialista en enfermedades infecciosas</a:t>
            </a:r>
          </a:p>
          <a:p>
            <a:endParaRPr lang="es" dirty="0">
              <a:latin typeface="Calibri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030538" y="2220913"/>
            <a:ext cx="5608637" cy="781334"/>
          </a:xfrm>
          <a:prstGeom prst="rect">
            <a:avLst/>
          </a:prstGeom>
          <a:noFill/>
          <a:ln w="19050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s"/>
          </a:p>
        </p:txBody>
      </p:sp>
      <p:sp>
        <p:nvSpPr>
          <p:cNvPr id="33809" name="TextBox 76"/>
          <p:cNvSpPr txBox="1">
            <a:spLocks noChangeArrowheads="1"/>
          </p:cNvSpPr>
          <p:nvPr/>
        </p:nvSpPr>
        <p:spPr bwMode="auto">
          <a:xfrm>
            <a:off x="3054349" y="1329955"/>
            <a:ext cx="44942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s" b="1" i="0" u="none" baseline="0" dirty="0">
                <a:solidFill>
                  <a:srgbClr val="FF9999"/>
                </a:solidFill>
                <a:latin typeface="Calibri" pitchFamily="34" charset="0"/>
              </a:rPr>
              <a:t>Resultado positivo: </a:t>
            </a:r>
            <a:r>
              <a:rPr lang="es" b="0" i="0" u="none" baseline="0" dirty="0">
                <a:latin typeface="Calibri" pitchFamily="34" charset="0"/>
              </a:rPr>
              <a:t>es necesario consultar con un especialista en control de infecciones.</a:t>
            </a:r>
            <a:endParaRPr lang="es" dirty="0">
              <a:latin typeface="Calibri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025775" y="1250950"/>
            <a:ext cx="5603875" cy="788988"/>
          </a:xfrm>
          <a:prstGeom prst="rect">
            <a:avLst/>
          </a:prstGeom>
          <a:noFill/>
          <a:ln w="19050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s"/>
          </a:p>
        </p:txBody>
      </p:sp>
      <p:sp>
        <p:nvSpPr>
          <p:cNvPr id="33811" name="TextBox 78"/>
          <p:cNvSpPr txBox="1">
            <a:spLocks noChangeArrowheads="1"/>
          </p:cNvSpPr>
          <p:nvPr/>
        </p:nvSpPr>
        <p:spPr bwMode="auto">
          <a:xfrm>
            <a:off x="3067049" y="3244026"/>
            <a:ext cx="4927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s" b="0" i="0" u="none" baseline="0" dirty="0">
                <a:latin typeface="Calibri" pitchFamily="34" charset="0"/>
              </a:rPr>
              <a:t>Se requiere una prueba de susceptibilidad antibiótica para adaptar la mejor terapia.</a:t>
            </a:r>
            <a:endParaRPr lang="es" dirty="0">
              <a:latin typeface="Calibri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030538" y="3192009"/>
            <a:ext cx="5614987" cy="750888"/>
          </a:xfrm>
          <a:prstGeom prst="rect">
            <a:avLst/>
          </a:prstGeom>
          <a:noFill/>
          <a:ln w="19050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s"/>
          </a:p>
        </p:txBody>
      </p:sp>
      <p:sp>
        <p:nvSpPr>
          <p:cNvPr id="61" name="Oval 60"/>
          <p:cNvSpPr/>
          <p:nvPr/>
        </p:nvSpPr>
        <p:spPr>
          <a:xfrm>
            <a:off x="8464290" y="1505071"/>
            <a:ext cx="329184" cy="329184"/>
          </a:xfrm>
          <a:prstGeom prst="ellipse">
            <a:avLst/>
          </a:prstGeom>
          <a:solidFill>
            <a:srgbClr val="FF99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s"/>
          </a:p>
        </p:txBody>
      </p:sp>
      <p:sp>
        <p:nvSpPr>
          <p:cNvPr id="81" name="Oval 80"/>
          <p:cNvSpPr/>
          <p:nvPr/>
        </p:nvSpPr>
        <p:spPr>
          <a:xfrm>
            <a:off x="8464290" y="2467076"/>
            <a:ext cx="329184" cy="329184"/>
          </a:xfrm>
          <a:prstGeom prst="ellipse">
            <a:avLst/>
          </a:prstGeom>
          <a:solidFill>
            <a:srgbClr val="FF99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s"/>
          </a:p>
        </p:txBody>
      </p:sp>
      <p:sp>
        <p:nvSpPr>
          <p:cNvPr id="83" name="Oval 82"/>
          <p:cNvSpPr/>
          <p:nvPr/>
        </p:nvSpPr>
        <p:spPr>
          <a:xfrm>
            <a:off x="8464290" y="3376951"/>
            <a:ext cx="329184" cy="329184"/>
          </a:xfrm>
          <a:prstGeom prst="ellipse">
            <a:avLst/>
          </a:prstGeom>
          <a:solidFill>
            <a:srgbClr val="FF99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s"/>
          </a:p>
        </p:txBody>
      </p:sp>
      <p:sp>
        <p:nvSpPr>
          <p:cNvPr id="33" name="TextBox 32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1100" b="0" i="0" u="none" baseline="0">
                <a:latin typeface="+mn-lt"/>
              </a:rPr>
              <a:t>20</a:t>
            </a:r>
          </a:p>
        </p:txBody>
      </p:sp>
      <p:grpSp>
        <p:nvGrpSpPr>
          <p:cNvPr id="31" name="Group 43"/>
          <p:cNvGrpSpPr>
            <a:grpSpLocks/>
          </p:cNvGrpSpPr>
          <p:nvPr/>
        </p:nvGrpSpPr>
        <p:grpSpPr bwMode="auto">
          <a:xfrm>
            <a:off x="1983901" y="5430157"/>
            <a:ext cx="711200" cy="773113"/>
            <a:chOff x="2637935" y="2410581"/>
            <a:chExt cx="710731" cy="773708"/>
          </a:xfrm>
        </p:grpSpPr>
        <p:sp>
          <p:nvSpPr>
            <p:cNvPr id="32" name="Rectangle 31"/>
            <p:cNvSpPr/>
            <p:nvPr/>
          </p:nvSpPr>
          <p:spPr>
            <a:xfrm>
              <a:off x="2637935" y="2410581"/>
              <a:ext cx="710731" cy="773708"/>
            </a:xfrm>
            <a:prstGeom prst="rect">
              <a:avLst/>
            </a:prstGeom>
            <a:ln>
              <a:solidFill>
                <a:schemeClr val="accent1">
                  <a:hueOff val="0"/>
                  <a:satOff val="0"/>
                  <a:lumOff val="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Chevron 33"/>
            <p:cNvSpPr/>
            <p:nvPr/>
          </p:nvSpPr>
          <p:spPr>
            <a:xfrm>
              <a:off x="2740826" y="2535384"/>
              <a:ext cx="264457" cy="504879"/>
            </a:xfrm>
            <a:prstGeom prst="chevron">
              <a:avLst>
                <a:gd name="adj" fmla="val 62310"/>
              </a:avLst>
            </a:prstGeom>
            <a:gradFill rotWithShape="0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accent1">
                  <a:hueOff val="0"/>
                  <a:satOff val="0"/>
                  <a:lumOff val="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5" name="Chevron 34"/>
            <p:cNvSpPr/>
            <p:nvPr/>
          </p:nvSpPr>
          <p:spPr>
            <a:xfrm>
              <a:off x="2979700" y="2535384"/>
              <a:ext cx="264457" cy="504879"/>
            </a:xfrm>
            <a:prstGeom prst="chevron">
              <a:avLst>
                <a:gd name="adj" fmla="val 62310"/>
              </a:avLst>
            </a:prstGeom>
            <a:gradFill rotWithShape="0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accent1">
                  <a:hueOff val="0"/>
                  <a:satOff val="0"/>
                  <a:lumOff val="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grpSp>
        <p:nvGrpSpPr>
          <p:cNvPr id="36" name="Group 43"/>
          <p:cNvGrpSpPr>
            <a:grpSpLocks/>
          </p:cNvGrpSpPr>
          <p:nvPr/>
        </p:nvGrpSpPr>
        <p:grpSpPr bwMode="auto">
          <a:xfrm>
            <a:off x="1980292" y="4158447"/>
            <a:ext cx="711200" cy="773113"/>
            <a:chOff x="2637935" y="2410581"/>
            <a:chExt cx="710731" cy="773708"/>
          </a:xfrm>
        </p:grpSpPr>
        <p:sp>
          <p:nvSpPr>
            <p:cNvPr id="37" name="Rectangle 36"/>
            <p:cNvSpPr/>
            <p:nvPr/>
          </p:nvSpPr>
          <p:spPr>
            <a:xfrm>
              <a:off x="2637935" y="2410581"/>
              <a:ext cx="710731" cy="773708"/>
            </a:xfrm>
            <a:prstGeom prst="rect">
              <a:avLst/>
            </a:prstGeom>
            <a:ln>
              <a:solidFill>
                <a:schemeClr val="accent1">
                  <a:hueOff val="0"/>
                  <a:satOff val="0"/>
                  <a:lumOff val="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Chevron 37"/>
            <p:cNvSpPr/>
            <p:nvPr/>
          </p:nvSpPr>
          <p:spPr>
            <a:xfrm>
              <a:off x="2740826" y="2535384"/>
              <a:ext cx="264457" cy="504879"/>
            </a:xfrm>
            <a:prstGeom prst="chevron">
              <a:avLst>
                <a:gd name="adj" fmla="val 62310"/>
              </a:avLst>
            </a:prstGeom>
            <a:gradFill rotWithShape="0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accent1">
                  <a:hueOff val="0"/>
                  <a:satOff val="0"/>
                  <a:lumOff val="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9" name="Chevron 38"/>
            <p:cNvSpPr/>
            <p:nvPr/>
          </p:nvSpPr>
          <p:spPr>
            <a:xfrm>
              <a:off x="2979700" y="2535384"/>
              <a:ext cx="264457" cy="504879"/>
            </a:xfrm>
            <a:prstGeom prst="chevron">
              <a:avLst>
                <a:gd name="adj" fmla="val 62310"/>
              </a:avLst>
            </a:prstGeom>
            <a:gradFill rotWithShape="0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accent1">
                  <a:hueOff val="0"/>
                  <a:satOff val="0"/>
                  <a:lumOff val="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grpSp>
        <p:nvGrpSpPr>
          <p:cNvPr id="40" name="Group 43"/>
          <p:cNvGrpSpPr>
            <a:grpSpLocks/>
          </p:cNvGrpSpPr>
          <p:nvPr/>
        </p:nvGrpSpPr>
        <p:grpSpPr bwMode="auto">
          <a:xfrm>
            <a:off x="1980292" y="2229134"/>
            <a:ext cx="711200" cy="773113"/>
            <a:chOff x="2637935" y="2410581"/>
            <a:chExt cx="710731" cy="773708"/>
          </a:xfrm>
        </p:grpSpPr>
        <p:sp>
          <p:nvSpPr>
            <p:cNvPr id="44" name="Rectangle 43"/>
            <p:cNvSpPr/>
            <p:nvPr/>
          </p:nvSpPr>
          <p:spPr>
            <a:xfrm>
              <a:off x="2637935" y="2410581"/>
              <a:ext cx="710731" cy="773708"/>
            </a:xfrm>
            <a:prstGeom prst="rect">
              <a:avLst/>
            </a:prstGeom>
            <a:ln>
              <a:solidFill>
                <a:schemeClr val="accent1">
                  <a:hueOff val="0"/>
                  <a:satOff val="0"/>
                  <a:lumOff val="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Chevron 47"/>
            <p:cNvSpPr/>
            <p:nvPr/>
          </p:nvSpPr>
          <p:spPr>
            <a:xfrm>
              <a:off x="2740826" y="2535384"/>
              <a:ext cx="264457" cy="504879"/>
            </a:xfrm>
            <a:prstGeom prst="chevron">
              <a:avLst>
                <a:gd name="adj" fmla="val 62310"/>
              </a:avLst>
            </a:prstGeom>
            <a:gradFill rotWithShape="0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accent1">
                  <a:hueOff val="0"/>
                  <a:satOff val="0"/>
                  <a:lumOff val="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9" name="Chevron 48"/>
            <p:cNvSpPr/>
            <p:nvPr/>
          </p:nvSpPr>
          <p:spPr>
            <a:xfrm>
              <a:off x="2979700" y="2535384"/>
              <a:ext cx="264457" cy="504879"/>
            </a:xfrm>
            <a:prstGeom prst="chevron">
              <a:avLst>
                <a:gd name="adj" fmla="val 62310"/>
              </a:avLst>
            </a:prstGeom>
            <a:gradFill rotWithShape="0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accent1">
                  <a:hueOff val="0"/>
                  <a:satOff val="0"/>
                  <a:lumOff val="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sp>
        <p:nvSpPr>
          <p:cNvPr id="50" name="Rectangle 49"/>
          <p:cNvSpPr/>
          <p:nvPr/>
        </p:nvSpPr>
        <p:spPr>
          <a:xfrm>
            <a:off x="3022481" y="4166171"/>
            <a:ext cx="5607169" cy="1102705"/>
          </a:xfrm>
          <a:prstGeom prst="rect">
            <a:avLst/>
          </a:prstGeom>
          <a:noFill/>
          <a:ln w="19050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s"/>
          </a:p>
        </p:txBody>
      </p:sp>
      <p:sp>
        <p:nvSpPr>
          <p:cNvPr id="51" name="Rectangle 50"/>
          <p:cNvSpPr/>
          <p:nvPr/>
        </p:nvSpPr>
        <p:spPr>
          <a:xfrm>
            <a:off x="3022481" y="5430159"/>
            <a:ext cx="5623044" cy="773112"/>
          </a:xfrm>
          <a:prstGeom prst="rect">
            <a:avLst/>
          </a:prstGeom>
          <a:noFill/>
          <a:ln w="19050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s"/>
          </a:p>
        </p:txBody>
      </p:sp>
      <p:sp>
        <p:nvSpPr>
          <p:cNvPr id="52" name="TextBox 43"/>
          <p:cNvSpPr txBox="1">
            <a:spLocks noChangeArrowheads="1"/>
          </p:cNvSpPr>
          <p:nvPr/>
        </p:nvSpPr>
        <p:spPr bwMode="auto">
          <a:xfrm>
            <a:off x="3054349" y="4178835"/>
            <a:ext cx="5489575" cy="109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711200" rtl="0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r>
              <a:rPr lang="es" b="1" i="0" u="none" baseline="0" dirty="0">
                <a:solidFill>
                  <a:srgbClr val="FF7C80"/>
                </a:solidFill>
                <a:latin typeface="Calibri" pitchFamily="34" charset="0"/>
              </a:rPr>
              <a:t>Resultado negativo para la muestra de sangre u orina:</a:t>
            </a:r>
            <a:endParaRPr lang="es" b="1" dirty="0">
              <a:solidFill>
                <a:srgbClr val="FF7C80"/>
              </a:solidFill>
              <a:latin typeface="Calibri" pitchFamily="34" charset="0"/>
            </a:endParaRPr>
          </a:p>
          <a:p>
            <a:pPr marL="57150" lvl="1" indent="-57150" algn="l" defTabSz="711200" rtl="0">
              <a:lnSpc>
                <a:spcPct val="90000"/>
              </a:lnSpc>
              <a:spcAft>
                <a:spcPts val="500"/>
              </a:spcAft>
              <a:buFontTx/>
              <a:buChar char="•"/>
            </a:pPr>
            <a:r>
              <a:rPr lang="es" sz="1400" b="0" i="0" u="none" baseline="0" dirty="0">
                <a:latin typeface="Calibri" pitchFamily="34" charset="0"/>
              </a:rPr>
              <a:t>  la muestra puede contener otras bacterias resistentes (a excepción </a:t>
            </a:r>
            <a:r>
              <a:rPr lang="hu-HU" sz="1400" b="0" i="0" u="none" baseline="0" dirty="0" smtClean="0">
                <a:latin typeface="Calibri" pitchFamily="34" charset="0"/>
              </a:rPr>
              <a:t/>
            </a:r>
            <a:br>
              <a:rPr lang="hu-HU" sz="1400" b="0" i="0" u="none" baseline="0" dirty="0" smtClean="0">
                <a:latin typeface="Calibri" pitchFamily="34" charset="0"/>
              </a:rPr>
            </a:br>
            <a:r>
              <a:rPr lang="es" sz="1400" b="0" i="0" u="none" baseline="0" dirty="0" smtClean="0">
                <a:latin typeface="Calibri" pitchFamily="34" charset="0"/>
              </a:rPr>
              <a:t>de </a:t>
            </a:r>
            <a:r>
              <a:rPr lang="es" sz="1400" b="0" i="0" u="none" baseline="0" dirty="0">
                <a:latin typeface="Calibri" pitchFamily="34" charset="0"/>
              </a:rPr>
              <a:t>las bacterias productoras de ESBL y carbapenemasas).</a:t>
            </a:r>
          </a:p>
          <a:p>
            <a:pPr marL="57150" lvl="1" indent="-57150" algn="l" defTabSz="711200" rtl="0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r>
              <a:rPr lang="es" sz="1400" b="0" i="0" u="none" baseline="0" dirty="0">
                <a:latin typeface="Calibri" pitchFamily="34" charset="0"/>
              </a:rPr>
              <a:t>  Para hemocultivo y orina, se requiere cultivo bacteriano.</a:t>
            </a:r>
            <a:endParaRPr lang="es" sz="1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8454067" y="4552931"/>
            <a:ext cx="329184" cy="329184"/>
          </a:xfrm>
          <a:prstGeom prst="ellipse">
            <a:avLst/>
          </a:prstGeom>
          <a:solidFill>
            <a:srgbClr val="FF99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s"/>
          </a:p>
        </p:txBody>
      </p:sp>
      <p:sp>
        <p:nvSpPr>
          <p:cNvPr id="54" name="TextBox 53"/>
          <p:cNvSpPr txBox="1"/>
          <p:nvPr/>
        </p:nvSpPr>
        <p:spPr>
          <a:xfrm>
            <a:off x="3054349" y="5430157"/>
            <a:ext cx="4079875" cy="68736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800"/>
              </a:spcAft>
              <a:defRPr/>
            </a:pPr>
            <a:r>
              <a:rPr lang="es" b="1" i="0" u="none" baseline="0" dirty="0">
                <a:solidFill>
                  <a:srgbClr val="FF7C80"/>
                </a:solidFill>
                <a:latin typeface="+mn-lt"/>
                <a:cs typeface="+mn-cs"/>
              </a:rPr>
              <a:t>Resultado negativo para </a:t>
            </a:r>
            <a:r>
              <a:rPr lang="hu-HU" b="1" i="0" u="none" baseline="0" smtClean="0">
                <a:solidFill>
                  <a:srgbClr val="FF7C80"/>
                </a:solidFill>
                <a:latin typeface="+mn-lt"/>
                <a:cs typeface="+mn-cs"/>
              </a:rPr>
              <a:t>frotis</a:t>
            </a:r>
            <a:r>
              <a:rPr lang="es" b="1" i="0" u="none" baseline="0" smtClean="0">
                <a:solidFill>
                  <a:srgbClr val="FF7C80"/>
                </a:solidFill>
                <a:latin typeface="+mn-lt"/>
                <a:cs typeface="+mn-cs"/>
              </a:rPr>
              <a:t> </a:t>
            </a:r>
            <a:r>
              <a:rPr lang="es" b="1" i="0" u="none" baseline="0" dirty="0">
                <a:solidFill>
                  <a:srgbClr val="FF7C80"/>
                </a:solidFill>
                <a:latin typeface="+mn-lt"/>
                <a:cs typeface="+mn-cs"/>
              </a:rPr>
              <a:t>rectal:</a:t>
            </a:r>
          </a:p>
          <a:p>
            <a:pPr marL="182563" indent="-182563" algn="l" rtl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" sz="1400" b="0" i="0" u="none" baseline="0" dirty="0">
                <a:latin typeface="+mn-lt"/>
                <a:cs typeface="+mn-cs"/>
              </a:rPr>
              <a:t>no se requiere acción</a:t>
            </a:r>
          </a:p>
        </p:txBody>
      </p:sp>
      <p:sp>
        <p:nvSpPr>
          <p:cNvPr id="55" name="Oval 54"/>
          <p:cNvSpPr/>
          <p:nvPr/>
        </p:nvSpPr>
        <p:spPr>
          <a:xfrm>
            <a:off x="8454067" y="5642517"/>
            <a:ext cx="329184" cy="329184"/>
          </a:xfrm>
          <a:prstGeom prst="ellipse">
            <a:avLst/>
          </a:prstGeom>
          <a:solidFill>
            <a:srgbClr val="FF99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823002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 idx="4294967295"/>
          </p:nvPr>
        </p:nvSpPr>
        <p:spPr>
          <a:xfrm>
            <a:off x="1711325" y="1398588"/>
            <a:ext cx="6829425" cy="3330575"/>
          </a:xfrm>
        </p:spPr>
        <p:txBody>
          <a:bodyPr/>
          <a:lstStyle/>
          <a:p>
            <a:pPr algn="ctr" rtl="0"/>
            <a:r>
              <a:rPr lang="es" sz="2800" b="0" i="0" u="none" baseline="0"/>
              <a:t> Este es el final de los </a:t>
            </a:r>
            <a:r>
              <a:rPr lang="es" sz="2800"/>
              <a:t/>
            </a:r>
            <a:br>
              <a:rPr lang="es" sz="2800"/>
            </a:br>
            <a:r>
              <a:rPr lang="es" sz="3600" b="0" i="0" u="none" baseline="0">
                <a:solidFill>
                  <a:srgbClr val="FF7C80"/>
                </a:solidFill>
              </a:rPr>
              <a:t> </a:t>
            </a:r>
            <a:r>
              <a:rPr lang="es" sz="3600" b="1" i="0" u="none" baseline="0">
                <a:solidFill>
                  <a:srgbClr val="FF7C80"/>
                </a:solidFill>
              </a:rPr>
              <a:t>Principios de la Sección de Pruebas </a:t>
            </a:r>
            <a:r>
              <a:rPr lang="es" sz="3600"/>
              <a:t/>
            </a:r>
            <a:br>
              <a:rPr lang="es" sz="3600"/>
            </a:br>
            <a:r>
              <a:rPr lang="es" sz="2800" b="0" i="0" u="none" baseline="0"/>
              <a:t>del entrenamiento NG DetecTool </a:t>
            </a:r>
            <a:r>
              <a:rPr lang="es" sz="2800"/>
              <a:t/>
            </a:r>
            <a:br>
              <a:rPr lang="es" sz="2800"/>
            </a:br>
            <a:r>
              <a:rPr lang="es" sz="2800"/>
              <a:t/>
            </a:r>
            <a:br>
              <a:rPr lang="es" sz="2800"/>
            </a:br>
            <a:r>
              <a:rPr lang="es" sz="2800" b="0" i="0" u="none" baseline="0"/>
              <a:t>¡Gracias por la atención!</a:t>
            </a:r>
            <a:r>
              <a:rPr lang="es" sz="2800"/>
              <a:t/>
            </a:r>
            <a:br>
              <a:rPr lang="es" sz="2800"/>
            </a:br>
            <a:endParaRPr lang="es" sz="2800" dirty="0"/>
          </a:p>
        </p:txBody>
      </p:sp>
    </p:spTree>
    <p:extLst>
      <p:ext uri="{BB962C8B-B14F-4D97-AF65-F5344CB8AC3E}">
        <p14:creationId xmlns:p14="http://schemas.microsoft.com/office/powerpoint/2010/main" val="4089200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/>
          </p:cNvPr>
          <p:cNvSpPr>
            <a:spLocks noGrp="1"/>
          </p:cNvSpPr>
          <p:nvPr>
            <p:ph idx="1"/>
          </p:nvPr>
        </p:nvSpPr>
        <p:spPr>
          <a:xfrm>
            <a:off x="1531938" y="1082675"/>
            <a:ext cx="7053262" cy="84772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s" sz="2400" b="0" i="0" u="none" baseline="0" dirty="0"/>
              <a:t>Los métodos actuales duran 16-32 horas y requieren </a:t>
            </a:r>
            <a:r>
              <a:rPr lang="es-ES" sz="2400" dirty="0"/>
              <a:t>la siembra de los cultivos </a:t>
            </a:r>
            <a:r>
              <a:rPr lang="es-ES" sz="2400" dirty="0" smtClean="0"/>
              <a:t>bacterianos</a:t>
            </a:r>
            <a:endParaRPr lang="es" sz="2400" dirty="0"/>
          </a:p>
          <a:p>
            <a:pPr marL="0" indent="0" algn="l" rtl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" dirty="0"/>
          </a:p>
          <a:p>
            <a:pPr algn="l" rtl="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" dirty="0"/>
          </a:p>
        </p:txBody>
      </p:sp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1532403" y="419101"/>
            <a:ext cx="6973421" cy="476305"/>
          </a:xfrm>
        </p:spPr>
        <p:txBody>
          <a:bodyPr rtlCol="0" anchor="t">
            <a:no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es" sz="3600" b="1" i="0" u="none" baseline="0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Métodos de aislamiento </a:t>
            </a:r>
            <a:r>
              <a:rPr lang="es" sz="3600" b="1" i="0" u="none" baseline="0" dirty="0" smtClean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lentos </a:t>
            </a:r>
            <a:endParaRPr lang="es" sz="3600" b="1" i="0" u="none" baseline="0" dirty="0">
              <a:solidFill>
                <a:srgbClr val="FF7C80"/>
              </a:solidFill>
              <a:highlight>
                <a:prstClr val="white"/>
              </a:highlight>
              <a:ea typeface="Calibri"/>
              <a:cs typeface="Calibri"/>
              <a:sym typeface="Calibri"/>
            </a:endParaRPr>
          </a:p>
        </p:txBody>
      </p:sp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3538" y="1930400"/>
            <a:ext cx="6951662" cy="414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 flipH="1">
            <a:off x="5675525" y="640447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1100" b="0" i="0" u="none" baseline="0">
                <a:latin typeface="+mn-lt"/>
              </a:rPr>
              <a:t>3</a:t>
            </a:r>
          </a:p>
        </p:txBody>
      </p:sp>
      <p:sp>
        <p:nvSpPr>
          <p:cNvPr id="6" name="Tartalom helye 2">
            <a:extLst/>
          </p:cNvPr>
          <p:cNvSpPr txBox="1">
            <a:spLocks/>
          </p:cNvSpPr>
          <p:nvPr/>
        </p:nvSpPr>
        <p:spPr bwMode="auto">
          <a:xfrm>
            <a:off x="1874838" y="2288478"/>
            <a:ext cx="2641744" cy="318142"/>
          </a:xfrm>
          <a:prstGeom prst="rect">
            <a:avLst/>
          </a:prstGeom>
          <a:solidFill>
            <a:srgbClr val="F1EBF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914400" rtl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" sz="2000" b="1" i="0" u="none" baseline="0" dirty="0">
                <a:solidFill>
                  <a:srgbClr val="FD8E92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Flujo de trabajo actual</a:t>
            </a:r>
            <a:endParaRPr lang="es" sz="2000" b="1" dirty="0">
              <a:solidFill>
                <a:srgbClr val="FD8E92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artalom helye 2">
            <a:extLst/>
          </p:cNvPr>
          <p:cNvSpPr txBox="1">
            <a:spLocks/>
          </p:cNvSpPr>
          <p:nvPr/>
        </p:nvSpPr>
        <p:spPr bwMode="auto">
          <a:xfrm>
            <a:off x="1778558" y="2805410"/>
            <a:ext cx="1894099" cy="397580"/>
          </a:xfrm>
          <a:prstGeom prst="rect">
            <a:avLst/>
          </a:prstGeom>
          <a:solidFill>
            <a:srgbClr val="F1EBF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rtl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" sz="1200" i="0" u="none" baseline="0" dirty="0">
                <a:solidFill>
                  <a:srgbClr val="40345A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Recepción y procesamiento de muestras</a:t>
            </a:r>
            <a:endParaRPr lang="es" sz="1400" dirty="0">
              <a:solidFill>
                <a:srgbClr val="40345A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artalom helye 2">
            <a:extLst/>
          </p:cNvPr>
          <p:cNvSpPr txBox="1">
            <a:spLocks/>
          </p:cNvSpPr>
          <p:nvPr/>
        </p:nvSpPr>
        <p:spPr bwMode="auto">
          <a:xfrm>
            <a:off x="3989195" y="2805410"/>
            <a:ext cx="1832165" cy="397580"/>
          </a:xfrm>
          <a:prstGeom prst="rect">
            <a:avLst/>
          </a:prstGeom>
          <a:solidFill>
            <a:srgbClr val="F1EBF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rtl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" sz="1200" i="0" u="none" baseline="0" dirty="0">
                <a:solidFill>
                  <a:srgbClr val="40345A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Cultivo en medios selectivos o no selectivos</a:t>
            </a:r>
            <a:endParaRPr lang="es" sz="1400" dirty="0">
              <a:solidFill>
                <a:srgbClr val="40345A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artalom helye 2">
            <a:extLst/>
          </p:cNvPr>
          <p:cNvSpPr txBox="1">
            <a:spLocks/>
          </p:cNvSpPr>
          <p:nvPr/>
        </p:nvSpPr>
        <p:spPr bwMode="auto">
          <a:xfrm>
            <a:off x="6078154" y="2805410"/>
            <a:ext cx="2159003" cy="397580"/>
          </a:xfrm>
          <a:prstGeom prst="rect">
            <a:avLst/>
          </a:prstGeom>
          <a:solidFill>
            <a:srgbClr val="F1EBF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rtl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" sz="1200" i="0" u="none" baseline="0" dirty="0">
                <a:solidFill>
                  <a:srgbClr val="40345A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Detección / Caracterización de bacterias MDR</a:t>
            </a:r>
            <a:endParaRPr lang="es" sz="1400" dirty="0">
              <a:solidFill>
                <a:srgbClr val="40345A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artalom helye 2">
            <a:extLst/>
          </p:cNvPr>
          <p:cNvSpPr txBox="1">
            <a:spLocks/>
          </p:cNvSpPr>
          <p:nvPr/>
        </p:nvSpPr>
        <p:spPr bwMode="auto">
          <a:xfrm>
            <a:off x="6506779" y="3586460"/>
            <a:ext cx="1443421" cy="153690"/>
          </a:xfrm>
          <a:prstGeom prst="rect">
            <a:avLst/>
          </a:prstGeom>
          <a:solidFill>
            <a:srgbClr val="F1EBF5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914400" rtl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" sz="1100" i="0" u="none" baseline="0" dirty="0">
                <a:solidFill>
                  <a:srgbClr val="41257A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Inmunoensayos rápidos</a:t>
            </a:r>
            <a:endParaRPr lang="es" sz="1100" dirty="0">
              <a:solidFill>
                <a:srgbClr val="41257A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artalom helye 2">
            <a:extLst/>
          </p:cNvPr>
          <p:cNvSpPr txBox="1">
            <a:spLocks/>
          </p:cNvSpPr>
          <p:nvPr/>
        </p:nvSpPr>
        <p:spPr bwMode="auto">
          <a:xfrm>
            <a:off x="6506779" y="3800521"/>
            <a:ext cx="1443421" cy="153690"/>
          </a:xfrm>
          <a:prstGeom prst="rect">
            <a:avLst/>
          </a:prstGeom>
          <a:solidFill>
            <a:srgbClr val="F1EBF5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914400" rtl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" sz="1100" i="0" u="none" baseline="0" dirty="0">
                <a:solidFill>
                  <a:srgbClr val="41257A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Prueba bioquímica</a:t>
            </a:r>
            <a:endParaRPr lang="es" sz="1100" dirty="0">
              <a:solidFill>
                <a:srgbClr val="41257A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artalom helye 2">
            <a:extLst/>
          </p:cNvPr>
          <p:cNvSpPr txBox="1">
            <a:spLocks/>
          </p:cNvSpPr>
          <p:nvPr/>
        </p:nvSpPr>
        <p:spPr bwMode="auto">
          <a:xfrm>
            <a:off x="6506778" y="4043612"/>
            <a:ext cx="1443421" cy="153690"/>
          </a:xfrm>
          <a:prstGeom prst="rect">
            <a:avLst/>
          </a:prstGeom>
          <a:solidFill>
            <a:srgbClr val="F1EBF5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914400" rtl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" sz="1100" i="0" u="none" baseline="0" dirty="0">
                <a:solidFill>
                  <a:srgbClr val="41257A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PCR</a:t>
            </a:r>
            <a:endParaRPr lang="es" sz="1100" dirty="0">
              <a:solidFill>
                <a:srgbClr val="41257A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artalom helye 2">
            <a:extLst/>
          </p:cNvPr>
          <p:cNvSpPr txBox="1">
            <a:spLocks/>
          </p:cNvSpPr>
          <p:nvPr/>
        </p:nvSpPr>
        <p:spPr bwMode="auto">
          <a:xfrm>
            <a:off x="6506778" y="4257673"/>
            <a:ext cx="1443421" cy="153690"/>
          </a:xfrm>
          <a:prstGeom prst="rect">
            <a:avLst/>
          </a:prstGeom>
          <a:solidFill>
            <a:srgbClr val="F1EBF5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914400" rtl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" sz="1100" i="0" u="none" baseline="0" dirty="0">
                <a:solidFill>
                  <a:srgbClr val="41257A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MALDI - TOF</a:t>
            </a:r>
            <a:endParaRPr lang="es" sz="1100" dirty="0">
              <a:solidFill>
                <a:srgbClr val="41257A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artalom helye 2">
            <a:extLst/>
          </p:cNvPr>
          <p:cNvSpPr txBox="1">
            <a:spLocks/>
          </p:cNvSpPr>
          <p:nvPr/>
        </p:nvSpPr>
        <p:spPr bwMode="auto">
          <a:xfrm>
            <a:off x="2053841" y="4267199"/>
            <a:ext cx="389322" cy="153690"/>
          </a:xfrm>
          <a:prstGeom prst="rect">
            <a:avLst/>
          </a:prstGeom>
          <a:solidFill>
            <a:srgbClr val="F1EBF5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914400" rtl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" sz="1050" b="0" i="0" u="none" baseline="0">
                <a:solidFill>
                  <a:srgbClr val="412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Orina</a:t>
            </a:r>
            <a:endParaRPr lang="es" sz="1100" dirty="0">
              <a:solidFill>
                <a:srgbClr val="412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artalom helye 2">
            <a:extLst/>
          </p:cNvPr>
          <p:cNvSpPr txBox="1">
            <a:spLocks/>
          </p:cNvSpPr>
          <p:nvPr/>
        </p:nvSpPr>
        <p:spPr bwMode="auto">
          <a:xfrm>
            <a:off x="2544763" y="4268488"/>
            <a:ext cx="513147" cy="341612"/>
          </a:xfrm>
          <a:prstGeom prst="rect">
            <a:avLst/>
          </a:prstGeom>
          <a:solidFill>
            <a:srgbClr val="F1EBF5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rtl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" sz="1050" b="0" i="0" u="none" baseline="0">
                <a:solidFill>
                  <a:srgbClr val="412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Hemocultivo</a:t>
            </a:r>
            <a:endParaRPr lang="es" sz="1100" dirty="0">
              <a:solidFill>
                <a:srgbClr val="412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artalom helye 2">
            <a:extLst/>
          </p:cNvPr>
          <p:cNvSpPr txBox="1">
            <a:spLocks/>
          </p:cNvSpPr>
          <p:nvPr/>
        </p:nvSpPr>
        <p:spPr bwMode="auto">
          <a:xfrm>
            <a:off x="3159510" y="4268488"/>
            <a:ext cx="513147" cy="341612"/>
          </a:xfrm>
          <a:prstGeom prst="rect">
            <a:avLst/>
          </a:prstGeom>
          <a:solidFill>
            <a:srgbClr val="F1EBF5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rtl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1050" b="0" i="0" u="none" baseline="0" dirty="0" smtClean="0">
                <a:solidFill>
                  <a:srgbClr val="412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Frotis</a:t>
            </a:r>
            <a:r>
              <a:rPr lang="hu-HU" sz="1100" dirty="0">
                <a:solidFill>
                  <a:srgbClr val="412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100" dirty="0" smtClean="0">
                <a:solidFill>
                  <a:srgbClr val="4125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rectal</a:t>
            </a:r>
            <a:endParaRPr lang="hu-HU" sz="1050" b="0" i="0" u="none" baseline="0" dirty="0" smtClean="0">
              <a:solidFill>
                <a:srgbClr val="4125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artalom helye 2">
            <a:extLst/>
          </p:cNvPr>
          <p:cNvSpPr txBox="1">
            <a:spLocks/>
          </p:cNvSpPr>
          <p:nvPr/>
        </p:nvSpPr>
        <p:spPr bwMode="auto">
          <a:xfrm>
            <a:off x="2801336" y="5040013"/>
            <a:ext cx="582445" cy="122537"/>
          </a:xfrm>
          <a:prstGeom prst="rect">
            <a:avLst/>
          </a:prstGeom>
          <a:solidFill>
            <a:srgbClr val="CDC0DC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rtl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" sz="900" i="0" u="none" baseline="0" dirty="0">
                <a:solidFill>
                  <a:srgbClr val="3C2D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MINUTOS</a:t>
            </a:r>
            <a:endParaRPr lang="es" sz="1000" dirty="0">
              <a:solidFill>
                <a:srgbClr val="3C2D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artalom helye 2">
            <a:extLst/>
          </p:cNvPr>
          <p:cNvSpPr txBox="1">
            <a:spLocks/>
          </p:cNvSpPr>
          <p:nvPr/>
        </p:nvSpPr>
        <p:spPr bwMode="auto">
          <a:xfrm>
            <a:off x="5166711" y="5040012"/>
            <a:ext cx="582445" cy="122537"/>
          </a:xfrm>
          <a:prstGeom prst="rect">
            <a:avLst/>
          </a:prstGeom>
          <a:solidFill>
            <a:srgbClr val="997BB7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rtl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" sz="900" i="0" u="none" baseline="0" dirty="0">
                <a:solidFill>
                  <a:srgbClr val="3C2D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HORAS</a:t>
            </a:r>
            <a:endParaRPr lang="es" sz="1000" dirty="0">
              <a:solidFill>
                <a:srgbClr val="3C2D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artalom helye 2">
            <a:extLst/>
          </p:cNvPr>
          <p:cNvSpPr txBox="1">
            <a:spLocks/>
          </p:cNvSpPr>
          <p:nvPr/>
        </p:nvSpPr>
        <p:spPr bwMode="auto">
          <a:xfrm>
            <a:off x="6735271" y="5037924"/>
            <a:ext cx="287938" cy="122537"/>
          </a:xfrm>
          <a:prstGeom prst="rect">
            <a:avLst/>
          </a:prstGeom>
          <a:solidFill>
            <a:srgbClr val="48257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914400" rtl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" sz="900" i="0" u="none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</a:t>
            </a:r>
            <a:endParaRPr lang="es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artalom helye 2">
            <a:extLst/>
          </p:cNvPr>
          <p:cNvSpPr txBox="1">
            <a:spLocks/>
          </p:cNvSpPr>
          <p:nvPr/>
        </p:nvSpPr>
        <p:spPr bwMode="auto">
          <a:xfrm>
            <a:off x="7430595" y="5037923"/>
            <a:ext cx="519604" cy="122537"/>
          </a:xfrm>
          <a:prstGeom prst="rect">
            <a:avLst/>
          </a:prstGeom>
          <a:solidFill>
            <a:srgbClr val="48257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914400" rtl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" sz="900" i="0" u="none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HORAS</a:t>
            </a:r>
            <a:endParaRPr lang="es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artalom helye 2">
            <a:extLst/>
          </p:cNvPr>
          <p:cNvSpPr txBox="1">
            <a:spLocks/>
          </p:cNvSpPr>
          <p:nvPr/>
        </p:nvSpPr>
        <p:spPr bwMode="auto">
          <a:xfrm>
            <a:off x="3278079" y="5590374"/>
            <a:ext cx="3560980" cy="207184"/>
          </a:xfrm>
          <a:prstGeom prst="rect">
            <a:avLst/>
          </a:prstGeom>
          <a:solidFill>
            <a:srgbClr val="F1EBF5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rtl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" sz="1300" b="1" i="0" u="none" baseline="0" dirty="0">
                <a:solidFill>
                  <a:srgbClr val="3C2D55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TIEMPO DE RESULTADO ENTRE 16 Y 30 H</a:t>
            </a:r>
            <a:endParaRPr lang="es" sz="1300" b="1" dirty="0">
              <a:solidFill>
                <a:srgbClr val="3C2D55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artalom helye 2"/>
          <p:cNvSpPr>
            <a:spLocks noGrp="1"/>
          </p:cNvSpPr>
          <p:nvPr>
            <p:ph idx="1"/>
          </p:nvPr>
        </p:nvSpPr>
        <p:spPr>
          <a:xfrm>
            <a:off x="1541462" y="1131888"/>
            <a:ext cx="7250845" cy="741882"/>
          </a:xfrm>
        </p:spPr>
        <p:txBody>
          <a:bodyPr/>
          <a:lstStyle/>
          <a:p>
            <a:pPr marL="0" indent="0" algn="l" rtl="0">
              <a:buFont typeface="Arial" charset="0"/>
              <a:buNone/>
            </a:pPr>
            <a:r>
              <a:rPr lang="es" sz="2000" b="0" i="0" u="none" baseline="0" dirty="0"/>
              <a:t>Nuevo sistema de detección: el flujo de trabajo para la detección de bacterias resistentes a múltiples fármacos se reduce a 20-30 min.</a:t>
            </a:r>
            <a:endParaRPr lang="es" sz="2000" dirty="0"/>
          </a:p>
        </p:txBody>
      </p:sp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1541928" y="412751"/>
            <a:ext cx="6973421" cy="570805"/>
          </a:xfrm>
        </p:spPr>
        <p:txBody>
          <a:bodyPr rtlCol="0" anchor="t">
            <a:normAutofit fontScale="90000"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es" sz="3600" b="1" i="0" u="none" baseline="0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Prueba rápida de inmunoensayo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1100" b="0" i="0" u="none" baseline="0">
                <a:latin typeface="+mn-lt"/>
              </a:rPr>
              <a:t>4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E4FB123-B413-4674-AD5C-8788A9ABAB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056" y="2022102"/>
            <a:ext cx="6700675" cy="3991743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460B6CA6-1A48-4623-9618-0A02B9F8D150}"/>
              </a:ext>
            </a:extLst>
          </p:cNvPr>
          <p:cNvSpPr txBox="1"/>
          <p:nvPr/>
        </p:nvSpPr>
        <p:spPr>
          <a:xfrm>
            <a:off x="1991503" y="2206768"/>
            <a:ext cx="4218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" sz="2000" b="1" i="0" u="none" baseline="0" dirty="0">
                <a:solidFill>
                  <a:srgbClr val="FD8E92"/>
                </a:solidFill>
                <a:latin typeface="+mn-lt"/>
                <a:cs typeface="Adobe Devanagari" panose="02040503050201020203" pitchFamily="18" charset="0"/>
              </a:rPr>
              <a:t>Flujo de trabajo con NG DetecTool</a:t>
            </a:r>
            <a:endParaRPr lang="es" sz="2000" b="1" dirty="0">
              <a:solidFill>
                <a:srgbClr val="FD8E92"/>
              </a:solidFill>
              <a:latin typeface="+mn-lt"/>
              <a:cs typeface="Adobe Devanagari" panose="02040503050201020203" pitchFamily="18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29DBFDED-A526-48EA-BF39-B4E4360D9461}"/>
              </a:ext>
            </a:extLst>
          </p:cNvPr>
          <p:cNvSpPr txBox="1"/>
          <p:nvPr/>
        </p:nvSpPr>
        <p:spPr>
          <a:xfrm>
            <a:off x="3530991" y="23915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4E1AB696-020E-4992-91A9-40760173EF35}"/>
              </a:ext>
            </a:extLst>
          </p:cNvPr>
          <p:cNvSpPr txBox="1"/>
          <p:nvPr/>
        </p:nvSpPr>
        <p:spPr>
          <a:xfrm>
            <a:off x="1991503" y="2614352"/>
            <a:ext cx="297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" b="0" i="0" u="none" baseline="0" dirty="0">
                <a:latin typeface="Calibri" panose="020F0502020204030204" pitchFamily="34" charset="0"/>
                <a:cs typeface="Calibri" panose="020F0502020204030204" pitchFamily="34" charset="0"/>
              </a:rPr>
              <a:t>Recepción y procesamiento </a:t>
            </a:r>
            <a:r>
              <a:rPr lang="hu-HU" b="0" i="0" u="none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b="0" i="0" u="none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" b="0" i="0" u="none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" b="0" i="0" u="none" baseline="0" dirty="0">
                <a:latin typeface="Calibri" panose="020F0502020204030204" pitchFamily="34" charset="0"/>
                <a:cs typeface="Calibri" panose="020F0502020204030204" pitchFamily="34" charset="0"/>
              </a:rPr>
              <a:t>muestras</a:t>
            </a:r>
            <a:endParaRPr lang="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1948BBD2-9F8D-41A2-BD1B-BB45C4D93DED}"/>
              </a:ext>
            </a:extLst>
          </p:cNvPr>
          <p:cNvSpPr txBox="1"/>
          <p:nvPr/>
        </p:nvSpPr>
        <p:spPr>
          <a:xfrm>
            <a:off x="5603174" y="2623108"/>
            <a:ext cx="2726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" b="0" i="0" u="none" baseline="0" dirty="0">
                <a:latin typeface="Calibri" panose="020F0502020204030204" pitchFamily="34" charset="0"/>
                <a:cs typeface="Calibri" panose="020F0502020204030204" pitchFamily="34" charset="0"/>
              </a:rPr>
              <a:t>Detección / Caracterización de bacterias MDR</a:t>
            </a:r>
            <a:endParaRPr lang="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6EEC92FC-7F94-48A0-826F-6E3D3E92755E}"/>
              </a:ext>
            </a:extLst>
          </p:cNvPr>
          <p:cNvSpPr txBox="1"/>
          <p:nvPr/>
        </p:nvSpPr>
        <p:spPr>
          <a:xfrm>
            <a:off x="2709231" y="3400529"/>
            <a:ext cx="9021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" sz="1500" b="1" i="0" u="none" baseline="0">
                <a:solidFill>
                  <a:srgbClr val="7030A0"/>
                </a:solidFill>
                <a:latin typeface="+mn-lt"/>
              </a:rPr>
              <a:t>ORINA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2F69462B-4AA5-481C-8B5D-6B9294BEEB40}"/>
              </a:ext>
            </a:extLst>
          </p:cNvPr>
          <p:cNvSpPr txBox="1"/>
          <p:nvPr/>
        </p:nvSpPr>
        <p:spPr>
          <a:xfrm>
            <a:off x="2723933" y="4204455"/>
            <a:ext cx="14277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" sz="1500" b="1" i="0" u="none" baseline="0" dirty="0">
                <a:solidFill>
                  <a:srgbClr val="7030A0"/>
                </a:solidFill>
                <a:latin typeface="+mn-lt"/>
              </a:rPr>
              <a:t>HEMOCULTIVO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4273E405-13D1-4C25-AEDD-7468DFFA41F5}"/>
              </a:ext>
            </a:extLst>
          </p:cNvPr>
          <p:cNvSpPr txBox="1"/>
          <p:nvPr/>
        </p:nvSpPr>
        <p:spPr>
          <a:xfrm>
            <a:off x="2709231" y="4914283"/>
            <a:ext cx="994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hu-HU" sz="1500" b="1" i="0" u="none" baseline="0" dirty="0" smtClean="0">
                <a:solidFill>
                  <a:srgbClr val="7030A0"/>
                </a:solidFill>
                <a:latin typeface="+mn-lt"/>
              </a:rPr>
              <a:t>FROTIS</a:t>
            </a:r>
            <a:r>
              <a:rPr lang="es" sz="1500" b="1" i="0" u="none" baseline="0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s" sz="1500" b="1" i="0" u="none" baseline="0" dirty="0">
                <a:solidFill>
                  <a:srgbClr val="7030A0"/>
                </a:solidFill>
                <a:latin typeface="+mn-lt"/>
              </a:rPr>
              <a:t>RECTAL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E6914B1E-B62E-4FEB-8857-5935FBF75AC9}"/>
              </a:ext>
            </a:extLst>
          </p:cNvPr>
          <p:cNvSpPr txBox="1"/>
          <p:nvPr/>
        </p:nvSpPr>
        <p:spPr>
          <a:xfrm>
            <a:off x="3335754" y="3426854"/>
            <a:ext cx="1631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hu-HU" sz="1200" dirty="0">
                <a:latin typeface="+mn-lt"/>
              </a:rPr>
              <a:t>n</a:t>
            </a:r>
            <a:r>
              <a:rPr lang="hu-HU" sz="1200" dirty="0" smtClean="0">
                <a:latin typeface="+mn-lt"/>
              </a:rPr>
              <a:t>o </a:t>
            </a:r>
            <a:r>
              <a:rPr lang="hu-HU" sz="1200" dirty="0" err="1" smtClean="0">
                <a:latin typeface="+mn-lt"/>
              </a:rPr>
              <a:t>requiere</a:t>
            </a:r>
            <a:r>
              <a:rPr lang="hu-HU" sz="1200" dirty="0" smtClean="0">
                <a:latin typeface="+mn-lt"/>
              </a:rPr>
              <a:t> </a:t>
            </a:r>
            <a:r>
              <a:rPr lang="es" sz="1200" b="0" i="0" u="none" baseline="0" dirty="0" smtClean="0">
                <a:latin typeface="+mn-lt"/>
              </a:rPr>
              <a:t>incubación </a:t>
            </a:r>
            <a:endParaRPr lang="es" sz="1200" b="0" i="0" u="none" baseline="0" dirty="0">
              <a:latin typeface="+mn-lt"/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8223461C-0E55-45BD-A588-BF76EA749143}"/>
              </a:ext>
            </a:extLst>
          </p:cNvPr>
          <p:cNvSpPr txBox="1"/>
          <p:nvPr/>
        </p:nvSpPr>
        <p:spPr>
          <a:xfrm>
            <a:off x="4037548" y="4233702"/>
            <a:ext cx="854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" sz="1200" b="0" i="0" u="none" baseline="0" dirty="0">
                <a:latin typeface="+mn-lt"/>
              </a:rPr>
              <a:t>2 min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CD85EDD2-0F73-4598-9D26-E719CFE4FE09}"/>
              </a:ext>
            </a:extLst>
          </p:cNvPr>
          <p:cNvSpPr txBox="1"/>
          <p:nvPr/>
        </p:nvSpPr>
        <p:spPr>
          <a:xfrm>
            <a:off x="3558370" y="4991462"/>
            <a:ext cx="1333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" sz="1200" b="0" i="0" u="none" baseline="0" dirty="0">
                <a:latin typeface="+mn-lt"/>
              </a:rPr>
              <a:t>incubación durante la noche</a:t>
            </a:r>
            <a:endParaRPr lang="es" sz="1200" dirty="0">
              <a:latin typeface="+mn-lt"/>
            </a:endParaRP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FCE07CDF-6401-47BA-9B2A-6BEC36CA35B7}"/>
              </a:ext>
            </a:extLst>
          </p:cNvPr>
          <p:cNvSpPr txBox="1"/>
          <p:nvPr/>
        </p:nvSpPr>
        <p:spPr>
          <a:xfrm>
            <a:off x="2148374" y="5555917"/>
            <a:ext cx="1463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endParaRPr lang="es" sz="1400" dirty="0">
              <a:latin typeface="+mn-lt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75026966-23FE-4A49-8320-54BA63784A08}"/>
              </a:ext>
            </a:extLst>
          </p:cNvPr>
          <p:cNvSpPr txBox="1"/>
          <p:nvPr/>
        </p:nvSpPr>
        <p:spPr>
          <a:xfrm>
            <a:off x="5778860" y="5040551"/>
            <a:ext cx="22050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" sz="1300" b="1" i="0" u="none" baseline="0" dirty="0">
                <a:solidFill>
                  <a:schemeClr val="bg1"/>
                </a:solidFill>
                <a:latin typeface="+mn-lt"/>
              </a:rPr>
              <a:t>NGDETECTOOL </a:t>
            </a:r>
            <a:r>
              <a:rPr lang="es" sz="1300" b="1" i="0" u="none" baseline="0" dirty="0">
                <a:solidFill>
                  <a:srgbClr val="FF7C80"/>
                </a:solidFill>
                <a:latin typeface="+mn-lt"/>
              </a:rPr>
              <a:t>15</a:t>
            </a:r>
            <a:r>
              <a:rPr lang="es" sz="1300" b="1" i="0" u="none" baseline="0" dirty="0">
                <a:solidFill>
                  <a:schemeClr val="bg1"/>
                </a:solidFill>
                <a:latin typeface="+mn-lt"/>
              </a:rPr>
              <a:t> MINUTOS</a:t>
            </a:r>
            <a:r>
              <a:rPr lang="es" sz="1300" b="1" i="0" u="none" baseline="0" dirty="0">
                <a:solidFill>
                  <a:srgbClr val="FF7C80"/>
                </a:solidFill>
                <a:latin typeface="+mn-lt"/>
              </a:rPr>
              <a:t> </a:t>
            </a:r>
            <a:endParaRPr lang="es" sz="13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1582680" y="399157"/>
            <a:ext cx="6973421" cy="1061877"/>
          </a:xfrm>
        </p:spPr>
        <p:txBody>
          <a:bodyPr rtlCol="0" anchor="t">
            <a:no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es" sz="3600" b="1" i="0" u="none" baseline="0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Tipos de muestras, qué </a:t>
            </a:r>
            <a:r>
              <a:rPr lang="hu-HU" sz="3600" b="1" i="0" u="none" baseline="0" dirty="0" smtClean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resultados </a:t>
            </a:r>
            <a:r>
              <a:rPr lang="es" sz="3600" b="1" i="0" u="none" baseline="0" dirty="0" smtClean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muestran </a:t>
            </a:r>
            <a:r>
              <a:rPr lang="es" sz="3600" b="1" i="0" u="none" baseline="0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y próximos pasos.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535556" y="1709738"/>
            <a:ext cx="4886325" cy="4323317"/>
            <a:chOff x="2535556" y="1709738"/>
            <a:chExt cx="4886325" cy="4323317"/>
          </a:xfrm>
        </p:grpSpPr>
        <p:sp>
          <p:nvSpPr>
            <p:cNvPr id="21" name="Down Arrow 20"/>
            <p:cNvSpPr/>
            <p:nvPr/>
          </p:nvSpPr>
          <p:spPr>
            <a:xfrm rot="16200000">
              <a:off x="4962049" y="1739107"/>
              <a:ext cx="320675" cy="261937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">
                <a:solidFill>
                  <a:schemeClr val="bg1"/>
                </a:solidFill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2535556" y="1724910"/>
              <a:ext cx="4886324" cy="122872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"/>
            </a:p>
          </p:txBody>
        </p:sp>
        <p:sp>
          <p:nvSpPr>
            <p:cNvPr id="18438" name="TextBox 11"/>
            <p:cNvSpPr txBox="1">
              <a:spLocks noChangeArrowheads="1"/>
            </p:cNvSpPr>
            <p:nvPr/>
          </p:nvSpPr>
          <p:spPr bwMode="auto">
            <a:xfrm>
              <a:off x="2645652" y="1802698"/>
              <a:ext cx="251221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rtl="0"/>
              <a:r>
                <a:rPr lang="hu-HU" sz="2400" b="0" i="0" u="none" baseline="0" dirty="0" smtClean="0">
                  <a:solidFill>
                    <a:schemeClr val="bg1"/>
                  </a:solidFill>
                  <a:latin typeface="Calibri" pitchFamily="34" charset="0"/>
                </a:rPr>
                <a:t>FROTIS</a:t>
              </a:r>
              <a:r>
                <a:rPr lang="es" sz="2400" b="0" i="0" u="none" baseline="0" dirty="0" smtClean="0">
                  <a:solidFill>
                    <a:schemeClr val="bg1"/>
                  </a:solidFill>
                  <a:latin typeface="Calibri" pitchFamily="34" charset="0"/>
                </a:rPr>
                <a:t> </a:t>
              </a:r>
              <a:r>
                <a:rPr lang="es" sz="2400" b="0" i="0" u="none" baseline="0" dirty="0">
                  <a:solidFill>
                    <a:schemeClr val="bg1"/>
                  </a:solidFill>
                  <a:latin typeface="Calibri" pitchFamily="34" charset="0"/>
                </a:rPr>
                <a:t>RECTAL</a:t>
              </a:r>
            </a:p>
          </p:txBody>
        </p:sp>
        <p:sp>
          <p:nvSpPr>
            <p:cNvPr id="18439" name="TextBox 14"/>
            <p:cNvSpPr txBox="1">
              <a:spLocks noChangeArrowheads="1"/>
            </p:cNvSpPr>
            <p:nvPr/>
          </p:nvSpPr>
          <p:spPr bwMode="auto">
            <a:xfrm>
              <a:off x="3223706" y="2377961"/>
              <a:ext cx="213677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es" sz="1400" b="1" i="0" u="none" baseline="0" dirty="0">
                  <a:solidFill>
                    <a:schemeClr val="bg1"/>
                  </a:solidFill>
                  <a:latin typeface="Calibri" pitchFamily="34" charset="0"/>
                </a:rPr>
                <a:t>aislamiento del paciente</a:t>
              </a:r>
            </a:p>
          </p:txBody>
        </p:sp>
        <p:sp>
          <p:nvSpPr>
            <p:cNvPr id="18440" name="TextBox 15"/>
            <p:cNvSpPr txBox="1">
              <a:spLocks noChangeArrowheads="1"/>
            </p:cNvSpPr>
            <p:nvPr/>
          </p:nvSpPr>
          <p:spPr bwMode="auto">
            <a:xfrm>
              <a:off x="5334318" y="1840798"/>
              <a:ext cx="1961352" cy="430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rtl="0"/>
              <a:r>
                <a:rPr lang="es" sz="2200" b="0" i="0" u="none" baseline="0" dirty="0">
                  <a:solidFill>
                    <a:schemeClr val="bg1"/>
                  </a:solidFill>
                  <a:latin typeface="Calibri" pitchFamily="34" charset="0"/>
                </a:rPr>
                <a:t>COLONIZACIÓN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3221355" y="2386854"/>
              <a:ext cx="2136775" cy="339725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535556" y="3263242"/>
              <a:ext cx="4886324" cy="122872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"/>
            </a:p>
          </p:txBody>
        </p:sp>
        <p:sp>
          <p:nvSpPr>
            <p:cNvPr id="18446" name="TextBox 25"/>
            <p:cNvSpPr txBox="1">
              <a:spLocks noChangeArrowheads="1"/>
            </p:cNvSpPr>
            <p:nvPr/>
          </p:nvSpPr>
          <p:spPr bwMode="auto">
            <a:xfrm>
              <a:off x="2676843" y="3391785"/>
              <a:ext cx="229711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rtl="0"/>
              <a:r>
                <a:rPr lang="es" sz="2800" b="0" i="0" u="none" baseline="0" dirty="0">
                  <a:solidFill>
                    <a:schemeClr val="bg1"/>
                  </a:solidFill>
                  <a:latin typeface="Calibri" pitchFamily="34" charset="0"/>
                </a:rPr>
                <a:t>SANGRE</a:t>
              </a:r>
              <a:endParaRPr lang="es" sz="2200" b="0" i="0" u="none" baseline="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8447" name="TextBox 26"/>
            <p:cNvSpPr txBox="1">
              <a:spLocks noChangeArrowheads="1"/>
            </p:cNvSpPr>
            <p:nvPr/>
          </p:nvSpPr>
          <p:spPr bwMode="auto">
            <a:xfrm>
              <a:off x="3259455" y="3952173"/>
              <a:ext cx="2335213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s" sz="1600" b="1" i="0" u="none" baseline="0" dirty="0">
                  <a:solidFill>
                    <a:schemeClr val="bg1"/>
                  </a:solidFill>
                  <a:latin typeface="Calibri" pitchFamily="34" charset="0"/>
                </a:rPr>
                <a:t>tratamiento del paciente</a:t>
              </a:r>
            </a:p>
          </p:txBody>
        </p:sp>
        <p:sp>
          <p:nvSpPr>
            <p:cNvPr id="18448" name="TextBox 27"/>
            <p:cNvSpPr txBox="1">
              <a:spLocks noChangeArrowheads="1"/>
            </p:cNvSpPr>
            <p:nvPr/>
          </p:nvSpPr>
          <p:spPr bwMode="auto">
            <a:xfrm>
              <a:off x="4324668" y="3444173"/>
              <a:ext cx="1449387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s" sz="2200" b="0" i="0" u="none" baseline="0" dirty="0">
                  <a:solidFill>
                    <a:schemeClr val="bg1"/>
                  </a:solidFill>
                  <a:latin typeface="Calibri" pitchFamily="34" charset="0"/>
                </a:rPr>
                <a:t>INFECCIÓN</a:t>
              </a:r>
            </a:p>
          </p:txBody>
        </p:sp>
        <p:sp>
          <p:nvSpPr>
            <p:cNvPr id="29" name="Down Arrow 28"/>
            <p:cNvSpPr/>
            <p:nvPr/>
          </p:nvSpPr>
          <p:spPr>
            <a:xfrm rot="16200000">
              <a:off x="2814162" y="3978366"/>
              <a:ext cx="322262" cy="263525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">
                <a:solidFill>
                  <a:schemeClr val="bg1"/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221355" y="3956935"/>
              <a:ext cx="2265363" cy="338138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535557" y="4804330"/>
              <a:ext cx="4886324" cy="122872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"/>
            </a:p>
          </p:txBody>
        </p:sp>
        <p:sp>
          <p:nvSpPr>
            <p:cNvPr id="18454" name="TextBox 31"/>
            <p:cNvSpPr txBox="1">
              <a:spLocks noChangeArrowheads="1"/>
            </p:cNvSpPr>
            <p:nvPr/>
          </p:nvSpPr>
          <p:spPr bwMode="auto">
            <a:xfrm>
              <a:off x="2695893" y="4915785"/>
              <a:ext cx="2278062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s" sz="2800" b="0" i="0" u="none" baseline="0" dirty="0">
                  <a:solidFill>
                    <a:schemeClr val="bg1"/>
                  </a:solidFill>
                  <a:latin typeface="Calibri" pitchFamily="34" charset="0"/>
                </a:rPr>
                <a:t>ORINA</a:t>
              </a:r>
            </a:p>
          </p:txBody>
        </p:sp>
        <p:sp>
          <p:nvSpPr>
            <p:cNvPr id="18455" name="TextBox 33"/>
            <p:cNvSpPr txBox="1">
              <a:spLocks noChangeArrowheads="1"/>
            </p:cNvSpPr>
            <p:nvPr/>
          </p:nvSpPr>
          <p:spPr bwMode="auto">
            <a:xfrm>
              <a:off x="4169093" y="4977333"/>
              <a:ext cx="1552575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rtl="0"/>
              <a:r>
                <a:rPr lang="es" sz="2200" b="0" i="0" u="none" baseline="0" dirty="0">
                  <a:solidFill>
                    <a:schemeClr val="bg1"/>
                  </a:solidFill>
                  <a:latin typeface="Calibri" pitchFamily="34" charset="0"/>
                </a:rPr>
                <a:t>INFECCIÓN</a:t>
              </a:r>
            </a:p>
          </p:txBody>
        </p:sp>
        <p:sp>
          <p:nvSpPr>
            <p:cNvPr id="35" name="Down Arrow 34"/>
            <p:cNvSpPr/>
            <p:nvPr/>
          </p:nvSpPr>
          <p:spPr>
            <a:xfrm rot="16200000">
              <a:off x="3831749" y="5068979"/>
              <a:ext cx="322263" cy="263525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">
                <a:solidFill>
                  <a:schemeClr val="bg1"/>
                </a:solidFill>
              </a:endParaRPr>
            </a:p>
          </p:txBody>
        </p:sp>
        <p:sp>
          <p:nvSpPr>
            <p:cNvPr id="18457" name="TextBox 7"/>
            <p:cNvSpPr txBox="1">
              <a:spLocks noChangeArrowheads="1"/>
            </p:cNvSpPr>
            <p:nvPr/>
          </p:nvSpPr>
          <p:spPr bwMode="auto">
            <a:xfrm>
              <a:off x="5721668" y="3452110"/>
              <a:ext cx="1601787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s" sz="1200" b="0" i="0" u="none" baseline="0" dirty="0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Muestras tomadas de hemocultivos positivos con bacterias gramnegativas</a:t>
              </a:r>
              <a:endParaRPr lang="es" sz="1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8458" name="TextBox 17"/>
            <p:cNvSpPr txBox="1">
              <a:spLocks noChangeArrowheads="1"/>
            </p:cNvSpPr>
            <p:nvPr/>
          </p:nvSpPr>
          <p:spPr bwMode="auto">
            <a:xfrm>
              <a:off x="5523230" y="4977698"/>
              <a:ext cx="18875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s" sz="1200" b="0" i="0" u="none" baseline="0" dirty="0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Muestras positivas para bacterias gramnegativas</a:t>
              </a:r>
              <a:endParaRPr lang="es" sz="1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7" name="Down Arrow 36"/>
            <p:cNvSpPr/>
            <p:nvPr/>
          </p:nvSpPr>
          <p:spPr>
            <a:xfrm rot="16200000">
              <a:off x="2814162" y="2406741"/>
              <a:ext cx="322262" cy="263525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">
                <a:solidFill>
                  <a:schemeClr val="bg1"/>
                </a:solidFill>
              </a:endParaRPr>
            </a:p>
          </p:txBody>
        </p:sp>
        <p:sp>
          <p:nvSpPr>
            <p:cNvPr id="38" name="Down Arrow 37"/>
            <p:cNvSpPr/>
            <p:nvPr/>
          </p:nvSpPr>
          <p:spPr>
            <a:xfrm rot="16200000">
              <a:off x="4056056" y="3548154"/>
              <a:ext cx="322263" cy="263525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">
                <a:solidFill>
                  <a:schemeClr val="bg1"/>
                </a:solidFill>
              </a:endParaRPr>
            </a:p>
          </p:txBody>
        </p:sp>
        <p:sp>
          <p:nvSpPr>
            <p:cNvPr id="39" name="Down Arrow 38"/>
            <p:cNvSpPr/>
            <p:nvPr/>
          </p:nvSpPr>
          <p:spPr>
            <a:xfrm rot="16200000">
              <a:off x="2814955" y="5498398"/>
              <a:ext cx="320675" cy="263525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">
                <a:solidFill>
                  <a:schemeClr val="bg1"/>
                </a:solidFill>
              </a:endParaRPr>
            </a:p>
          </p:txBody>
        </p:sp>
        <p:grpSp>
          <p:nvGrpSpPr>
            <p:cNvPr id="18462" name="Group 6"/>
            <p:cNvGrpSpPr>
              <a:grpSpLocks/>
            </p:cNvGrpSpPr>
            <p:nvPr/>
          </p:nvGrpSpPr>
          <p:grpSpPr bwMode="auto">
            <a:xfrm>
              <a:off x="3221355" y="5446010"/>
              <a:ext cx="2373313" cy="342900"/>
              <a:chOff x="3591239" y="5032778"/>
              <a:chExt cx="2372526" cy="342058"/>
            </a:xfrm>
          </p:grpSpPr>
          <p:sp>
            <p:nvSpPr>
              <p:cNvPr id="18463" name="TextBox 39"/>
              <p:cNvSpPr txBox="1">
                <a:spLocks noChangeArrowheads="1"/>
              </p:cNvSpPr>
              <p:nvPr/>
            </p:nvSpPr>
            <p:spPr bwMode="auto">
              <a:xfrm>
                <a:off x="3629243" y="5032778"/>
                <a:ext cx="233452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rtl="0"/>
                <a:r>
                  <a:rPr lang="es" sz="1600" b="1" i="0" u="none" baseline="0" dirty="0">
                    <a:solidFill>
                      <a:schemeClr val="bg1"/>
                    </a:solidFill>
                    <a:latin typeface="Calibri" pitchFamily="34" charset="0"/>
                  </a:rPr>
                  <a:t>tratamiento del paciente</a:t>
                </a: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3591239" y="5035945"/>
                <a:ext cx="2264612" cy="338891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"/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1100" b="0" i="0" u="none" baseline="0">
                <a:latin typeface="+mn-lt"/>
              </a:rPr>
              <a:t>5</a:t>
            </a:r>
          </a:p>
        </p:txBody>
      </p:sp>
      <p:sp>
        <p:nvSpPr>
          <p:cNvPr id="32" name="Down Arrow 31"/>
          <p:cNvSpPr/>
          <p:nvPr/>
        </p:nvSpPr>
        <p:spPr>
          <a:xfrm rot="16200000">
            <a:off x="5063562" y="1918450"/>
            <a:ext cx="322263" cy="263525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27349" y="415177"/>
            <a:ext cx="7235445" cy="8493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 fontAlgn="auto">
              <a:spcAft>
                <a:spcPts val="0"/>
              </a:spcAft>
              <a:defRPr/>
            </a:pPr>
            <a:r>
              <a:rPr lang="es" sz="3600" b="1" i="0" u="none" baseline="0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Características </a:t>
            </a:r>
            <a:r>
              <a:rPr lang="es" sz="3600" b="1" i="0" u="none" baseline="0" dirty="0" smtClean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claves </a:t>
            </a:r>
            <a:r>
              <a:rPr lang="es" sz="3600" b="1" i="0" u="none" baseline="0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del NG DetecTool</a:t>
            </a:r>
          </a:p>
        </p:txBody>
      </p:sp>
      <p:grpSp>
        <p:nvGrpSpPr>
          <p:cNvPr id="8" name="Groupe 14"/>
          <p:cNvGrpSpPr/>
          <p:nvPr/>
        </p:nvGrpSpPr>
        <p:grpSpPr>
          <a:xfrm>
            <a:off x="3014382" y="1129387"/>
            <a:ext cx="4337611" cy="2861588"/>
            <a:chOff x="967501" y="2491682"/>
            <a:chExt cx="3912110" cy="2623228"/>
          </a:xfrm>
        </p:grpSpPr>
        <p:grpSp>
          <p:nvGrpSpPr>
            <p:cNvPr id="9" name="Groupe 15"/>
            <p:cNvGrpSpPr/>
            <p:nvPr/>
          </p:nvGrpSpPr>
          <p:grpSpPr>
            <a:xfrm>
              <a:off x="967501" y="2917624"/>
              <a:ext cx="3912110" cy="2197286"/>
              <a:chOff x="967501" y="2917624"/>
              <a:chExt cx="3912110" cy="2197286"/>
            </a:xfrm>
          </p:grpSpPr>
          <p:pic>
            <p:nvPicPr>
              <p:cNvPr id="14" name="Image 2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95" t="13999" r="21844" b="48914"/>
              <a:stretch/>
            </p:blipFill>
            <p:spPr>
              <a:xfrm>
                <a:off x="1013222" y="3513532"/>
                <a:ext cx="3866389" cy="1601378"/>
              </a:xfrm>
              <a:prstGeom prst="rect">
                <a:avLst/>
              </a:prstGeom>
            </p:spPr>
          </p:pic>
          <p:grpSp>
            <p:nvGrpSpPr>
              <p:cNvPr id="15" name="Groupe 21"/>
              <p:cNvGrpSpPr/>
              <p:nvPr/>
            </p:nvGrpSpPr>
            <p:grpSpPr>
              <a:xfrm>
                <a:off x="1433360" y="3782409"/>
                <a:ext cx="2963411" cy="976079"/>
                <a:chOff x="1433360" y="3782409"/>
                <a:chExt cx="2963411" cy="976079"/>
              </a:xfrm>
            </p:grpSpPr>
            <p:pic>
              <p:nvPicPr>
                <p:cNvPr id="17" name="Image 2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697" t="37837" r="12018" b="12876"/>
                <a:stretch/>
              </p:blipFill>
              <p:spPr>
                <a:xfrm>
                  <a:off x="1433360" y="3782409"/>
                  <a:ext cx="2963411" cy="976079"/>
                </a:xfrm>
                <a:prstGeom prst="rect">
                  <a:avLst/>
                </a:prstGeom>
              </p:spPr>
            </p:pic>
            <p:cxnSp>
              <p:nvCxnSpPr>
                <p:cNvPr id="18" name="Connecteur droit 24"/>
                <p:cNvCxnSpPr/>
                <p:nvPr/>
              </p:nvCxnSpPr>
              <p:spPr>
                <a:xfrm flipH="1">
                  <a:off x="3497706" y="4342150"/>
                  <a:ext cx="74950" cy="129914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necteur droit 25"/>
                <p:cNvCxnSpPr/>
                <p:nvPr/>
              </p:nvCxnSpPr>
              <p:spPr>
                <a:xfrm flipH="1">
                  <a:off x="2796213" y="4176864"/>
                  <a:ext cx="74950" cy="129914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necteur droit 26"/>
                <p:cNvCxnSpPr/>
                <p:nvPr/>
              </p:nvCxnSpPr>
              <p:spPr>
                <a:xfrm flipH="1">
                  <a:off x="2969865" y="4222284"/>
                  <a:ext cx="74950" cy="129914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necteur droit 27"/>
                <p:cNvCxnSpPr/>
                <p:nvPr/>
              </p:nvCxnSpPr>
              <p:spPr>
                <a:xfrm flipH="1">
                  <a:off x="3170795" y="4270447"/>
                  <a:ext cx="74950" cy="129914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6" name="Image 2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880" t="20302" r="6142" b="22131"/>
              <a:stretch/>
            </p:blipFill>
            <p:spPr>
              <a:xfrm>
                <a:off x="967501" y="2917624"/>
                <a:ext cx="3895131" cy="2163962"/>
              </a:xfrm>
              <a:prstGeom prst="rect">
                <a:avLst/>
              </a:prstGeom>
            </p:spPr>
          </p:pic>
        </p:grpSp>
        <p:grpSp>
          <p:nvGrpSpPr>
            <p:cNvPr id="10" name="Groupe 16"/>
            <p:cNvGrpSpPr/>
            <p:nvPr/>
          </p:nvGrpSpPr>
          <p:grpSpPr>
            <a:xfrm>
              <a:off x="1048303" y="2491682"/>
              <a:ext cx="1248762" cy="1669403"/>
              <a:chOff x="1084531" y="2490460"/>
              <a:chExt cx="1248762" cy="1669403"/>
            </a:xfrm>
          </p:grpSpPr>
          <p:pic>
            <p:nvPicPr>
              <p:cNvPr id="11" name="Image 1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304" t="20768" r="16778" b="23426"/>
              <a:stretch/>
            </p:blipFill>
            <p:spPr>
              <a:xfrm>
                <a:off x="1109157" y="2647694"/>
                <a:ext cx="1224136" cy="1512169"/>
              </a:xfrm>
              <a:prstGeom prst="rect">
                <a:avLst/>
              </a:prstGeom>
            </p:spPr>
          </p:pic>
          <p:pic>
            <p:nvPicPr>
              <p:cNvPr id="12" name="Image 18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095" t="33261" r="51240" b="43706"/>
              <a:stretch/>
            </p:blipFill>
            <p:spPr>
              <a:xfrm>
                <a:off x="1109157" y="2608007"/>
                <a:ext cx="1222083" cy="1222081"/>
              </a:xfrm>
              <a:prstGeom prst="rect">
                <a:avLst/>
              </a:prstGeom>
            </p:spPr>
          </p:pic>
          <p:pic>
            <p:nvPicPr>
              <p:cNvPr id="13" name="Image 19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10" t="10630" r="40937" b="9646"/>
              <a:stretch/>
            </p:blipFill>
            <p:spPr>
              <a:xfrm>
                <a:off x="1084531" y="2490460"/>
                <a:ext cx="1244968" cy="1333894"/>
              </a:xfrm>
              <a:prstGeom prst="rect">
                <a:avLst/>
              </a:prstGeom>
            </p:spPr>
          </p:pic>
        </p:grpSp>
      </p:grpSp>
      <p:sp>
        <p:nvSpPr>
          <p:cNvPr id="22" name="Tartalom helye 2">
            <a:extLst/>
          </p:cNvPr>
          <p:cNvSpPr txBox="1">
            <a:spLocks/>
          </p:cNvSpPr>
          <p:nvPr/>
        </p:nvSpPr>
        <p:spPr>
          <a:xfrm>
            <a:off x="1146411" y="4010980"/>
            <a:ext cx="7478974" cy="21089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 rtl="0" fontAlgn="auto">
              <a:spcAft>
                <a:spcPts val="0"/>
              </a:spcAft>
              <a:defRPr/>
            </a:pPr>
            <a:r>
              <a:rPr lang="es" sz="2000" b="0" i="0" u="none" baseline="0" dirty="0"/>
              <a:t>Concentra bacterias de muestra líquida.</a:t>
            </a:r>
            <a:endParaRPr lang="es" sz="2000" dirty="0"/>
          </a:p>
          <a:p>
            <a:pPr lvl="1" algn="l" rtl="0" fontAlgn="auto">
              <a:spcAft>
                <a:spcPts val="0"/>
              </a:spcAft>
              <a:defRPr/>
            </a:pPr>
            <a:r>
              <a:rPr lang="es" sz="2000" b="0" i="0" u="none" baseline="0" dirty="0"/>
              <a:t>Elimina las interferencias debidas a los medios biológicos.</a:t>
            </a:r>
          </a:p>
          <a:p>
            <a:pPr lvl="1" algn="l" rtl="0" fontAlgn="auto">
              <a:spcAft>
                <a:spcPts val="0"/>
              </a:spcAft>
              <a:defRPr/>
            </a:pPr>
            <a:r>
              <a:rPr lang="es" sz="2000" b="0" i="0" u="none" baseline="0" dirty="0"/>
              <a:t>Sensibilidad mejorada</a:t>
            </a:r>
          </a:p>
          <a:p>
            <a:pPr lvl="1" algn="l" rtl="0" fontAlgn="auto">
              <a:spcAft>
                <a:spcPts val="0"/>
              </a:spcAft>
              <a:defRPr/>
            </a:pPr>
            <a:r>
              <a:rPr lang="es" sz="2000" b="0" i="0" u="none" baseline="0" dirty="0"/>
              <a:t>Disminuye el tiempo de resultado a 20-30 minutos. Tenga en cuenta que se requieren incubaciones </a:t>
            </a:r>
            <a:r>
              <a:rPr lang="es" sz="2000" b="0" i="0" u="none" baseline="0"/>
              <a:t>para </a:t>
            </a:r>
            <a:r>
              <a:rPr lang="es" sz="2000" b="0" i="0" u="none" baseline="0" smtClean="0"/>
              <a:t>muestras </a:t>
            </a:r>
            <a:r>
              <a:rPr lang="es" sz="2000" b="0" i="0" u="none" baseline="0" dirty="0"/>
              <a:t>de </a:t>
            </a:r>
            <a:r>
              <a:rPr lang="hu-HU" sz="2000" dirty="0" smtClean="0"/>
              <a:t>frotis</a:t>
            </a:r>
            <a:r>
              <a:rPr lang="es" sz="2000" b="0" i="0" u="none" baseline="0" dirty="0" smtClean="0"/>
              <a:t> </a:t>
            </a:r>
            <a:r>
              <a:rPr lang="es" sz="2000" b="0" i="0" u="none" baseline="0" dirty="0"/>
              <a:t>rectales (durante la noche), lo que </a:t>
            </a:r>
            <a:r>
              <a:rPr lang="hu-HU" sz="2000" b="0" i="0" u="none" baseline="0" dirty="0" smtClean="0"/>
              <a:t>alarga</a:t>
            </a:r>
            <a:r>
              <a:rPr lang="es" sz="2000" b="0" i="0" u="none" baseline="0" dirty="0" smtClean="0"/>
              <a:t> </a:t>
            </a:r>
            <a:r>
              <a:rPr lang="es" sz="2000" b="0" i="0" u="none" baseline="0" dirty="0"/>
              <a:t>el tiempo hasta el resultado. </a:t>
            </a:r>
            <a:endParaRPr lang="es" sz="2000" dirty="0"/>
          </a:p>
        </p:txBody>
      </p:sp>
      <p:sp>
        <p:nvSpPr>
          <p:cNvPr id="25" name="TextBox 24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1100" b="0" i="0" u="none" baseline="0">
                <a:latin typeface="+mn-lt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4710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12"/>
          <p:cNvSpPr txBox="1"/>
          <p:nvPr/>
        </p:nvSpPr>
        <p:spPr>
          <a:xfrm>
            <a:off x="4366480" y="3677194"/>
            <a:ext cx="36197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err="1">
                <a:solidFill>
                  <a:schemeClr val="tx1">
                    <a:lumMod val="75000"/>
                  </a:schemeClr>
                </a:solidFill>
                <a:latin typeface="+mn-lt"/>
              </a:rPr>
              <a:t>Lateral</a:t>
            </a:r>
            <a:r>
              <a:rPr lang="hu-HU" sz="20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 Flow </a:t>
            </a:r>
            <a:r>
              <a:rPr lang="hu-HU" sz="2000" dirty="0" err="1">
                <a:solidFill>
                  <a:schemeClr val="tx1">
                    <a:lumMod val="75000"/>
                  </a:schemeClr>
                </a:solidFill>
                <a:latin typeface="+mn-lt"/>
              </a:rPr>
              <a:t>ImmunoAssay</a:t>
            </a:r>
            <a:r>
              <a:rPr lang="hu-HU" sz="20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 </a:t>
            </a:r>
            <a:r>
              <a:rPr lang="es" sz="20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(LFIA)</a:t>
            </a:r>
            <a:br>
              <a:rPr lang="es" sz="2000" dirty="0">
                <a:solidFill>
                  <a:schemeClr val="tx1">
                    <a:lumMod val="75000"/>
                  </a:schemeClr>
                </a:solidFill>
                <a:latin typeface="+mn-lt"/>
              </a:rPr>
            </a:br>
            <a:r>
              <a:rPr lang="hu-HU" sz="20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(</a:t>
            </a:r>
            <a:r>
              <a:rPr lang="es" sz="2000" b="0" i="0" u="none" baseline="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Inmunoensayo de flujo lateral</a:t>
            </a:r>
            <a:r>
              <a:rPr lang="hu-HU" sz="2000" b="0" i="0" u="none" baseline="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)</a:t>
            </a:r>
          </a:p>
          <a:p>
            <a:pPr algn="l" rtl="0"/>
            <a:r>
              <a:rPr lang="es" sz="2000" b="0" i="0" u="none" baseline="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(Tecnología similar a una prueba </a:t>
            </a:r>
            <a:r>
              <a:rPr lang="hu-HU" sz="2000" b="0" i="0" u="none" baseline="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/>
            </a:r>
            <a:br>
              <a:rPr lang="hu-HU" sz="2000" b="0" i="0" u="none" baseline="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</a:br>
            <a:r>
              <a:rPr lang="es" sz="2000" b="0" i="0" u="none" baseline="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de embarazo)</a:t>
            </a:r>
            <a:endParaRPr lang="es" sz="2000" b="0" i="0" u="none" baseline="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ZoneTexte 10"/>
          <p:cNvSpPr txBox="1"/>
          <p:nvPr/>
        </p:nvSpPr>
        <p:spPr>
          <a:xfrm>
            <a:off x="3943759" y="3149947"/>
            <a:ext cx="3932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" sz="2400" b="0" i="0" u="none" baseline="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B.</a:t>
            </a:r>
            <a:r>
              <a:rPr lang="es" sz="2000" b="0" i="0" u="none" baseline="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  </a:t>
            </a:r>
            <a:r>
              <a:rPr lang="es" sz="2400" b="0" i="0" u="none" baseline="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Detección de betalactamasas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41928" y="412751"/>
            <a:ext cx="7155609" cy="8493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 fontAlgn="auto">
              <a:spcAft>
                <a:spcPts val="0"/>
              </a:spcAft>
              <a:defRPr/>
            </a:pPr>
            <a:r>
              <a:rPr lang="es" sz="3600" b="1" i="0" u="none" baseline="0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Proceso y características de detección</a:t>
            </a:r>
            <a:endParaRPr lang="es" sz="3600" b="1" dirty="0">
              <a:solidFill>
                <a:srgbClr val="FF7C80"/>
              </a:solidFill>
              <a:highlight>
                <a:prstClr val="white"/>
              </a:highlight>
              <a:ea typeface="Calibri"/>
              <a:cs typeface="Calibri"/>
              <a:sym typeface="Calibri"/>
            </a:endParaRPr>
          </a:p>
        </p:txBody>
      </p:sp>
      <p:sp>
        <p:nvSpPr>
          <p:cNvPr id="7" name="ZoneTexte 8"/>
          <p:cNvSpPr txBox="1"/>
          <p:nvPr/>
        </p:nvSpPr>
        <p:spPr>
          <a:xfrm>
            <a:off x="3964971" y="1749097"/>
            <a:ext cx="40034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buFont typeface="+mj-lt"/>
              <a:buAutoNum type="alphaUcPeriod"/>
            </a:pPr>
            <a:r>
              <a:rPr lang="es" sz="2400" b="0" i="0" u="none" baseline="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Procesamiento </a:t>
            </a:r>
            <a:endParaRPr lang="hu-HU" sz="2400" b="0" i="0" u="none" baseline="0" dirty="0" smtClean="0">
              <a:solidFill>
                <a:schemeClr val="tx1">
                  <a:lumMod val="75000"/>
                </a:schemeClr>
              </a:solidFill>
              <a:latin typeface="+mn-lt"/>
            </a:endParaRPr>
          </a:p>
          <a:p>
            <a:pPr algn="l" rtl="0"/>
            <a:r>
              <a:rPr lang="es" sz="2400" b="0" i="0" u="none" baseline="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de </a:t>
            </a:r>
            <a:r>
              <a:rPr lang="es" sz="2400" b="0" i="0" u="none" baseline="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muestras</a:t>
            </a:r>
          </a:p>
          <a:p>
            <a:pPr marL="342900" indent="-342900" algn="l" rtl="0">
              <a:buFont typeface="+mj-lt"/>
              <a:buAutoNum type="alphaUcPeriod"/>
            </a:pPr>
            <a:endParaRPr lang="es" sz="2000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ZoneTexte 1"/>
          <p:cNvSpPr txBox="1"/>
          <p:nvPr/>
        </p:nvSpPr>
        <p:spPr>
          <a:xfrm>
            <a:off x="7109746" y="1814402"/>
            <a:ext cx="16610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s" sz="2000" b="0" i="0" u="none" baseline="0">
                <a:solidFill>
                  <a:schemeClr val="tx1">
                    <a:lumMod val="75000"/>
                  </a:schemeClr>
                </a:solidFill>
                <a:latin typeface="+mn-lt"/>
              </a:rPr>
              <a:t>Filtración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s" sz="2000" b="0" i="0" u="none" baseline="0">
                <a:solidFill>
                  <a:schemeClr val="tx1">
                    <a:lumMod val="75000"/>
                  </a:schemeClr>
                </a:solidFill>
                <a:latin typeface="+mn-lt"/>
              </a:rPr>
              <a:t>Extracción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s" sz="2000" b="0" i="0" u="none" baseline="0">
                <a:solidFill>
                  <a:schemeClr val="tx1">
                    <a:lumMod val="75000"/>
                  </a:schemeClr>
                </a:solidFill>
                <a:latin typeface="+mn-lt"/>
              </a:rPr>
              <a:t>Incubación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s" sz="2000" b="0" i="0" u="none" baseline="0">
                <a:solidFill>
                  <a:schemeClr val="tx1">
                    <a:lumMod val="75000"/>
                  </a:schemeClr>
                </a:solidFill>
                <a:latin typeface="+mn-lt"/>
              </a:rPr>
              <a:t>Deposición</a:t>
            </a:r>
          </a:p>
        </p:txBody>
      </p:sp>
      <p:sp>
        <p:nvSpPr>
          <p:cNvPr id="11" name="ZoneTexte 15"/>
          <p:cNvSpPr txBox="1"/>
          <p:nvPr/>
        </p:nvSpPr>
        <p:spPr>
          <a:xfrm>
            <a:off x="5433613" y="4797581"/>
            <a:ext cx="3098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0100" lvl="1" indent="-342900" algn="l" rtl="0">
              <a:buFont typeface="Wingdings" panose="05000000000000000000" pitchFamily="2" charset="2"/>
              <a:buChar char="ü"/>
            </a:pPr>
            <a:r>
              <a:rPr lang="es" b="0" i="0" u="none" baseline="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De un solo uso</a:t>
            </a:r>
          </a:p>
          <a:p>
            <a:pPr marL="800100" lvl="1" indent="-342900" algn="l" rtl="0">
              <a:buFont typeface="Wingdings" panose="05000000000000000000" pitchFamily="2" charset="2"/>
              <a:buChar char="ü"/>
            </a:pPr>
            <a:r>
              <a:rPr lang="es" b="0" i="0" u="none" baseline="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Sin equipo especifico</a:t>
            </a:r>
          </a:p>
        </p:txBody>
      </p:sp>
      <p:sp>
        <p:nvSpPr>
          <p:cNvPr id="29" name="ZoneTexte 5"/>
          <p:cNvSpPr txBox="1"/>
          <p:nvPr/>
        </p:nvSpPr>
        <p:spPr>
          <a:xfrm>
            <a:off x="2247782" y="1180735"/>
            <a:ext cx="5628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" sz="2400" b="0" i="0" u="none" baseline="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Un dispositivo	           			Dos funciones</a:t>
            </a:r>
          </a:p>
        </p:txBody>
      </p:sp>
      <p:sp>
        <p:nvSpPr>
          <p:cNvPr id="30" name="Left-Right Arrow 29"/>
          <p:cNvSpPr/>
          <p:nvPr/>
        </p:nvSpPr>
        <p:spPr>
          <a:xfrm>
            <a:off x="4230529" y="1260848"/>
            <a:ext cx="1647751" cy="29239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/>
          </a:p>
        </p:txBody>
      </p:sp>
      <p:sp>
        <p:nvSpPr>
          <p:cNvPr id="2" name="Rectangle 1"/>
          <p:cNvSpPr/>
          <p:nvPr/>
        </p:nvSpPr>
        <p:spPr>
          <a:xfrm>
            <a:off x="5252315" y="5446663"/>
            <a:ext cx="38916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s" sz="1400" b="1" i="0" u="none" baseline="0" dirty="0">
                <a:solidFill>
                  <a:srgbClr val="357FC2"/>
                </a:solidFill>
                <a:latin typeface="+mn-lt"/>
              </a:rPr>
              <a:t>ATENCIÓN: Asegúrese de leer el procedimiento detallado de NG DetecTool antes de usar el dispositivo en muestras reales. </a:t>
            </a:r>
            <a:endParaRPr lang="es" sz="1400" b="1" dirty="0">
              <a:solidFill>
                <a:srgbClr val="357FC2"/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1100" b="0" i="0" u="none" baseline="0">
                <a:latin typeface="+mn-lt"/>
              </a:rPr>
              <a:t>7</a:t>
            </a:r>
          </a:p>
        </p:txBody>
      </p:sp>
      <p:grpSp>
        <p:nvGrpSpPr>
          <p:cNvPr id="12" name="Groupe 16"/>
          <p:cNvGrpSpPr/>
          <p:nvPr/>
        </p:nvGrpSpPr>
        <p:grpSpPr>
          <a:xfrm>
            <a:off x="3920836" y="2863074"/>
            <a:ext cx="3955603" cy="2360089"/>
            <a:chOff x="967501" y="2917624"/>
            <a:chExt cx="3912110" cy="2197286"/>
          </a:xfrm>
        </p:grpSpPr>
        <p:pic>
          <p:nvPicPr>
            <p:cNvPr id="13" name="Image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95" t="13999" r="21844" b="48914"/>
            <a:stretch/>
          </p:blipFill>
          <p:spPr>
            <a:xfrm>
              <a:off x="1013222" y="3513532"/>
              <a:ext cx="3866389" cy="1601378"/>
            </a:xfrm>
            <a:prstGeom prst="rect">
              <a:avLst/>
            </a:prstGeom>
          </p:spPr>
        </p:pic>
        <p:grpSp>
          <p:nvGrpSpPr>
            <p:cNvPr id="14" name="Groupe 18"/>
            <p:cNvGrpSpPr/>
            <p:nvPr/>
          </p:nvGrpSpPr>
          <p:grpSpPr>
            <a:xfrm>
              <a:off x="1433360" y="3782409"/>
              <a:ext cx="2963411" cy="976079"/>
              <a:chOff x="1433360" y="3782409"/>
              <a:chExt cx="2963411" cy="976079"/>
            </a:xfrm>
          </p:grpSpPr>
          <p:pic>
            <p:nvPicPr>
              <p:cNvPr id="16" name="Imag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697" t="37837" r="12018" b="12876"/>
              <a:stretch/>
            </p:blipFill>
            <p:spPr>
              <a:xfrm>
                <a:off x="1433360" y="3782409"/>
                <a:ext cx="2963411" cy="976079"/>
              </a:xfrm>
              <a:prstGeom prst="rect">
                <a:avLst/>
              </a:prstGeom>
            </p:spPr>
          </p:pic>
          <p:cxnSp>
            <p:nvCxnSpPr>
              <p:cNvPr id="17" name="Connecteur droit 21"/>
              <p:cNvCxnSpPr/>
              <p:nvPr/>
            </p:nvCxnSpPr>
            <p:spPr>
              <a:xfrm flipH="1">
                <a:off x="3497706" y="4342150"/>
                <a:ext cx="74950" cy="129914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22"/>
              <p:cNvCxnSpPr/>
              <p:nvPr/>
            </p:nvCxnSpPr>
            <p:spPr>
              <a:xfrm flipH="1">
                <a:off x="2796213" y="4176864"/>
                <a:ext cx="74950" cy="129914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23"/>
              <p:cNvCxnSpPr/>
              <p:nvPr/>
            </p:nvCxnSpPr>
            <p:spPr>
              <a:xfrm flipH="1">
                <a:off x="2969865" y="4222284"/>
                <a:ext cx="74950" cy="129914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24"/>
              <p:cNvCxnSpPr/>
              <p:nvPr/>
            </p:nvCxnSpPr>
            <p:spPr>
              <a:xfrm flipH="1">
                <a:off x="3170795" y="4270447"/>
                <a:ext cx="74950" cy="129914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5" name="Imag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80" t="20302" r="6142" b="22131"/>
            <a:stretch/>
          </p:blipFill>
          <p:spPr>
            <a:xfrm>
              <a:off x="967501" y="2917624"/>
              <a:ext cx="3895131" cy="2163962"/>
            </a:xfrm>
            <a:prstGeom prst="rect">
              <a:avLst/>
            </a:prstGeom>
          </p:spPr>
        </p:pic>
      </p:grpSp>
      <p:grpSp>
        <p:nvGrpSpPr>
          <p:cNvPr id="21" name="Groupe 25"/>
          <p:cNvGrpSpPr/>
          <p:nvPr/>
        </p:nvGrpSpPr>
        <p:grpSpPr>
          <a:xfrm>
            <a:off x="4003553" y="2357520"/>
            <a:ext cx="1248762" cy="1669403"/>
            <a:chOff x="1084531" y="2490460"/>
            <a:chExt cx="1248762" cy="1669403"/>
          </a:xfrm>
        </p:grpSpPr>
        <p:pic>
          <p:nvPicPr>
            <p:cNvPr id="22" name="Image 2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04" t="20768" r="16778" b="23426"/>
            <a:stretch/>
          </p:blipFill>
          <p:spPr>
            <a:xfrm>
              <a:off x="1109157" y="2647694"/>
              <a:ext cx="1224136" cy="1512169"/>
            </a:xfrm>
            <a:prstGeom prst="rect">
              <a:avLst/>
            </a:prstGeom>
          </p:spPr>
        </p:pic>
        <p:pic>
          <p:nvPicPr>
            <p:cNvPr id="23" name="Image 2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95" t="33261" r="51240" b="43706"/>
            <a:stretch/>
          </p:blipFill>
          <p:spPr>
            <a:xfrm>
              <a:off x="1109157" y="2608007"/>
              <a:ext cx="1222083" cy="1222081"/>
            </a:xfrm>
            <a:prstGeom prst="rect">
              <a:avLst/>
            </a:prstGeom>
          </p:spPr>
        </p:pic>
        <p:pic>
          <p:nvPicPr>
            <p:cNvPr id="24" name="Image 2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10" t="10630" r="40937" b="9646"/>
            <a:stretch/>
          </p:blipFill>
          <p:spPr>
            <a:xfrm>
              <a:off x="1084531" y="2490460"/>
              <a:ext cx="1244968" cy="1333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592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-0.21146 -0.12893 L -0.21146 -0.1287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3" y="-64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29688 0.1412 L -0.29688 0.14166 L -0.29688 0.1412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708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7" grpId="0"/>
      <p:bldP spid="9" grpId="0"/>
      <p:bldP spid="11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Connecteur droit avec flèche 25"/>
          <p:cNvCxnSpPr/>
          <p:nvPr/>
        </p:nvCxnSpPr>
        <p:spPr>
          <a:xfrm>
            <a:off x="8032481" y="3734577"/>
            <a:ext cx="1176" cy="7459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ZoneTexte 30"/>
          <p:cNvSpPr txBox="1"/>
          <p:nvPr/>
        </p:nvSpPr>
        <p:spPr>
          <a:xfrm>
            <a:off x="7082618" y="3397461"/>
            <a:ext cx="1882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" b="0" i="0" u="none" baseline="0">
                <a:latin typeface="+mn-lt"/>
              </a:rPr>
              <a:t>Membrana 0,2µm</a:t>
            </a:r>
          </a:p>
        </p:txBody>
      </p:sp>
      <p:sp>
        <p:nvSpPr>
          <p:cNvPr id="90" name="ZoneTexte 6"/>
          <p:cNvSpPr txBox="1"/>
          <p:nvPr/>
        </p:nvSpPr>
        <p:spPr>
          <a:xfrm>
            <a:off x="1621452" y="1101868"/>
            <a:ext cx="1982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" sz="2400" b="0" i="0" u="none" baseline="0" dirty="0">
                <a:latin typeface="+mn-lt"/>
              </a:rPr>
              <a:t>Parte de la filtración:</a:t>
            </a:r>
          </a:p>
        </p:txBody>
      </p:sp>
      <p:sp>
        <p:nvSpPr>
          <p:cNvPr id="91" name="ZoneTexte 24"/>
          <p:cNvSpPr txBox="1"/>
          <p:nvPr/>
        </p:nvSpPr>
        <p:spPr>
          <a:xfrm>
            <a:off x="4335400" y="1109054"/>
            <a:ext cx="3343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" sz="2400" b="0" i="0" u="none" baseline="0" dirty="0">
                <a:latin typeface="+mn-lt"/>
              </a:rPr>
              <a:t>Filtración / Concentración</a:t>
            </a:r>
          </a:p>
        </p:txBody>
      </p:sp>
      <p:pic>
        <p:nvPicPr>
          <p:cNvPr id="92" name="Imag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7" t="6782" r="39798" b="53848"/>
          <a:stretch/>
        </p:blipFill>
        <p:spPr>
          <a:xfrm>
            <a:off x="430921" y="3258975"/>
            <a:ext cx="1861342" cy="1612524"/>
          </a:xfrm>
          <a:prstGeom prst="rect">
            <a:avLst/>
          </a:prstGeom>
        </p:spPr>
      </p:pic>
      <p:pic>
        <p:nvPicPr>
          <p:cNvPr id="93" name="Imag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0" t="33293" r="52042" b="45313"/>
          <a:stretch/>
        </p:blipFill>
        <p:spPr>
          <a:xfrm>
            <a:off x="599038" y="3200733"/>
            <a:ext cx="1417881" cy="1401753"/>
          </a:xfrm>
          <a:prstGeom prst="rect">
            <a:avLst/>
          </a:prstGeom>
        </p:spPr>
      </p:pic>
      <p:pic>
        <p:nvPicPr>
          <p:cNvPr id="94" name="Image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2" t="15605" r="22657" b="19500"/>
          <a:stretch/>
        </p:blipFill>
        <p:spPr>
          <a:xfrm>
            <a:off x="412282" y="3078984"/>
            <a:ext cx="1862752" cy="1379394"/>
          </a:xfrm>
          <a:prstGeom prst="rect">
            <a:avLst/>
          </a:prstGeom>
        </p:spPr>
      </p:pic>
      <p:pic>
        <p:nvPicPr>
          <p:cNvPr id="95" name="Imag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7" t="42406" r="35480" b="28009"/>
          <a:stretch/>
        </p:blipFill>
        <p:spPr>
          <a:xfrm>
            <a:off x="7249602" y="5051086"/>
            <a:ext cx="1565754" cy="1402915"/>
          </a:xfrm>
          <a:prstGeom prst="rect">
            <a:avLst/>
          </a:prstGeom>
        </p:spPr>
      </p:pic>
      <p:pic>
        <p:nvPicPr>
          <p:cNvPr id="96" name="Imag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7" t="43197" r="38493" b="40161"/>
          <a:stretch/>
        </p:blipFill>
        <p:spPr>
          <a:xfrm>
            <a:off x="7512649" y="3830014"/>
            <a:ext cx="1039660" cy="789140"/>
          </a:xfrm>
          <a:prstGeom prst="rect">
            <a:avLst/>
          </a:prstGeom>
        </p:spPr>
      </p:pic>
      <p:pic>
        <p:nvPicPr>
          <p:cNvPr id="97" name="Imag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2" t="31311" r="36576" b="48877"/>
          <a:stretch/>
        </p:blipFill>
        <p:spPr>
          <a:xfrm>
            <a:off x="7249602" y="1742942"/>
            <a:ext cx="1593774" cy="1096635"/>
          </a:xfrm>
          <a:prstGeom prst="rect">
            <a:avLst/>
          </a:prstGeom>
        </p:spPr>
      </p:pic>
      <p:grpSp>
        <p:nvGrpSpPr>
          <p:cNvPr id="98" name="Groupe 34"/>
          <p:cNvGrpSpPr/>
          <p:nvPr/>
        </p:nvGrpSpPr>
        <p:grpSpPr>
          <a:xfrm>
            <a:off x="5323563" y="3522021"/>
            <a:ext cx="1367474" cy="1253555"/>
            <a:chOff x="5424114" y="3462337"/>
            <a:chExt cx="1138766" cy="1045806"/>
          </a:xfrm>
        </p:grpSpPr>
        <p:pic>
          <p:nvPicPr>
            <p:cNvPr id="99" name="Image 3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74" t="22682" r="56882" b="23083"/>
            <a:stretch/>
          </p:blipFill>
          <p:spPr>
            <a:xfrm>
              <a:off x="5424114" y="3462337"/>
              <a:ext cx="1138766" cy="1045806"/>
            </a:xfrm>
            <a:prstGeom prst="rect">
              <a:avLst/>
            </a:prstGeom>
          </p:spPr>
        </p:pic>
        <p:sp>
          <p:nvSpPr>
            <p:cNvPr id="100" name="Ellipse 36"/>
            <p:cNvSpPr/>
            <p:nvPr/>
          </p:nvSpPr>
          <p:spPr>
            <a:xfrm>
              <a:off x="5780145" y="4164548"/>
              <a:ext cx="525581" cy="2084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"/>
            </a:p>
          </p:txBody>
        </p:sp>
      </p:grpSp>
      <p:pic>
        <p:nvPicPr>
          <p:cNvPr id="101" name="Imag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4" t="12671" r="36515" b="16601"/>
          <a:stretch/>
        </p:blipFill>
        <p:spPr>
          <a:xfrm>
            <a:off x="5248406" y="4974147"/>
            <a:ext cx="1648847" cy="1617137"/>
          </a:xfrm>
          <a:prstGeom prst="rect">
            <a:avLst/>
          </a:prstGeom>
        </p:spPr>
      </p:pic>
      <p:pic>
        <p:nvPicPr>
          <p:cNvPr id="102" name="Image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9" t="46880" r="40368" b="14752"/>
          <a:stretch/>
        </p:blipFill>
        <p:spPr>
          <a:xfrm>
            <a:off x="4899939" y="1735697"/>
            <a:ext cx="2349664" cy="1598543"/>
          </a:xfrm>
          <a:prstGeom prst="rect">
            <a:avLst/>
          </a:prstGeom>
        </p:spPr>
      </p:pic>
      <p:sp>
        <p:nvSpPr>
          <p:cNvPr id="103" name="ZoneTexte 37"/>
          <p:cNvSpPr txBox="1"/>
          <p:nvPr/>
        </p:nvSpPr>
        <p:spPr>
          <a:xfrm>
            <a:off x="1627658" y="2295944"/>
            <a:ext cx="1329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" sz="2000" b="0" i="0" u="none" baseline="0">
                <a:latin typeface="+mn-lt"/>
              </a:rPr>
              <a:t>Parte superior</a:t>
            </a:r>
          </a:p>
        </p:txBody>
      </p:sp>
      <p:sp>
        <p:nvSpPr>
          <p:cNvPr id="104" name="ZoneTexte 38"/>
          <p:cNvSpPr txBox="1"/>
          <p:nvPr/>
        </p:nvSpPr>
        <p:spPr>
          <a:xfrm>
            <a:off x="1616873" y="5535387"/>
            <a:ext cx="1316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" sz="2000" b="0" i="0" u="none" baseline="0">
                <a:latin typeface="+mn-lt"/>
              </a:rPr>
              <a:t>Parte inferior</a:t>
            </a:r>
          </a:p>
        </p:txBody>
      </p:sp>
      <p:sp>
        <p:nvSpPr>
          <p:cNvPr id="105" name="ZoneTexte 39"/>
          <p:cNvSpPr txBox="1"/>
          <p:nvPr/>
        </p:nvSpPr>
        <p:spPr>
          <a:xfrm>
            <a:off x="1629329" y="3688290"/>
            <a:ext cx="59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" sz="2000" b="0" i="0" u="none" baseline="0" dirty="0">
                <a:latin typeface="+mn-lt"/>
              </a:rPr>
              <a:t>Vaso</a:t>
            </a:r>
            <a:endParaRPr lang="es" sz="2000" dirty="0">
              <a:latin typeface="+mn-lt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256045" y="412751"/>
            <a:ext cx="7587332" cy="8332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 fontAlgn="auto">
              <a:spcAft>
                <a:spcPts val="0"/>
              </a:spcAft>
              <a:defRPr/>
            </a:pPr>
            <a:r>
              <a:rPr lang="es" sz="3600" b="1" i="0" u="none" baseline="0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Componentes del sistema de detección 1</a:t>
            </a:r>
          </a:p>
        </p:txBody>
      </p:sp>
      <p:sp>
        <p:nvSpPr>
          <p:cNvPr id="24" name="TextBox 23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1100" b="0" i="0" u="none" baseline="0">
                <a:latin typeface="+mn-lt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19601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0.04283 L 0.29636 0.2326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9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023 L 0.28855 -0.193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44" y="-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069 L 0.29236 0.0245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14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103" grpId="0"/>
      <p:bldP spid="104" grpId="0"/>
      <p:bldP spid="1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18249" y="412751"/>
            <a:ext cx="7644882" cy="8493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 fontAlgn="auto">
              <a:spcAft>
                <a:spcPts val="0"/>
              </a:spcAft>
              <a:defRPr/>
            </a:pPr>
            <a:r>
              <a:rPr lang="es" sz="3600" b="1" i="0" u="none" baseline="0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Componentes del sistema de detección 2</a:t>
            </a:r>
          </a:p>
        </p:txBody>
      </p:sp>
      <p:sp>
        <p:nvSpPr>
          <p:cNvPr id="24" name="ZoneTexte 19"/>
          <p:cNvSpPr txBox="1"/>
          <p:nvPr/>
        </p:nvSpPr>
        <p:spPr>
          <a:xfrm>
            <a:off x="4723433" y="1173049"/>
            <a:ext cx="3309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" sz="2400" b="0" i="0" u="none" baseline="0" dirty="0">
                <a:latin typeface="+mn-lt"/>
              </a:rPr>
              <a:t>Tres componentes principales</a:t>
            </a:r>
          </a:p>
        </p:txBody>
      </p:sp>
      <p:sp>
        <p:nvSpPr>
          <p:cNvPr id="25" name="ZoneTexte 20"/>
          <p:cNvSpPr txBox="1"/>
          <p:nvPr/>
        </p:nvSpPr>
        <p:spPr>
          <a:xfrm>
            <a:off x="1634322" y="2022135"/>
            <a:ext cx="1477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" sz="2000" b="0" i="0" u="none" baseline="0">
                <a:latin typeface="+mn-lt"/>
              </a:rPr>
              <a:t>Tapa/émbolo</a:t>
            </a:r>
            <a:endParaRPr lang="es" sz="2000" dirty="0">
              <a:latin typeface="+mn-lt"/>
            </a:endParaRPr>
          </a:p>
        </p:txBody>
      </p:sp>
      <p:sp>
        <p:nvSpPr>
          <p:cNvPr id="26" name="ZoneTexte 21"/>
          <p:cNvSpPr txBox="1"/>
          <p:nvPr/>
        </p:nvSpPr>
        <p:spPr>
          <a:xfrm>
            <a:off x="1648019" y="3560979"/>
            <a:ext cx="59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" sz="2000" b="0" i="0" u="none" baseline="0" dirty="0">
                <a:latin typeface="+mn-lt"/>
              </a:rPr>
              <a:t>Vaso</a:t>
            </a:r>
            <a:endParaRPr lang="es" sz="2000" dirty="0">
              <a:latin typeface="+mn-lt"/>
            </a:endParaRPr>
          </a:p>
        </p:txBody>
      </p:sp>
      <p:sp>
        <p:nvSpPr>
          <p:cNvPr id="27" name="ZoneTexte 22"/>
          <p:cNvSpPr txBox="1"/>
          <p:nvPr/>
        </p:nvSpPr>
        <p:spPr>
          <a:xfrm>
            <a:off x="1628921" y="5213030"/>
            <a:ext cx="664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" sz="2000" b="0" i="0" u="none" baseline="0">
                <a:latin typeface="+mn-lt"/>
              </a:rPr>
              <a:t>Depósito</a:t>
            </a:r>
          </a:p>
        </p:txBody>
      </p:sp>
      <p:pic>
        <p:nvPicPr>
          <p:cNvPr id="28" name="Image 23"/>
          <p:cNvPicPr>
            <a:picLocks noChangeAspect="1"/>
          </p:cNvPicPr>
          <p:nvPr/>
        </p:nvPicPr>
        <p:blipFill rotWithShape="1">
          <a:blip r:embed="rId2"/>
          <a:srcRect l="36958" t="32212" r="55832" b="56569"/>
          <a:stretch/>
        </p:blipFill>
        <p:spPr>
          <a:xfrm>
            <a:off x="7617463" y="3666467"/>
            <a:ext cx="834205" cy="712355"/>
          </a:xfrm>
          <a:prstGeom prst="rect">
            <a:avLst/>
          </a:prstGeom>
        </p:spPr>
      </p:pic>
      <p:cxnSp>
        <p:nvCxnSpPr>
          <p:cNvPr id="29" name="Connecteur droit avec flèche 25"/>
          <p:cNvCxnSpPr/>
          <p:nvPr/>
        </p:nvCxnSpPr>
        <p:spPr>
          <a:xfrm>
            <a:off x="8032481" y="3505977"/>
            <a:ext cx="1176" cy="7459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30"/>
          <p:cNvSpPr txBox="1"/>
          <p:nvPr/>
        </p:nvSpPr>
        <p:spPr>
          <a:xfrm>
            <a:off x="7010645" y="3170274"/>
            <a:ext cx="193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" b="0" i="0" u="none" baseline="0">
                <a:latin typeface="+mn-lt"/>
              </a:rPr>
              <a:t>Membrana 0,2µm</a:t>
            </a:r>
          </a:p>
        </p:txBody>
      </p:sp>
      <p:pic>
        <p:nvPicPr>
          <p:cNvPr id="31" name="Image 31"/>
          <p:cNvPicPr>
            <a:picLocks noChangeAspect="1"/>
          </p:cNvPicPr>
          <p:nvPr/>
        </p:nvPicPr>
        <p:blipFill rotWithShape="1">
          <a:blip r:embed="rId3"/>
          <a:srcRect l="35743" t="26454" r="53807" b="52583"/>
          <a:stretch/>
        </p:blipFill>
        <p:spPr>
          <a:xfrm>
            <a:off x="7322492" y="4662325"/>
            <a:ext cx="1419977" cy="1563076"/>
          </a:xfrm>
          <a:prstGeom prst="rect">
            <a:avLst/>
          </a:prstGeom>
        </p:spPr>
      </p:pic>
      <p:pic>
        <p:nvPicPr>
          <p:cNvPr id="32" name="Image 32"/>
          <p:cNvPicPr>
            <a:picLocks noChangeAspect="1"/>
          </p:cNvPicPr>
          <p:nvPr/>
        </p:nvPicPr>
        <p:blipFill rotWithShape="1">
          <a:blip r:embed="rId4"/>
          <a:srcRect l="35177" t="29097" r="54698" b="56810"/>
          <a:stretch/>
        </p:blipFill>
        <p:spPr>
          <a:xfrm>
            <a:off x="7421185" y="1549617"/>
            <a:ext cx="1368944" cy="1051349"/>
          </a:xfrm>
          <a:prstGeom prst="rect">
            <a:avLst/>
          </a:prstGeom>
        </p:spPr>
      </p:pic>
      <p:sp>
        <p:nvSpPr>
          <p:cNvPr id="33" name="ZoneTexte 6"/>
          <p:cNvSpPr txBox="1"/>
          <p:nvPr/>
        </p:nvSpPr>
        <p:spPr>
          <a:xfrm>
            <a:off x="1602402" y="1166977"/>
            <a:ext cx="2178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s" sz="2400" b="0" i="0" u="none" baseline="0">
                <a:latin typeface="+mn-lt"/>
              </a:rPr>
              <a:t>Parte de procesamiento:</a:t>
            </a:r>
          </a:p>
        </p:txBody>
      </p:sp>
      <p:pic>
        <p:nvPicPr>
          <p:cNvPr id="34" name="Imag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4" t="20768" r="16778" b="23426"/>
          <a:stretch/>
        </p:blipFill>
        <p:spPr>
          <a:xfrm>
            <a:off x="1878461" y="3179305"/>
            <a:ext cx="1224136" cy="1512169"/>
          </a:xfrm>
          <a:prstGeom prst="rect">
            <a:avLst/>
          </a:prstGeom>
        </p:spPr>
      </p:pic>
      <p:pic>
        <p:nvPicPr>
          <p:cNvPr id="35" name="Image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5" t="33261" r="51240" b="43706"/>
          <a:stretch/>
        </p:blipFill>
        <p:spPr>
          <a:xfrm>
            <a:off x="1890987" y="3139618"/>
            <a:ext cx="1222083" cy="1222081"/>
          </a:xfrm>
          <a:prstGeom prst="rect">
            <a:avLst/>
          </a:prstGeom>
        </p:spPr>
      </p:pic>
      <p:pic>
        <p:nvPicPr>
          <p:cNvPr id="36" name="Image 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0" t="10630" r="40937" b="9646"/>
          <a:stretch/>
        </p:blipFill>
        <p:spPr>
          <a:xfrm>
            <a:off x="1842993" y="3026655"/>
            <a:ext cx="1244968" cy="1333894"/>
          </a:xfrm>
          <a:prstGeom prst="rect">
            <a:avLst/>
          </a:prstGeom>
        </p:spPr>
      </p:pic>
      <p:pic>
        <p:nvPicPr>
          <p:cNvPr id="37" name="Image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3" t="27101" r="36235" b="6613"/>
          <a:stretch/>
        </p:blipFill>
        <p:spPr>
          <a:xfrm rot="199741">
            <a:off x="5495883" y="4540204"/>
            <a:ext cx="1270113" cy="1552361"/>
          </a:xfrm>
          <a:prstGeom prst="rect">
            <a:avLst/>
          </a:prstGeom>
        </p:spPr>
      </p:pic>
      <p:grpSp>
        <p:nvGrpSpPr>
          <p:cNvPr id="38" name="Groupe 4"/>
          <p:cNvGrpSpPr/>
          <p:nvPr/>
        </p:nvGrpSpPr>
        <p:grpSpPr>
          <a:xfrm>
            <a:off x="5585903" y="3271252"/>
            <a:ext cx="929953" cy="835227"/>
            <a:chOff x="5424114" y="3462337"/>
            <a:chExt cx="1138766" cy="1045806"/>
          </a:xfrm>
        </p:grpSpPr>
        <p:pic>
          <p:nvPicPr>
            <p:cNvPr id="39" name="Image 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74" t="22682" r="56882" b="23083"/>
            <a:stretch/>
          </p:blipFill>
          <p:spPr>
            <a:xfrm>
              <a:off x="5424114" y="3462337"/>
              <a:ext cx="1138766" cy="1045806"/>
            </a:xfrm>
            <a:prstGeom prst="rect">
              <a:avLst/>
            </a:prstGeom>
          </p:spPr>
        </p:pic>
        <p:sp>
          <p:nvSpPr>
            <p:cNvPr id="40" name="Ellipse 3"/>
            <p:cNvSpPr/>
            <p:nvPr/>
          </p:nvSpPr>
          <p:spPr>
            <a:xfrm>
              <a:off x="5780145" y="4164548"/>
              <a:ext cx="525581" cy="2084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"/>
            </a:p>
          </p:txBody>
        </p:sp>
      </p:grpSp>
      <p:pic>
        <p:nvPicPr>
          <p:cNvPr id="41" name="Image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5" t="25424" r="35903" b="16621"/>
          <a:stretch/>
        </p:blipFill>
        <p:spPr>
          <a:xfrm rot="203145">
            <a:off x="5431222" y="1663998"/>
            <a:ext cx="1274859" cy="117794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1100" b="0" i="0" u="none" baseline="0">
                <a:latin typeface="+mn-lt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3317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0.22778 0.21482 L 0.22778 0.21227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89" y="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0.22639 0.01181 L 0.22639 0.01134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9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0.22604 -0.2002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-1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30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6833</TotalTime>
  <Words>995</Words>
  <Application>Microsoft Office PowerPoint</Application>
  <PresentationFormat>Diavetítés a képernyőre (4:3 oldalarány)</PresentationFormat>
  <Paragraphs>224</Paragraphs>
  <Slides>23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31" baseType="lpstr">
      <vt:lpstr>Adobe Devanagari</vt:lpstr>
      <vt:lpstr>Arial</vt:lpstr>
      <vt:lpstr>Calibri</vt:lpstr>
      <vt:lpstr>Calibri Light</vt:lpstr>
      <vt:lpstr>Open Sans</vt:lpstr>
      <vt:lpstr>Open Sans Light</vt:lpstr>
      <vt:lpstr>Wingdings</vt:lpstr>
      <vt:lpstr>Office Theme</vt:lpstr>
      <vt:lpstr>PowerPoint-bemutató</vt:lpstr>
      <vt:lpstr>Ventajas del NG DetecTool</vt:lpstr>
      <vt:lpstr>Métodos de aislamiento lentos </vt:lpstr>
      <vt:lpstr>Prueba rápida de inmunoensayo</vt:lpstr>
      <vt:lpstr>Tipos de muestras, qué resultados muestran y próximos pasos.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Principio de la detección</vt:lpstr>
      <vt:lpstr>PowerPoint-bemutató</vt:lpstr>
      <vt:lpstr>PowerPoint-bemutató</vt:lpstr>
      <vt:lpstr>PowerPoint-bemutató</vt:lpstr>
      <vt:lpstr>PowerPoint-bemutató</vt:lpstr>
      <vt:lpstr> Este es el final de los   Principios de la Sección de Pruebas  del entrenamiento NG DetecTool   ¡Gracias por la atención!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Windows-felhasználó</dc:creator>
  <cp:lastModifiedBy>Farkas Szilvia</cp:lastModifiedBy>
  <cp:revision>444</cp:revision>
  <dcterms:created xsi:type="dcterms:W3CDTF">2018-05-30T07:57:59Z</dcterms:created>
  <dcterms:modified xsi:type="dcterms:W3CDTF">2018-12-07T11:55:43Z</dcterms:modified>
</cp:coreProperties>
</file>