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92" r:id="rId3"/>
    <p:sldId id="268" r:id="rId4"/>
    <p:sldId id="315" r:id="rId5"/>
    <p:sldId id="284" r:id="rId6"/>
    <p:sldId id="293" r:id="rId7"/>
    <p:sldId id="294" r:id="rId8"/>
    <p:sldId id="296" r:id="rId9"/>
    <p:sldId id="295" r:id="rId10"/>
    <p:sldId id="297" r:id="rId11"/>
    <p:sldId id="312" r:id="rId12"/>
    <p:sldId id="310" r:id="rId13"/>
    <p:sldId id="299" r:id="rId14"/>
    <p:sldId id="313" r:id="rId15"/>
    <p:sldId id="314" r:id="rId16"/>
    <p:sldId id="302" r:id="rId17"/>
    <p:sldId id="303" r:id="rId18"/>
    <p:sldId id="309" r:id="rId19"/>
    <p:sldId id="283" r:id="rId20"/>
    <p:sldId id="304" r:id="rId21"/>
    <p:sldId id="305" r:id="rId22"/>
    <p:sldId id="306" r:id="rId23"/>
    <p:sldId id="30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6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Naas" initials="TN" lastIdx="4" clrIdx="0">
    <p:extLst>
      <p:ext uri="{19B8F6BF-5375-455C-9EA6-DF929625EA0E}">
        <p15:presenceInfo xmlns:p15="http://schemas.microsoft.com/office/powerpoint/2012/main" userId="Thierry Naas" providerId="None"/>
      </p:ext>
    </p:extLst>
  </p:cmAuthor>
  <p:cmAuthor id="2" name="Aszalós Zoltán" initials="AZ" lastIdx="1" clrIdx="1">
    <p:extLst>
      <p:ext uri="{19B8F6BF-5375-455C-9EA6-DF929625EA0E}">
        <p15:presenceInfo xmlns:p15="http://schemas.microsoft.com/office/powerpoint/2012/main" userId="Aszalós Zoltá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7030A0"/>
    <a:srgbClr val="FF9999"/>
    <a:srgbClr val="357FC2"/>
    <a:srgbClr val="FF6699"/>
    <a:srgbClr val="0192C8"/>
    <a:srgbClr val="FFCCCC"/>
    <a:srgbClr val="CC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74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1818" y="72"/>
      </p:cViewPr>
      <p:guideLst>
        <p:guide orient="horz" pos="2115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3AFA0-80AB-42B4-9198-8E11A87011B4}" type="datetimeFigureOut">
              <a:rPr lang="hu-HU"/>
              <a:pPr>
                <a:defRPr/>
              </a:pPr>
              <a:t>2018. 12. 07.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1426D9-2DFE-42D6-B794-C4EF8DF121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7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4915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643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79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68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211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32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549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Mintavételi eszközök képeknek</a:t>
            </a: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C9FB2-59AE-4CC3-B06F-167EB5DA89C4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Mintavételi eszközök képeknek</a:t>
            </a: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C9FB2-59AE-4CC3-B06F-167EB5DA89C4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7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94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11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5075238"/>
            <a:ext cx="51879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35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0"/>
          <p:cNvCxnSpPr/>
          <p:nvPr userDrawn="1"/>
        </p:nvCxnSpPr>
        <p:spPr>
          <a:xfrm>
            <a:off x="0" y="4849813"/>
            <a:ext cx="9144000" cy="0"/>
          </a:xfrm>
          <a:prstGeom prst="line">
            <a:avLst/>
          </a:prstGeom>
          <a:ln w="63500">
            <a:solidFill>
              <a:srgbClr val="FF7C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 userDrawn="1"/>
        </p:nvSpPr>
        <p:spPr>
          <a:xfrm>
            <a:off x="1637803" y="6362521"/>
            <a:ext cx="320465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300" dirty="0" smtClean="0">
                <a:solidFill>
                  <a:srgbClr val="FF7C80"/>
                </a:solidFill>
                <a:latin typeface="+mn-lt"/>
                <a:cs typeface="+mn-cs"/>
              </a:rPr>
              <a:t>Gyakorlati útmutató – NG </a:t>
            </a:r>
            <a:r>
              <a:rPr lang="hu-HU" sz="1300" dirty="0" err="1" smtClean="0">
                <a:solidFill>
                  <a:srgbClr val="FF7C80"/>
                </a:solidFill>
                <a:latin typeface="+mn-lt"/>
                <a:cs typeface="+mn-cs"/>
              </a:rPr>
              <a:t>DetecTool</a:t>
            </a:r>
            <a:r>
              <a:rPr lang="hu-HU" sz="1300" dirty="0" smtClean="0">
                <a:solidFill>
                  <a:srgbClr val="FF7C80"/>
                </a:solidFill>
                <a:latin typeface="+mn-lt"/>
                <a:cs typeface="+mn-cs"/>
              </a:rPr>
              <a:t> eszköz </a:t>
            </a:r>
            <a:endParaRPr lang="hu-HU" sz="1300" dirty="0">
              <a:solidFill>
                <a:srgbClr val="FF7C80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41463" y="365125"/>
            <a:ext cx="69738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41463" y="1825625"/>
            <a:ext cx="697388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763" y="0"/>
            <a:ext cx="1116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138238" y="0"/>
            <a:ext cx="0" cy="6858000"/>
          </a:xfrm>
          <a:prstGeom prst="line">
            <a:avLst/>
          </a:prstGeom>
          <a:ln w="63500">
            <a:solidFill>
              <a:srgbClr val="FF7C8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2" name="Picture 4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80225" y="6230938"/>
            <a:ext cx="165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1.pn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28625" y="3135313"/>
            <a:ext cx="85032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6600" dirty="0">
                <a:solidFill>
                  <a:schemeClr val="bg1"/>
                </a:solidFill>
                <a:latin typeface="Calibri" pitchFamily="34" charset="0"/>
              </a:rPr>
              <a:t>GYAKORLATI ÚTMUTATÓ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1650" y="4149725"/>
            <a:ext cx="5752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Calibri" pitchFamily="34" charset="0"/>
              </a:rPr>
              <a:t>Az NG </a:t>
            </a:r>
            <a:r>
              <a:rPr lang="hu-HU" sz="2800" dirty="0" err="1">
                <a:solidFill>
                  <a:schemeClr val="bg1"/>
                </a:solidFill>
                <a:latin typeface="Calibri" pitchFamily="34" charset="0"/>
              </a:rPr>
              <a:t>DetecTool</a:t>
            </a:r>
            <a:r>
              <a:rPr lang="hu-HU" sz="2800" dirty="0">
                <a:solidFill>
                  <a:schemeClr val="bg1"/>
                </a:solidFill>
                <a:latin typeface="Calibri" pitchFamily="34" charset="0"/>
              </a:rPr>
              <a:t> eszköz használatához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6075573" y="1916113"/>
            <a:ext cx="28126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Calibri" pitchFamily="34" charset="0"/>
              </a:rPr>
              <a:t>A TESZTELÉS FOLYAMATA</a:t>
            </a:r>
            <a:endParaRPr lang="hu-HU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53138" y="1881188"/>
            <a:ext cx="2778125" cy="1247775"/>
          </a:xfrm>
          <a:prstGeom prst="roundRect">
            <a:avLst/>
          </a:prstGeom>
          <a:noFill/>
          <a:ln w="2857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1"/>
          <p:cNvSpPr txBox="1"/>
          <p:nvPr/>
        </p:nvSpPr>
        <p:spPr>
          <a:xfrm>
            <a:off x="2051123" y="2382609"/>
            <a:ext cx="9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+mn-lt"/>
              </a:rPr>
              <a:t>Kazetta</a:t>
            </a:r>
            <a:endParaRPr lang="fr-FR" sz="2000" dirty="0">
              <a:latin typeface="+mn-lt"/>
            </a:endParaRPr>
          </a:p>
        </p:txBody>
      </p:sp>
      <p:sp>
        <p:nvSpPr>
          <p:cNvPr id="7" name="ZoneTexte 12"/>
          <p:cNvSpPr txBox="1"/>
          <p:nvPr/>
        </p:nvSpPr>
        <p:spPr>
          <a:xfrm>
            <a:off x="4433174" y="2411602"/>
            <a:ext cx="108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+mn-lt"/>
              </a:rPr>
              <a:t>Tesztcsík</a:t>
            </a:r>
            <a:endParaRPr lang="fr-FR" sz="2000" dirty="0">
              <a:latin typeface="+mn-lt"/>
            </a:endParaRPr>
          </a:p>
        </p:txBody>
      </p:sp>
      <p:sp>
        <p:nvSpPr>
          <p:cNvPr id="9" name="Flèche droite 17"/>
          <p:cNvSpPr/>
          <p:nvPr/>
        </p:nvSpPr>
        <p:spPr>
          <a:xfrm>
            <a:off x="5314300" y="3272490"/>
            <a:ext cx="685635" cy="1051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" name="ZoneTexte 18"/>
          <p:cNvSpPr txBox="1"/>
          <p:nvPr/>
        </p:nvSpPr>
        <p:spPr>
          <a:xfrm>
            <a:off x="6123759" y="3130850"/>
            <a:ext cx="26381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</a:t>
            </a:r>
            <a:r>
              <a:rPr lang="hu-HU" sz="2000" dirty="0" smtClean="0"/>
              <a:t>megjelenő sávok </a:t>
            </a:r>
            <a:r>
              <a:rPr lang="hu-HU" sz="2000" dirty="0"/>
              <a:t>az antibiotikum-rezisztenciáért felelős enzimek jelenlétét </a:t>
            </a:r>
            <a:r>
              <a:rPr lang="hu-HU" sz="2000" dirty="0" smtClean="0"/>
              <a:t>jelzik</a:t>
            </a:r>
            <a:endParaRPr lang="fr-FR" sz="2000" dirty="0">
              <a:latin typeface="+mn-lt"/>
            </a:endParaRPr>
          </a:p>
        </p:txBody>
      </p:sp>
      <p:pic>
        <p:nvPicPr>
          <p:cNvPr id="78" name="Image 8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>
            <a:off x="1657808" y="3205488"/>
            <a:ext cx="2550066" cy="1321119"/>
          </a:xfrm>
          <a:prstGeom prst="rect">
            <a:avLst/>
          </a:prstGeom>
        </p:spPr>
      </p:pic>
      <p:grpSp>
        <p:nvGrpSpPr>
          <p:cNvPr id="79" name="Groupe 91"/>
          <p:cNvGrpSpPr/>
          <p:nvPr/>
        </p:nvGrpSpPr>
        <p:grpSpPr>
          <a:xfrm>
            <a:off x="1934909" y="3427308"/>
            <a:ext cx="1954509" cy="805255"/>
            <a:chOff x="1433360" y="3782409"/>
            <a:chExt cx="2963411" cy="976079"/>
          </a:xfrm>
        </p:grpSpPr>
        <p:pic>
          <p:nvPicPr>
            <p:cNvPr id="80" name="Image 9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7" t="37837" r="12018" b="12876"/>
            <a:stretch/>
          </p:blipFill>
          <p:spPr>
            <a:xfrm>
              <a:off x="1433360" y="3782409"/>
              <a:ext cx="2963411" cy="976079"/>
            </a:xfrm>
            <a:prstGeom prst="rect">
              <a:avLst/>
            </a:prstGeom>
          </p:spPr>
        </p:pic>
        <p:cxnSp>
          <p:nvCxnSpPr>
            <p:cNvPr id="81" name="Connecteur droit 94"/>
            <p:cNvCxnSpPr/>
            <p:nvPr/>
          </p:nvCxnSpPr>
          <p:spPr>
            <a:xfrm flipH="1">
              <a:off x="3497706" y="4342150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98"/>
            <p:cNvCxnSpPr/>
            <p:nvPr/>
          </p:nvCxnSpPr>
          <p:spPr>
            <a:xfrm flipH="1">
              <a:off x="2796213" y="4176864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109"/>
            <p:cNvCxnSpPr/>
            <p:nvPr/>
          </p:nvCxnSpPr>
          <p:spPr>
            <a:xfrm flipH="1">
              <a:off x="2969865" y="4222284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110"/>
            <p:cNvCxnSpPr/>
            <p:nvPr/>
          </p:nvCxnSpPr>
          <p:spPr>
            <a:xfrm flipH="1">
              <a:off x="3170795" y="4270447"/>
              <a:ext cx="74950" cy="1299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Imag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>
            <a:off x="1627653" y="2739988"/>
            <a:ext cx="2569023" cy="1785245"/>
          </a:xfrm>
          <a:prstGeom prst="rect">
            <a:avLst/>
          </a:prstGeom>
        </p:spPr>
      </p:pic>
      <p:sp>
        <p:nvSpPr>
          <p:cNvPr id="86" name="ZoneTexte 111"/>
          <p:cNvSpPr txBox="1"/>
          <p:nvPr/>
        </p:nvSpPr>
        <p:spPr>
          <a:xfrm>
            <a:off x="3815187" y="1038801"/>
            <a:ext cx="218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n-lt"/>
              </a:rPr>
              <a:t>2 fő komponens</a:t>
            </a:r>
            <a:endParaRPr lang="fr-FR" sz="2400" dirty="0">
              <a:solidFill>
                <a:srgbClr val="003299"/>
              </a:solidFill>
              <a:latin typeface="+mn-lt"/>
            </a:endParaRPr>
          </a:p>
        </p:txBody>
      </p:sp>
      <p:sp>
        <p:nvSpPr>
          <p:cNvPr id="87" name="ZoneTexte 112"/>
          <p:cNvSpPr txBox="1"/>
          <p:nvPr/>
        </p:nvSpPr>
        <p:spPr>
          <a:xfrm>
            <a:off x="1572083" y="1041521"/>
            <a:ext cx="221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n-lt"/>
              </a:rPr>
              <a:t>Detektálási</a:t>
            </a:r>
            <a:r>
              <a:rPr lang="fr-FR" sz="2400" dirty="0">
                <a:latin typeface="+mn-lt"/>
              </a:rPr>
              <a:t> </a:t>
            </a:r>
            <a:r>
              <a:rPr lang="hu-HU" sz="2400" dirty="0">
                <a:latin typeface="+mn-lt"/>
              </a:rPr>
              <a:t>rész</a:t>
            </a:r>
            <a:r>
              <a:rPr lang="fr-FR" sz="2400" dirty="0">
                <a:latin typeface="+mn-lt"/>
              </a:rPr>
              <a:t>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89553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rendszer elemei 3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11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00018 0.11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24479 -0.049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541927" y="155075"/>
            <a:ext cx="7411003" cy="604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2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Mintaelőkészítés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376" y="904435"/>
            <a:ext cx="736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n-lt"/>
              </a:rPr>
              <a:t>Ez a képzési anyag egy magas szintű áttekintés az eszköz működéséről. </a:t>
            </a:r>
            <a:r>
              <a:rPr lang="hu-HU" b="1" dirty="0">
                <a:solidFill>
                  <a:srgbClr val="357FC2"/>
                </a:solidFill>
                <a:latin typeface="+mn-lt"/>
              </a:rPr>
              <a:t>FIGYELEM: Mielőtt valódi mintákat vizsgál az eszközzel, kérjük, olvassa el a részletes NG </a:t>
            </a:r>
            <a:r>
              <a:rPr lang="hu-HU" b="1" dirty="0" err="1">
                <a:solidFill>
                  <a:srgbClr val="357FC2"/>
                </a:solidFill>
                <a:latin typeface="+mn-lt"/>
              </a:rPr>
              <a:t>DetecTool</a:t>
            </a:r>
            <a:r>
              <a:rPr lang="hu-HU" b="1" dirty="0">
                <a:solidFill>
                  <a:srgbClr val="357FC2"/>
                </a:solidFill>
                <a:latin typeface="+mn-lt"/>
              </a:rPr>
              <a:t> protokollt.</a:t>
            </a:r>
            <a:endParaRPr lang="en-US" b="1" dirty="0">
              <a:solidFill>
                <a:srgbClr val="357FC2"/>
              </a:solidFill>
              <a:latin typeface="+mn-lt"/>
            </a:endParaRPr>
          </a:p>
          <a:p>
            <a:endParaRPr lang="en-US" b="1" dirty="0">
              <a:solidFill>
                <a:srgbClr val="357FC2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5244" y="1943725"/>
            <a:ext cx="4906002" cy="4185337"/>
            <a:chOff x="2585244" y="1943725"/>
            <a:chExt cx="4906002" cy="4185337"/>
          </a:xfrm>
        </p:grpSpPr>
        <p:sp>
          <p:nvSpPr>
            <p:cNvPr id="3" name="Rounded Rectangle 2"/>
            <p:cNvSpPr/>
            <p:nvPr/>
          </p:nvSpPr>
          <p:spPr>
            <a:xfrm>
              <a:off x="2585244" y="1943725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04922" y="3401500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46" name="TextBox 25"/>
            <p:cNvSpPr txBox="1">
              <a:spLocks noChangeArrowheads="1"/>
            </p:cNvSpPr>
            <p:nvPr/>
          </p:nvSpPr>
          <p:spPr bwMode="auto">
            <a:xfrm>
              <a:off x="2691035" y="3484387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VÉR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85244" y="4900337"/>
              <a:ext cx="4886324" cy="1228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54" name="TextBox 31"/>
            <p:cNvSpPr txBox="1">
              <a:spLocks noChangeArrowheads="1"/>
            </p:cNvSpPr>
            <p:nvPr/>
          </p:nvSpPr>
          <p:spPr bwMode="auto">
            <a:xfrm>
              <a:off x="2691035" y="2109211"/>
              <a:ext cx="2278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VIZELET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3915754" y="2271412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8457" name="TextBox 7"/>
            <p:cNvSpPr txBox="1">
              <a:spLocks noChangeArrowheads="1"/>
            </p:cNvSpPr>
            <p:nvPr/>
          </p:nvSpPr>
          <p:spPr bwMode="auto">
            <a:xfrm>
              <a:off x="2704698" y="3932124"/>
              <a:ext cx="476686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Két térfogategység pozitív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hemokultúra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mintához adjon egy egységnyi </a:t>
              </a:r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lizáló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puffert. Hagyja hatni legalább 2 percig (de legfeljebb 30 percig).</a:t>
              </a:r>
              <a:endParaRPr lang="hu-HU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3956395" y="3619362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2675514" y="4948672"/>
              <a:ext cx="280556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u-HU" sz="2800" dirty="0">
                  <a:solidFill>
                    <a:schemeClr val="bg1"/>
                  </a:solidFill>
                  <a:latin typeface="Calibri" pitchFamily="34" charset="0"/>
                </a:rPr>
                <a:t>REKTÁLIS TÖRLET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 rot="16200000">
              <a:off x="5451713" y="5085131"/>
              <a:ext cx="322263" cy="263525"/>
            </a:xfrm>
            <a:prstGeom prst="downArrow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2" name="Szövegdoboz 1"/>
            <p:cNvSpPr txBox="1"/>
            <p:nvPr/>
          </p:nvSpPr>
          <p:spPr>
            <a:xfrm>
              <a:off x="2704698" y="2626873"/>
              <a:ext cx="4374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Nem igényel előkészítést</a:t>
              </a:r>
              <a:endParaRPr lang="hu-HU" sz="1400" dirty="0"/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716323" y="5150262"/>
              <a:ext cx="46241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						      </a:t>
              </a:r>
              <a:r>
                <a:rPr lang="hu-HU" sz="1400" dirty="0" err="1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Inkubálja</a:t>
              </a:r>
              <a:r>
                <a:rPr lang="hu-HU" sz="140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 </a:t>
              </a:r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a </a:t>
              </a:r>
              <a:r>
                <a:rPr lang="hu-HU" sz="1400" dirty="0" err="1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rektális</a:t>
              </a:r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 tampont tartalmazó transzport táptalajt </a:t>
              </a:r>
              <a:r>
                <a:rPr lang="hu-HU" sz="1400" dirty="0" err="1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cefotaximmal</a:t>
              </a:r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 (</a:t>
              </a:r>
              <a:r>
                <a:rPr lang="hu-HU" sz="140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ESBL-kimutatás) </a:t>
              </a:r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ill. </a:t>
              </a:r>
              <a:r>
                <a:rPr lang="hu-HU" sz="1400" dirty="0" err="1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ertapenemmel</a:t>
              </a:r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 (</a:t>
              </a:r>
              <a:r>
                <a:rPr lang="hu-HU" sz="1400" dirty="0" err="1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karbapenemáz</a:t>
              </a:r>
              <a:r>
                <a:rPr lang="hu-HU" sz="140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-kimutatás) </a:t>
              </a:r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kiegészített BHI folyékony </a:t>
              </a:r>
              <a:r>
                <a:rPr lang="hu-HU" sz="1400" dirty="0" smtClean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táptalajban </a:t>
              </a:r>
              <a:r>
                <a:rPr lang="hu-HU" sz="1400" dirty="0" err="1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overnight</a:t>
              </a:r>
              <a:r>
                <a:rPr lang="hu-HU" sz="1400" dirty="0">
                  <a:solidFill>
                    <a:schemeClr val="bg1"/>
                  </a:solidFill>
                  <a:latin typeface="+mn-lt"/>
                  <a:sym typeface="Calibri" pitchFamily="34" charset="0"/>
                </a:rPr>
                <a:t>.</a:t>
              </a:r>
              <a:endParaRPr lang="hu-HU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899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1541014" y="4956606"/>
            <a:ext cx="1565754" cy="1402915"/>
          </a:xfrm>
          <a:prstGeom prst="rect">
            <a:avLst/>
          </a:prstGeom>
        </p:spPr>
      </p:pic>
      <p:pic>
        <p:nvPicPr>
          <p:cNvPr id="7" name="Imag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1783964" y="3141908"/>
            <a:ext cx="1057165" cy="802427"/>
          </a:xfrm>
          <a:prstGeom prst="rect">
            <a:avLst/>
          </a:prstGeom>
        </p:spPr>
      </p:pic>
      <p:pic>
        <p:nvPicPr>
          <p:cNvPr id="8" name="Imag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1641155" y="3728813"/>
            <a:ext cx="1365472" cy="939546"/>
          </a:xfrm>
          <a:prstGeom prst="rect">
            <a:avLst/>
          </a:prstGeom>
        </p:spPr>
      </p:pic>
      <p:sp>
        <p:nvSpPr>
          <p:cNvPr id="9" name="Flèche courbée vers le bas 1"/>
          <p:cNvSpPr/>
          <p:nvPr/>
        </p:nvSpPr>
        <p:spPr>
          <a:xfrm rot="10489299" flipV="1">
            <a:off x="2211447" y="4642611"/>
            <a:ext cx="1124071" cy="365468"/>
          </a:xfrm>
          <a:prstGeom prst="curved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2"/>
          <p:cNvSpPr txBox="1"/>
          <p:nvPr/>
        </p:nvSpPr>
        <p:spPr>
          <a:xfrm>
            <a:off x="3039021" y="4974362"/>
            <a:ext cx="675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+mn-lt"/>
              </a:rPr>
              <a:t>Minta</a:t>
            </a:r>
            <a:endParaRPr lang="fr-FR" sz="16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4314" y="5265029"/>
            <a:ext cx="683046" cy="36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9"/>
          <p:cNvGrpSpPr/>
          <p:nvPr/>
        </p:nvGrpSpPr>
        <p:grpSpPr>
          <a:xfrm>
            <a:off x="1263316" y="1569274"/>
            <a:ext cx="2426054" cy="3190613"/>
            <a:chOff x="3672856" y="1977211"/>
            <a:chExt cx="2426054" cy="3190613"/>
          </a:xfrm>
        </p:grpSpPr>
        <p:pic>
          <p:nvPicPr>
            <p:cNvPr id="13" name="Imag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3672856" y="2595985"/>
              <a:ext cx="2426054" cy="257183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072436" y="1977211"/>
              <a:ext cx="1141950" cy="54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45"/>
          <p:cNvSpPr txBox="1"/>
          <p:nvPr/>
        </p:nvSpPr>
        <p:spPr>
          <a:xfrm>
            <a:off x="4839681" y="1025222"/>
            <a:ext cx="382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u="sng" dirty="0">
                <a:solidFill>
                  <a:srgbClr val="FF7C80"/>
                </a:solidFill>
                <a:latin typeface="+mn-lt"/>
              </a:rPr>
              <a:t>Mintatérfogat</a:t>
            </a:r>
            <a:r>
              <a:rPr lang="fr-FR" sz="2800" u="sng" dirty="0">
                <a:solidFill>
                  <a:srgbClr val="FF7C80"/>
                </a:solidFill>
                <a:latin typeface="+mn-lt"/>
              </a:rPr>
              <a:t> ≤ 1,5 ml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06368" y="2192770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apèze 13"/>
          <p:cNvSpPr/>
          <p:nvPr/>
        </p:nvSpPr>
        <p:spPr>
          <a:xfrm flipV="1">
            <a:off x="2250792" y="5686430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46"/>
          <p:cNvSpPr txBox="1"/>
          <p:nvPr/>
        </p:nvSpPr>
        <p:spPr>
          <a:xfrm>
            <a:off x="3065744" y="5500196"/>
            <a:ext cx="123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+mn-lt"/>
              </a:rPr>
              <a:t>Baktériumok</a:t>
            </a:r>
            <a:endParaRPr lang="fr-FR" sz="1600" dirty="0">
              <a:latin typeface="+mn-lt"/>
            </a:endParaRPr>
          </a:p>
        </p:txBody>
      </p:sp>
      <p:cxnSp>
        <p:nvCxnSpPr>
          <p:cNvPr id="19" name="Connecteur droit avec flèche 15"/>
          <p:cNvCxnSpPr/>
          <p:nvPr/>
        </p:nvCxnSpPr>
        <p:spPr>
          <a:xfrm flipH="1">
            <a:off x="2300366" y="5658064"/>
            <a:ext cx="794711" cy="1681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Imag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3791444" y="4196814"/>
            <a:ext cx="1861342" cy="1612524"/>
          </a:xfrm>
          <a:prstGeom prst="rect">
            <a:avLst/>
          </a:prstGeom>
        </p:spPr>
      </p:pic>
      <p:pic>
        <p:nvPicPr>
          <p:cNvPr id="21" name="Imag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3999690" y="2570307"/>
            <a:ext cx="1417881" cy="1401753"/>
          </a:xfrm>
          <a:prstGeom prst="rect">
            <a:avLst/>
          </a:prstGeom>
        </p:spPr>
      </p:pic>
      <p:pic>
        <p:nvPicPr>
          <p:cNvPr id="22" name="Image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3656942" y="1422177"/>
            <a:ext cx="1862752" cy="1379394"/>
          </a:xfrm>
          <a:prstGeom prst="rect">
            <a:avLst/>
          </a:prstGeom>
        </p:spPr>
      </p:pic>
      <p:sp>
        <p:nvSpPr>
          <p:cNvPr id="23" name="ZoneTexte 4"/>
          <p:cNvSpPr txBox="1"/>
          <p:nvPr/>
        </p:nvSpPr>
        <p:spPr>
          <a:xfrm>
            <a:off x="5760319" y="2068076"/>
            <a:ext cx="313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dirty="0">
                <a:latin typeface="+mn-lt"/>
              </a:rPr>
              <a:t>) </a:t>
            </a:r>
            <a:r>
              <a:rPr lang="hu-HU" dirty="0">
                <a:latin typeface="+mn-lt"/>
              </a:rPr>
              <a:t>Helyezze be a csészét (</a:t>
            </a:r>
            <a:r>
              <a:rPr lang="hu-HU" dirty="0" err="1">
                <a:latin typeface="+mn-lt"/>
              </a:rPr>
              <a:t>cup</a:t>
            </a:r>
            <a:r>
              <a:rPr lang="hu-HU" dirty="0">
                <a:latin typeface="+mn-lt"/>
              </a:rPr>
              <a:t>) az alsó részbe </a:t>
            </a:r>
            <a:endParaRPr lang="fr-FR" dirty="0">
              <a:latin typeface="+mn-lt"/>
            </a:endParaRPr>
          </a:p>
        </p:txBody>
      </p:sp>
      <p:sp>
        <p:nvSpPr>
          <p:cNvPr id="24" name="ZoneTexte 35"/>
          <p:cNvSpPr txBox="1"/>
          <p:nvPr/>
        </p:nvSpPr>
        <p:spPr>
          <a:xfrm>
            <a:off x="5760319" y="2828415"/>
            <a:ext cx="286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2) </a:t>
            </a:r>
            <a:r>
              <a:rPr lang="hu-HU" dirty="0">
                <a:latin typeface="+mn-lt"/>
              </a:rPr>
              <a:t>Mérje bele a mintát a csészébe </a:t>
            </a:r>
            <a:endParaRPr lang="fr-FR" dirty="0">
              <a:latin typeface="+mn-lt"/>
            </a:endParaRPr>
          </a:p>
        </p:txBody>
      </p:sp>
      <p:sp>
        <p:nvSpPr>
          <p:cNvPr id="25" name="ZoneTexte 37"/>
          <p:cNvSpPr txBox="1"/>
          <p:nvPr/>
        </p:nvSpPr>
        <p:spPr>
          <a:xfrm>
            <a:off x="5760319" y="3636379"/>
            <a:ext cx="313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3) </a:t>
            </a:r>
            <a:r>
              <a:rPr lang="hu-HU" dirty="0">
                <a:latin typeface="+mn-lt"/>
              </a:rPr>
              <a:t>Zárja le a szűrő rendszert a felső résszel</a:t>
            </a:r>
            <a:endParaRPr lang="fr-FR" dirty="0">
              <a:latin typeface="+mn-lt"/>
            </a:endParaRPr>
          </a:p>
        </p:txBody>
      </p:sp>
      <p:sp>
        <p:nvSpPr>
          <p:cNvPr id="26" name="ZoneTexte 38"/>
          <p:cNvSpPr txBox="1"/>
          <p:nvPr/>
        </p:nvSpPr>
        <p:spPr>
          <a:xfrm>
            <a:off x="5760319" y="4453867"/>
            <a:ext cx="3229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4) </a:t>
            </a:r>
            <a:r>
              <a:rPr lang="hu-HU" dirty="0">
                <a:latin typeface="+mn-lt"/>
              </a:rPr>
              <a:t>Egy levegővel teli fecskendő segítségével nyomja át a mintát a szűrőn</a:t>
            </a:r>
            <a:endParaRPr lang="fr-FR" dirty="0">
              <a:latin typeface="+mn-lt"/>
            </a:endParaRPr>
          </a:p>
        </p:txBody>
      </p:sp>
      <p:grpSp>
        <p:nvGrpSpPr>
          <p:cNvPr id="27" name="Groupe 24"/>
          <p:cNvGrpSpPr/>
          <p:nvPr/>
        </p:nvGrpSpPr>
        <p:grpSpPr>
          <a:xfrm>
            <a:off x="3640667" y="1398782"/>
            <a:ext cx="2426054" cy="3190613"/>
            <a:chOff x="3672856" y="1977211"/>
            <a:chExt cx="2426054" cy="3190613"/>
          </a:xfrm>
        </p:grpSpPr>
        <p:pic>
          <p:nvPicPr>
            <p:cNvPr id="28" name="Imag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3672856" y="2595985"/>
              <a:ext cx="2426054" cy="257183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072436" y="1977211"/>
              <a:ext cx="1141950" cy="545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483719" y="2022278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apèze 28"/>
          <p:cNvSpPr/>
          <p:nvPr/>
        </p:nvSpPr>
        <p:spPr>
          <a:xfrm flipV="1">
            <a:off x="4625261" y="5717265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Szűrés A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582575" y="1042871"/>
            <a:ext cx="272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n-lt"/>
              </a:rPr>
              <a:t>Mintavétel és szűrés</a:t>
            </a:r>
            <a:endParaRPr lang="fr-FR" sz="24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4872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00035 0.26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4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5.55556E-7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278 L 0.00139 0.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5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302 0.3932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2.96296E-6 L -4.44444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4.44444E-6 L -2.77778E-7 0.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5" grpId="0"/>
      <p:bldP spid="16" grpId="0" animBg="1"/>
      <p:bldP spid="16" grpId="1" animBg="1"/>
      <p:bldP spid="17" grpId="0" animBg="1"/>
      <p:bldP spid="17" grpId="1" animBg="1"/>
      <p:bldP spid="18" grpId="0"/>
      <p:bldP spid="23" grpId="0"/>
      <p:bldP spid="24" grpId="0"/>
      <p:bldP spid="25" grpId="0"/>
      <p:bldP spid="26" grpId="0"/>
      <p:bldP spid="30" grpId="0" animBg="1"/>
      <p:bldP spid="30" grpId="1" animBg="1"/>
      <p:bldP spid="31" grpId="0" animBg="1"/>
      <p:bldP spid="3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10"/>
          <p:cNvGrpSpPr/>
          <p:nvPr/>
        </p:nvGrpSpPr>
        <p:grpSpPr>
          <a:xfrm>
            <a:off x="1287797" y="1124972"/>
            <a:ext cx="2426054" cy="3175548"/>
            <a:chOff x="7840321" y="2296290"/>
            <a:chExt cx="2426054" cy="3175548"/>
          </a:xfrm>
        </p:grpSpPr>
        <p:pic>
          <p:nvPicPr>
            <p:cNvPr id="7" name="Image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7840321" y="2899999"/>
              <a:ext cx="2426054" cy="25718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583930" y="2296290"/>
              <a:ext cx="685800" cy="53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31082" y="1745003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1814844" y="2784704"/>
            <a:ext cx="1057165" cy="8024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54760" y="2840628"/>
            <a:ext cx="453484" cy="1079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33"/>
          <p:cNvSpPr txBox="1"/>
          <p:nvPr/>
        </p:nvSpPr>
        <p:spPr>
          <a:xfrm>
            <a:off x="1582575" y="1042871"/>
            <a:ext cx="272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n-lt"/>
              </a:rPr>
              <a:t>Mintavétel és szűrés</a:t>
            </a:r>
            <a:endParaRPr lang="fr-FR" sz="2400" dirty="0">
              <a:latin typeface="+mn-lt"/>
            </a:endParaRPr>
          </a:p>
        </p:txBody>
      </p:sp>
      <p:pic>
        <p:nvPicPr>
          <p:cNvPr id="15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3920066" y="4647751"/>
            <a:ext cx="1861342" cy="1612524"/>
          </a:xfrm>
          <a:prstGeom prst="rect">
            <a:avLst/>
          </a:prstGeom>
        </p:spPr>
      </p:pic>
      <p:pic>
        <p:nvPicPr>
          <p:cNvPr id="16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4128312" y="3021244"/>
            <a:ext cx="1417881" cy="1401753"/>
          </a:xfrm>
          <a:prstGeom prst="rect">
            <a:avLst/>
          </a:prstGeom>
        </p:spPr>
      </p:pic>
      <p:pic>
        <p:nvPicPr>
          <p:cNvPr id="17" name="Imag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3785564" y="1873114"/>
            <a:ext cx="1862752" cy="1379394"/>
          </a:xfrm>
          <a:prstGeom prst="rect">
            <a:avLst/>
          </a:prstGeom>
        </p:spPr>
      </p:pic>
      <p:sp>
        <p:nvSpPr>
          <p:cNvPr id="18" name="ZoneTexte 6"/>
          <p:cNvSpPr txBox="1"/>
          <p:nvPr/>
        </p:nvSpPr>
        <p:spPr>
          <a:xfrm>
            <a:off x="5760319" y="3809582"/>
            <a:ext cx="275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3) </a:t>
            </a:r>
            <a:r>
              <a:rPr lang="hu-HU" dirty="0">
                <a:latin typeface="+mn-lt"/>
              </a:rPr>
              <a:t>Szívja fel a szükséges mintatérfogatot és némi levegőt egy fecskendővel</a:t>
            </a:r>
            <a:endParaRPr lang="fr-FR" dirty="0">
              <a:latin typeface="+mn-lt"/>
            </a:endParaRPr>
          </a:p>
        </p:txBody>
      </p:sp>
      <p:sp>
        <p:nvSpPr>
          <p:cNvPr id="20" name="ZoneTexte 56"/>
          <p:cNvSpPr txBox="1"/>
          <p:nvPr/>
        </p:nvSpPr>
        <p:spPr>
          <a:xfrm>
            <a:off x="5705315" y="4829620"/>
            <a:ext cx="304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4) </a:t>
            </a:r>
            <a:r>
              <a:rPr lang="hu-HU" dirty="0">
                <a:latin typeface="+mn-lt"/>
              </a:rPr>
              <a:t>Nyomja át a mintát és a levegőt a szűrőn</a:t>
            </a:r>
            <a:endParaRPr lang="fr-FR" dirty="0">
              <a:latin typeface="+mn-lt"/>
            </a:endParaRPr>
          </a:p>
        </p:txBody>
      </p:sp>
      <p:pic>
        <p:nvPicPr>
          <p:cNvPr id="21" name="Image 5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1581221" y="4468427"/>
            <a:ext cx="1565754" cy="1402915"/>
          </a:xfrm>
          <a:prstGeom prst="rect">
            <a:avLst/>
          </a:prstGeom>
        </p:spPr>
      </p:pic>
      <p:pic>
        <p:nvPicPr>
          <p:cNvPr id="22" name="Image 5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1633218" y="3314291"/>
            <a:ext cx="1365472" cy="9395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014521" y="4776850"/>
            <a:ext cx="683046" cy="36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apèze 62"/>
          <p:cNvSpPr/>
          <p:nvPr/>
        </p:nvSpPr>
        <p:spPr>
          <a:xfrm flipV="1">
            <a:off x="2290999" y="5198251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47"/>
          <p:cNvSpPr txBox="1"/>
          <p:nvPr/>
        </p:nvSpPr>
        <p:spPr>
          <a:xfrm>
            <a:off x="4829285" y="1012680"/>
            <a:ext cx="382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800" u="sng" dirty="0">
                <a:solidFill>
                  <a:srgbClr val="FF7C80"/>
                </a:solidFill>
                <a:latin typeface="+mn-lt"/>
              </a:rPr>
              <a:t>Mintatérfogat</a:t>
            </a:r>
            <a:r>
              <a:rPr lang="fr-FR" sz="2800" u="sng" dirty="0">
                <a:solidFill>
                  <a:srgbClr val="FF7C80"/>
                </a:solidFill>
                <a:latin typeface="+mn-lt"/>
              </a:rPr>
              <a:t> ≥ 1,5 ml </a:t>
            </a:r>
          </a:p>
        </p:txBody>
      </p:sp>
      <p:grpSp>
        <p:nvGrpSpPr>
          <p:cNvPr id="27" name="Groupe 25"/>
          <p:cNvGrpSpPr/>
          <p:nvPr/>
        </p:nvGrpSpPr>
        <p:grpSpPr>
          <a:xfrm>
            <a:off x="3745523" y="1774302"/>
            <a:ext cx="2426054" cy="3175548"/>
            <a:chOff x="7840321" y="2296290"/>
            <a:chExt cx="2426054" cy="3175548"/>
          </a:xfrm>
        </p:grpSpPr>
        <p:pic>
          <p:nvPicPr>
            <p:cNvPr id="28" name="Imag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535" b="42944"/>
            <a:stretch/>
          </p:blipFill>
          <p:spPr>
            <a:xfrm rot="13250196">
              <a:off x="7840321" y="2899999"/>
              <a:ext cx="2426054" cy="257183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583930" y="2296290"/>
              <a:ext cx="685800" cy="53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599018" y="2407285"/>
            <a:ext cx="486448" cy="2514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4622696" y="3502910"/>
            <a:ext cx="453484" cy="1079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apèze 34"/>
          <p:cNvSpPr/>
          <p:nvPr/>
        </p:nvSpPr>
        <p:spPr>
          <a:xfrm flipV="1">
            <a:off x="4753883" y="6168202"/>
            <a:ext cx="123508" cy="565909"/>
          </a:xfrm>
          <a:prstGeom prst="trapezoid">
            <a:avLst>
              <a:gd name="adj" fmla="val 104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46"/>
          <p:cNvSpPr txBox="1"/>
          <p:nvPr/>
        </p:nvSpPr>
        <p:spPr>
          <a:xfrm>
            <a:off x="3065744" y="5014421"/>
            <a:ext cx="1309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n-lt"/>
              </a:rPr>
              <a:t>Ba</a:t>
            </a:r>
            <a:r>
              <a:rPr lang="hu-HU" sz="1600" dirty="0" err="1">
                <a:latin typeface="+mn-lt"/>
              </a:rPr>
              <a:t>ktériumok</a:t>
            </a:r>
            <a:endParaRPr lang="fr-FR" sz="1600" dirty="0">
              <a:latin typeface="+mn-lt"/>
            </a:endParaRPr>
          </a:p>
        </p:txBody>
      </p:sp>
      <p:cxnSp>
        <p:nvCxnSpPr>
          <p:cNvPr id="34" name="Connecteur droit avec flèche 15"/>
          <p:cNvCxnSpPr/>
          <p:nvPr/>
        </p:nvCxnSpPr>
        <p:spPr>
          <a:xfrm flipH="1">
            <a:off x="2300366" y="5172289"/>
            <a:ext cx="794711" cy="16819"/>
          </a:xfrm>
          <a:prstGeom prst="straightConnector1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folyamat– Szűrés B</a:t>
            </a:r>
          </a:p>
        </p:txBody>
      </p:sp>
      <p:sp>
        <p:nvSpPr>
          <p:cNvPr id="37" name="ZoneTexte 4"/>
          <p:cNvSpPr txBox="1"/>
          <p:nvPr/>
        </p:nvSpPr>
        <p:spPr>
          <a:xfrm>
            <a:off x="5760319" y="2068076"/>
            <a:ext cx="304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1) </a:t>
            </a:r>
            <a:r>
              <a:rPr lang="hu-HU" dirty="0">
                <a:latin typeface="+mn-lt"/>
              </a:rPr>
              <a:t>Helyezze be a csészét (</a:t>
            </a:r>
            <a:r>
              <a:rPr lang="hu-HU" dirty="0" err="1">
                <a:latin typeface="+mn-lt"/>
              </a:rPr>
              <a:t>cup</a:t>
            </a:r>
            <a:r>
              <a:rPr lang="hu-HU" dirty="0">
                <a:latin typeface="+mn-lt"/>
              </a:rPr>
              <a:t>) az alsó részbe </a:t>
            </a:r>
            <a:endParaRPr lang="fr-FR" dirty="0">
              <a:latin typeface="+mn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760319" y="2955056"/>
            <a:ext cx="304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n-lt"/>
              </a:rPr>
              <a:t>2</a:t>
            </a:r>
            <a:r>
              <a:rPr lang="fr-FR" dirty="0">
                <a:latin typeface="+mn-lt"/>
              </a:rPr>
              <a:t>) </a:t>
            </a:r>
            <a:r>
              <a:rPr lang="hu-HU" dirty="0">
                <a:latin typeface="+mn-lt"/>
              </a:rPr>
              <a:t>Zárja le a szűrő rendszert a felső résszel</a:t>
            </a:r>
            <a:endParaRPr lang="fr-FR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183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3.33333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1.48148E-6 L 0.00469 0.09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458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3.33333E-6 L 0.01302 0.393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25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0.25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/>
      <p:bldP spid="18" grpId="0"/>
      <p:bldP spid="20" grpId="0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Extrakció</a:t>
            </a:r>
            <a:endParaRPr lang="hu-HU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pic>
        <p:nvPicPr>
          <p:cNvPr id="27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6308584" y="3101418"/>
            <a:ext cx="1417881" cy="1401753"/>
          </a:xfrm>
          <a:prstGeom prst="rect">
            <a:avLst/>
          </a:prstGeom>
        </p:spPr>
      </p:pic>
      <p:pic>
        <p:nvPicPr>
          <p:cNvPr id="28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6459070" y="4591047"/>
            <a:ext cx="1224136" cy="1512169"/>
          </a:xfrm>
          <a:prstGeom prst="rect">
            <a:avLst/>
          </a:prstGeom>
        </p:spPr>
      </p:pic>
      <p:pic>
        <p:nvPicPr>
          <p:cNvPr id="29" name="Image 6"/>
          <p:cNvPicPr>
            <a:picLocks noChangeAspect="1"/>
          </p:cNvPicPr>
          <p:nvPr/>
        </p:nvPicPr>
        <p:blipFill rotWithShape="1">
          <a:blip r:embed="rId4"/>
          <a:srcRect l="36958" t="32212" r="55832" b="56569"/>
          <a:stretch/>
        </p:blipFill>
        <p:spPr>
          <a:xfrm>
            <a:off x="3770489" y="3447199"/>
            <a:ext cx="834205" cy="712355"/>
          </a:xfrm>
          <a:prstGeom prst="rect">
            <a:avLst/>
          </a:prstGeom>
        </p:spPr>
      </p:pic>
      <p:pic>
        <p:nvPicPr>
          <p:cNvPr id="30" name="Image 7"/>
          <p:cNvPicPr>
            <a:picLocks noChangeAspect="1"/>
          </p:cNvPicPr>
          <p:nvPr/>
        </p:nvPicPr>
        <p:blipFill rotWithShape="1">
          <a:blip r:embed="rId5"/>
          <a:srcRect l="35743" t="26454" r="53807" b="52583"/>
          <a:stretch/>
        </p:blipFill>
        <p:spPr>
          <a:xfrm>
            <a:off x="3568807" y="4300035"/>
            <a:ext cx="1213281" cy="1335550"/>
          </a:xfrm>
          <a:prstGeom prst="rect">
            <a:avLst/>
          </a:prstGeom>
        </p:spPr>
      </p:pic>
      <p:sp>
        <p:nvSpPr>
          <p:cNvPr id="31" name="ZoneTexte 33"/>
          <p:cNvSpPr txBox="1"/>
          <p:nvPr/>
        </p:nvSpPr>
        <p:spPr>
          <a:xfrm>
            <a:off x="1541928" y="1388756"/>
            <a:ext cx="269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>
                <a:latin typeface="+mn-lt"/>
              </a:rPr>
              <a:t>Extra</a:t>
            </a:r>
            <a:r>
              <a:rPr lang="hu-HU" sz="2200" dirty="0" err="1">
                <a:latin typeface="+mn-lt"/>
              </a:rPr>
              <a:t>kció</a:t>
            </a:r>
            <a:r>
              <a:rPr lang="fr-FR" sz="2200" dirty="0">
                <a:latin typeface="+mn-lt"/>
              </a:rPr>
              <a:t> </a:t>
            </a:r>
            <a:r>
              <a:rPr lang="hu-HU" sz="2200" dirty="0">
                <a:latin typeface="+mn-lt"/>
              </a:rPr>
              <a:t>és</a:t>
            </a:r>
            <a:r>
              <a:rPr lang="fr-FR" sz="2200" dirty="0">
                <a:latin typeface="+mn-lt"/>
              </a:rPr>
              <a:t> in</a:t>
            </a:r>
            <a:r>
              <a:rPr lang="hu-HU" sz="2200" dirty="0" err="1">
                <a:latin typeface="+mn-lt"/>
              </a:rPr>
              <a:t>kubáció</a:t>
            </a:r>
            <a:endParaRPr lang="fr-FR" sz="2200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970" y="5174333"/>
            <a:ext cx="45870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8"/>
          <p:cNvSpPr txBox="1"/>
          <p:nvPr/>
        </p:nvSpPr>
        <p:spPr>
          <a:xfrm>
            <a:off x="2342452" y="3523591"/>
            <a:ext cx="13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299"/>
                </a:solidFill>
                <a:latin typeface="+mn-lt"/>
              </a:rPr>
              <a:t>B</a:t>
            </a:r>
            <a:r>
              <a:rPr lang="hu-HU" dirty="0" err="1">
                <a:solidFill>
                  <a:srgbClr val="003299"/>
                </a:solidFill>
                <a:latin typeface="+mn-lt"/>
              </a:rPr>
              <a:t>aktériumok</a:t>
            </a:r>
            <a:endParaRPr lang="fr-FR" dirty="0">
              <a:solidFill>
                <a:srgbClr val="003299"/>
              </a:solidFill>
              <a:latin typeface="+mn-lt"/>
            </a:endParaRPr>
          </a:p>
        </p:txBody>
      </p:sp>
      <p:sp>
        <p:nvSpPr>
          <p:cNvPr id="34" name="ZoneTexte 22"/>
          <p:cNvSpPr txBox="1"/>
          <p:nvPr/>
        </p:nvSpPr>
        <p:spPr>
          <a:xfrm>
            <a:off x="4972070" y="4780094"/>
            <a:ext cx="1115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+mn-lt"/>
              </a:rPr>
              <a:t>Jelölt antitestek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5" name="Connecteur droit avec flèche 26"/>
          <p:cNvCxnSpPr/>
          <p:nvPr/>
        </p:nvCxnSpPr>
        <p:spPr>
          <a:xfrm flipH="1">
            <a:off x="4276877" y="5148371"/>
            <a:ext cx="702551" cy="71681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3621397" y="3028358"/>
            <a:ext cx="1157494" cy="796442"/>
          </a:xfrm>
          <a:prstGeom prst="rect">
            <a:avLst/>
          </a:prstGeom>
        </p:spPr>
      </p:pic>
      <p:pic>
        <p:nvPicPr>
          <p:cNvPr id="37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3564246" y="3471362"/>
            <a:ext cx="1324313" cy="1186584"/>
          </a:xfrm>
          <a:prstGeom prst="rect">
            <a:avLst/>
          </a:prstGeom>
        </p:spPr>
      </p:pic>
      <p:pic>
        <p:nvPicPr>
          <p:cNvPr id="38" name="Imag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6140467" y="3159660"/>
            <a:ext cx="1861342" cy="1612524"/>
          </a:xfrm>
          <a:prstGeom prst="rect">
            <a:avLst/>
          </a:prstGeom>
        </p:spPr>
      </p:pic>
      <p:pic>
        <p:nvPicPr>
          <p:cNvPr id="39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6121828" y="2979669"/>
            <a:ext cx="1862752" cy="1379394"/>
          </a:xfrm>
          <a:prstGeom prst="rect">
            <a:avLst/>
          </a:prstGeom>
        </p:spPr>
      </p:pic>
      <p:sp>
        <p:nvSpPr>
          <p:cNvPr id="40" name="ZoneTexte 25"/>
          <p:cNvSpPr txBox="1"/>
          <p:nvPr/>
        </p:nvSpPr>
        <p:spPr>
          <a:xfrm>
            <a:off x="1966176" y="1807796"/>
            <a:ext cx="263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1) </a:t>
            </a:r>
            <a:r>
              <a:rPr lang="hu-HU" dirty="0">
                <a:latin typeface="+mn-lt"/>
              </a:rPr>
              <a:t>Távolítsa el az alsó részt</a:t>
            </a:r>
            <a:endParaRPr lang="fr-FR" dirty="0">
              <a:latin typeface="+mn-lt"/>
            </a:endParaRPr>
          </a:p>
        </p:txBody>
      </p:sp>
      <p:sp>
        <p:nvSpPr>
          <p:cNvPr id="41" name="ZoneTexte 27"/>
          <p:cNvSpPr txBox="1"/>
          <p:nvPr/>
        </p:nvSpPr>
        <p:spPr>
          <a:xfrm>
            <a:off x="1966176" y="2179739"/>
            <a:ext cx="596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2) </a:t>
            </a:r>
            <a:r>
              <a:rPr lang="hu-HU" dirty="0">
                <a:latin typeface="+mn-lt"/>
              </a:rPr>
              <a:t>Helyezze át a csészét a tartályba, és távolítsa el a felső részt</a:t>
            </a:r>
            <a:endParaRPr lang="fr-FR" dirty="0">
              <a:latin typeface="+mn-lt"/>
            </a:endParaRPr>
          </a:p>
        </p:txBody>
      </p:sp>
      <p:cxnSp>
        <p:nvCxnSpPr>
          <p:cNvPr id="42" name="Connecteur droit avec flèche 30"/>
          <p:cNvCxnSpPr/>
          <p:nvPr/>
        </p:nvCxnSpPr>
        <p:spPr>
          <a:xfrm>
            <a:off x="3340985" y="3824800"/>
            <a:ext cx="726934" cy="209272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64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0.00034 0.1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39 L -0.00226 0.11041 L -0.00226 0.11088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46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139 L -0.00226 0.11041 L -0.00226 0.11088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46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0261 0.196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00243 0.195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Extrakció</a:t>
            </a:r>
            <a:endParaRPr lang="hu-HU" sz="3600" b="1" dirty="0">
              <a:solidFill>
                <a:srgbClr val="FF7C80"/>
              </a:solidFill>
              <a:highlight>
                <a:prstClr val="white"/>
              </a:highlight>
              <a:ea typeface="Calibri"/>
              <a:cs typeface="Calibri"/>
              <a:sym typeface="Calibri"/>
            </a:endParaRPr>
          </a:p>
        </p:txBody>
      </p:sp>
      <p:pic>
        <p:nvPicPr>
          <p:cNvPr id="55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6597266" y="4581666"/>
            <a:ext cx="973681" cy="962605"/>
          </a:xfrm>
          <a:prstGeom prst="rect">
            <a:avLst/>
          </a:prstGeom>
        </p:spPr>
      </p:pic>
      <p:pic>
        <p:nvPicPr>
          <p:cNvPr id="56" name="Imag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6485995" y="4620228"/>
            <a:ext cx="1224136" cy="1512169"/>
          </a:xfrm>
          <a:prstGeom prst="rect">
            <a:avLst/>
          </a:prstGeom>
        </p:spPr>
      </p:pic>
      <p:pic>
        <p:nvPicPr>
          <p:cNvPr id="57" name="Image 5"/>
          <p:cNvPicPr>
            <a:picLocks noChangeAspect="1"/>
          </p:cNvPicPr>
          <p:nvPr/>
        </p:nvPicPr>
        <p:blipFill rotWithShape="1">
          <a:blip r:embed="rId4"/>
          <a:srcRect l="35177" t="29097" r="54698" b="56810"/>
          <a:stretch/>
        </p:blipFill>
        <p:spPr>
          <a:xfrm>
            <a:off x="3629730" y="3151870"/>
            <a:ext cx="1164768" cy="894542"/>
          </a:xfrm>
          <a:prstGeom prst="rect">
            <a:avLst/>
          </a:prstGeom>
        </p:spPr>
      </p:pic>
      <p:pic>
        <p:nvPicPr>
          <p:cNvPr id="58" name="Image 6"/>
          <p:cNvPicPr>
            <a:picLocks noChangeAspect="1"/>
          </p:cNvPicPr>
          <p:nvPr/>
        </p:nvPicPr>
        <p:blipFill rotWithShape="1">
          <a:blip r:embed="rId5"/>
          <a:srcRect l="36958" t="32212" r="55832" b="56569"/>
          <a:stretch/>
        </p:blipFill>
        <p:spPr>
          <a:xfrm>
            <a:off x="3797414" y="4230003"/>
            <a:ext cx="834205" cy="712355"/>
          </a:xfrm>
          <a:prstGeom prst="rect">
            <a:avLst/>
          </a:prstGeom>
        </p:spPr>
      </p:pic>
      <p:pic>
        <p:nvPicPr>
          <p:cNvPr id="59" name="Image 7"/>
          <p:cNvPicPr>
            <a:picLocks noChangeAspect="1"/>
          </p:cNvPicPr>
          <p:nvPr/>
        </p:nvPicPr>
        <p:blipFill rotWithShape="1">
          <a:blip r:embed="rId6"/>
          <a:srcRect l="35743" t="26454" r="53807" b="52583"/>
          <a:stretch/>
        </p:blipFill>
        <p:spPr>
          <a:xfrm>
            <a:off x="3595732" y="4329216"/>
            <a:ext cx="1213281" cy="133555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980895" y="5203514"/>
            <a:ext cx="45870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934535" y="4612020"/>
            <a:ext cx="535674" cy="197255"/>
          </a:xfrm>
          <a:prstGeom prst="rect">
            <a:avLst/>
          </a:prstGeom>
          <a:solidFill>
            <a:srgbClr val="0032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12"/>
          <p:cNvSpPr txBox="1"/>
          <p:nvPr/>
        </p:nvSpPr>
        <p:spPr>
          <a:xfrm>
            <a:off x="4268788" y="3927740"/>
            <a:ext cx="17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rgbClr val="003299"/>
                </a:solidFill>
                <a:latin typeface="+mn-lt"/>
              </a:rPr>
              <a:t>Extrakciós</a:t>
            </a:r>
            <a:r>
              <a:rPr lang="hu-HU" dirty="0">
                <a:solidFill>
                  <a:srgbClr val="003299"/>
                </a:solidFill>
                <a:latin typeface="+mn-lt"/>
              </a:rPr>
              <a:t> puffer</a:t>
            </a:r>
            <a:endParaRPr lang="fr-FR" dirty="0">
              <a:solidFill>
                <a:srgbClr val="003299"/>
              </a:solidFill>
              <a:latin typeface="+mn-lt"/>
            </a:endParaRPr>
          </a:p>
        </p:txBody>
      </p:sp>
      <p:sp>
        <p:nvSpPr>
          <p:cNvPr id="63" name="Flèche vers le bas 14"/>
          <p:cNvSpPr/>
          <p:nvPr/>
        </p:nvSpPr>
        <p:spPr>
          <a:xfrm>
            <a:off x="4149893" y="3679514"/>
            <a:ext cx="153909" cy="649702"/>
          </a:xfrm>
          <a:prstGeom prst="downArrow">
            <a:avLst/>
          </a:prstGeom>
          <a:solidFill>
            <a:srgbClr val="003299"/>
          </a:solidFill>
          <a:ln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22"/>
          <p:cNvSpPr txBox="1"/>
          <p:nvPr/>
        </p:nvSpPr>
        <p:spPr>
          <a:xfrm>
            <a:off x="4998995" y="4809275"/>
            <a:ext cx="142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+mn-lt"/>
              </a:rPr>
              <a:t>Jelölt antitestek</a:t>
            </a:r>
            <a:endParaRPr lang="fr-FR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5" name="Connecteur droit avec flèche 26"/>
          <p:cNvCxnSpPr/>
          <p:nvPr/>
        </p:nvCxnSpPr>
        <p:spPr>
          <a:xfrm flipH="1">
            <a:off x="4303802" y="5177552"/>
            <a:ext cx="702551" cy="71681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25"/>
          <p:cNvSpPr txBox="1"/>
          <p:nvPr/>
        </p:nvSpPr>
        <p:spPr>
          <a:xfrm>
            <a:off x="1965074" y="1816936"/>
            <a:ext cx="263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1) </a:t>
            </a:r>
            <a:r>
              <a:rPr lang="hu-HU" dirty="0">
                <a:latin typeface="+mn-lt"/>
              </a:rPr>
              <a:t>Távolítsa el az alsó részt</a:t>
            </a:r>
            <a:endParaRPr lang="fr-FR" dirty="0">
              <a:latin typeface="+mn-lt"/>
            </a:endParaRPr>
          </a:p>
        </p:txBody>
      </p:sp>
      <p:sp>
        <p:nvSpPr>
          <p:cNvPr id="67" name="ZoneTexte 27"/>
          <p:cNvSpPr txBox="1"/>
          <p:nvPr/>
        </p:nvSpPr>
        <p:spPr>
          <a:xfrm>
            <a:off x="1970313" y="2181146"/>
            <a:ext cx="585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2) </a:t>
            </a:r>
            <a:r>
              <a:rPr lang="hu-HU" dirty="0">
                <a:latin typeface="+mn-lt"/>
              </a:rPr>
              <a:t>Helyezze </a:t>
            </a:r>
            <a:r>
              <a:rPr lang="hu-HU" dirty="0" smtClean="0">
                <a:latin typeface="+mn-lt"/>
              </a:rPr>
              <a:t>át a </a:t>
            </a:r>
            <a:r>
              <a:rPr lang="hu-HU" dirty="0">
                <a:latin typeface="+mn-lt"/>
              </a:rPr>
              <a:t>csészét a tartályba és távolítsa el a felső részt</a:t>
            </a:r>
            <a:endParaRPr lang="fr-FR" dirty="0">
              <a:latin typeface="+mn-lt"/>
            </a:endParaRPr>
          </a:p>
        </p:txBody>
      </p:sp>
      <p:pic>
        <p:nvPicPr>
          <p:cNvPr id="68" name="Imag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0630" r="40937" b="9646"/>
          <a:stretch/>
        </p:blipFill>
        <p:spPr>
          <a:xfrm>
            <a:off x="6461622" y="3083364"/>
            <a:ext cx="1244968" cy="1333894"/>
          </a:xfrm>
          <a:prstGeom prst="rect">
            <a:avLst/>
          </a:prstGeom>
        </p:spPr>
      </p:pic>
      <p:sp>
        <p:nvSpPr>
          <p:cNvPr id="69" name="ZoneTexte 30"/>
          <p:cNvSpPr txBox="1"/>
          <p:nvPr/>
        </p:nvSpPr>
        <p:spPr>
          <a:xfrm>
            <a:off x="1970313" y="2551991"/>
            <a:ext cx="448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3) </a:t>
            </a:r>
            <a:r>
              <a:rPr lang="hu-HU" dirty="0">
                <a:latin typeface="+mn-lt"/>
              </a:rPr>
              <a:t>Mérjen</a:t>
            </a:r>
            <a:r>
              <a:rPr lang="fr-FR" dirty="0">
                <a:latin typeface="+mn-lt"/>
              </a:rPr>
              <a:t> </a:t>
            </a:r>
            <a:r>
              <a:rPr lang="hu-HU" dirty="0">
                <a:latin typeface="+mn-lt"/>
              </a:rPr>
              <a:t>250 </a:t>
            </a:r>
            <a:r>
              <a:rPr lang="el-GR" dirty="0">
                <a:latin typeface="+mn-lt"/>
              </a:rPr>
              <a:t>μ</a:t>
            </a:r>
            <a:r>
              <a:rPr lang="hu-HU" dirty="0">
                <a:latin typeface="+mn-lt"/>
              </a:rPr>
              <a:t>l </a:t>
            </a:r>
            <a:r>
              <a:rPr lang="fr-FR" dirty="0">
                <a:latin typeface="+mn-lt"/>
              </a:rPr>
              <a:t>extra</a:t>
            </a:r>
            <a:r>
              <a:rPr lang="hu-HU" dirty="0" err="1">
                <a:latin typeface="+mn-lt"/>
              </a:rPr>
              <a:t>kciós</a:t>
            </a:r>
            <a:r>
              <a:rPr lang="fr-FR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pu</a:t>
            </a:r>
            <a:r>
              <a:rPr lang="fr-FR" dirty="0">
                <a:latin typeface="+mn-lt"/>
              </a:rPr>
              <a:t>ffer</a:t>
            </a:r>
            <a:r>
              <a:rPr lang="hu-HU" dirty="0">
                <a:latin typeface="+mn-lt"/>
              </a:rPr>
              <a:t>t</a:t>
            </a:r>
            <a:r>
              <a:rPr lang="fr-FR" dirty="0">
                <a:latin typeface="+mn-lt"/>
              </a:rPr>
              <a:t> </a:t>
            </a:r>
            <a:r>
              <a:rPr lang="hu-HU" dirty="0">
                <a:latin typeface="+mn-lt"/>
              </a:rPr>
              <a:t>a csészébe</a:t>
            </a:r>
            <a:endParaRPr lang="fr-FR" dirty="0">
              <a:latin typeface="+mn-lt"/>
            </a:endParaRPr>
          </a:p>
        </p:txBody>
      </p:sp>
      <p:sp>
        <p:nvSpPr>
          <p:cNvPr id="70" name="ZoneTexte 31"/>
          <p:cNvSpPr txBox="1"/>
          <p:nvPr/>
        </p:nvSpPr>
        <p:spPr>
          <a:xfrm>
            <a:off x="1970313" y="2946334"/>
            <a:ext cx="217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n-lt"/>
              </a:rPr>
              <a:t>4) </a:t>
            </a:r>
            <a:r>
              <a:rPr lang="hu-HU" dirty="0">
                <a:latin typeface="+mn-lt"/>
              </a:rPr>
              <a:t>Csavarja rá a tetőt</a:t>
            </a:r>
            <a:endParaRPr lang="fr-FR" dirty="0">
              <a:latin typeface="+mn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980895" y="5080500"/>
            <a:ext cx="458709" cy="16873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33"/>
          <p:cNvSpPr txBox="1"/>
          <p:nvPr/>
        </p:nvSpPr>
        <p:spPr>
          <a:xfrm>
            <a:off x="1544482" y="1393723"/>
            <a:ext cx="2697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err="1">
                <a:latin typeface="+mn-lt"/>
              </a:rPr>
              <a:t>Extrakció</a:t>
            </a:r>
            <a:r>
              <a:rPr lang="hu-HU" sz="2200" dirty="0">
                <a:latin typeface="+mn-lt"/>
              </a:rPr>
              <a:t> és inkubáció</a:t>
            </a:r>
            <a:endParaRPr lang="fr-FR" sz="22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14</a:t>
            </a:r>
          </a:p>
        </p:txBody>
      </p:sp>
      <p:sp>
        <p:nvSpPr>
          <p:cNvPr id="22" name="ZoneTexte 31"/>
          <p:cNvSpPr txBox="1"/>
          <p:nvPr/>
        </p:nvSpPr>
        <p:spPr>
          <a:xfrm>
            <a:off x="1970313" y="3357670"/>
            <a:ext cx="65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n-lt"/>
              </a:rPr>
              <a:t>5</a:t>
            </a:r>
            <a:r>
              <a:rPr lang="fr-FR" dirty="0">
                <a:latin typeface="+mn-lt"/>
              </a:rPr>
              <a:t>) </a:t>
            </a:r>
            <a:r>
              <a:rPr lang="hu-HU" dirty="0">
                <a:latin typeface="+mn-lt"/>
              </a:rPr>
              <a:t>Rázogassa óvatosan a mintafeldolgozó részt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0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0052 0.138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0018 0.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4" grpId="0"/>
      <p:bldP spid="70" grpId="0"/>
      <p:bldP spid="7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1"/>
          <p:cNvGrpSpPr/>
          <p:nvPr/>
        </p:nvGrpSpPr>
        <p:grpSpPr>
          <a:xfrm>
            <a:off x="527179" y="4417314"/>
            <a:ext cx="3646936" cy="844180"/>
            <a:chOff x="2517730" y="3381499"/>
            <a:chExt cx="2455103" cy="513568"/>
          </a:xfrm>
        </p:grpSpPr>
        <p:pic>
          <p:nvPicPr>
            <p:cNvPr id="6" name="Image 11"/>
            <p:cNvPicPr>
              <a:picLocks noChangeAspect="1"/>
            </p:cNvPicPr>
            <p:nvPr/>
          </p:nvPicPr>
          <p:blipFill rotWithShape="1">
            <a:blip r:embed="rId2"/>
            <a:srcRect l="41999" t="18893" r="42776" b="75303"/>
            <a:stretch/>
          </p:blipFill>
          <p:spPr>
            <a:xfrm>
              <a:off x="2517730" y="3381499"/>
              <a:ext cx="2455103" cy="513568"/>
            </a:xfrm>
            <a:prstGeom prst="rect">
              <a:avLst/>
            </a:prstGeom>
          </p:spPr>
        </p:pic>
        <p:cxnSp>
          <p:nvCxnSpPr>
            <p:cNvPr id="7" name="Connecteur droit 13"/>
            <p:cNvCxnSpPr/>
            <p:nvPr/>
          </p:nvCxnSpPr>
          <p:spPr>
            <a:xfrm>
              <a:off x="4899752" y="3783690"/>
              <a:ext cx="0" cy="694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16"/>
            <p:cNvCxnSpPr/>
            <p:nvPr/>
          </p:nvCxnSpPr>
          <p:spPr>
            <a:xfrm flipH="1" flipV="1">
              <a:off x="2577947" y="3839378"/>
              <a:ext cx="2321805" cy="55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18"/>
            <p:cNvCxnSpPr/>
            <p:nvPr/>
          </p:nvCxnSpPr>
          <p:spPr>
            <a:xfrm>
              <a:off x="2583455" y="3789198"/>
              <a:ext cx="918" cy="584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22"/>
          <p:cNvGrpSpPr/>
          <p:nvPr/>
        </p:nvGrpSpPr>
        <p:grpSpPr>
          <a:xfrm>
            <a:off x="2833396" y="2829264"/>
            <a:ext cx="1213281" cy="1525672"/>
            <a:chOff x="5946227" y="2885909"/>
            <a:chExt cx="1213281" cy="1525672"/>
          </a:xfrm>
        </p:grpSpPr>
        <p:pic>
          <p:nvPicPr>
            <p:cNvPr id="11" name="Image 5"/>
            <p:cNvPicPr>
              <a:picLocks noChangeAspect="1"/>
            </p:cNvPicPr>
            <p:nvPr/>
          </p:nvPicPr>
          <p:blipFill rotWithShape="1">
            <a:blip r:embed="rId3"/>
            <a:srcRect l="35177" t="29097" r="54698" b="56810"/>
            <a:stretch/>
          </p:blipFill>
          <p:spPr>
            <a:xfrm>
              <a:off x="5980225" y="2885909"/>
              <a:ext cx="1164768" cy="894542"/>
            </a:xfrm>
            <a:prstGeom prst="rect">
              <a:avLst/>
            </a:prstGeom>
          </p:spPr>
        </p:pic>
        <p:pic>
          <p:nvPicPr>
            <p:cNvPr id="12" name="Image 6"/>
            <p:cNvPicPr>
              <a:picLocks noChangeAspect="1"/>
            </p:cNvPicPr>
            <p:nvPr/>
          </p:nvPicPr>
          <p:blipFill rotWithShape="1">
            <a:blip r:embed="rId4"/>
            <a:srcRect l="36958" t="32212" r="55832" b="56569"/>
            <a:stretch/>
          </p:blipFill>
          <p:spPr>
            <a:xfrm>
              <a:off x="6145506" y="2970090"/>
              <a:ext cx="834205" cy="712355"/>
            </a:xfrm>
            <a:prstGeom prst="rect">
              <a:avLst/>
            </a:prstGeom>
          </p:spPr>
        </p:pic>
        <p:pic>
          <p:nvPicPr>
            <p:cNvPr id="13" name="Image 7"/>
            <p:cNvPicPr>
              <a:picLocks noChangeAspect="1"/>
            </p:cNvPicPr>
            <p:nvPr/>
          </p:nvPicPr>
          <p:blipFill rotWithShape="1">
            <a:blip r:embed="rId5"/>
            <a:srcRect l="35743" t="26454" r="53807" b="52583"/>
            <a:stretch/>
          </p:blipFill>
          <p:spPr>
            <a:xfrm>
              <a:off x="5946227" y="3076031"/>
              <a:ext cx="1213281" cy="13355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334802" y="3775295"/>
              <a:ext cx="458709" cy="22075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5" name="Connecteur droit avec flèche 10"/>
          <p:cNvCxnSpPr/>
          <p:nvPr/>
        </p:nvCxnSpPr>
        <p:spPr>
          <a:xfrm flipH="1" flipV="1">
            <a:off x="1983829" y="5124179"/>
            <a:ext cx="625079" cy="422750"/>
          </a:xfrm>
          <a:prstGeom prst="straightConnector1">
            <a:avLst/>
          </a:prstGeom>
          <a:ln w="1905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20"/>
          <p:cNvSpPr txBox="1"/>
          <p:nvPr/>
        </p:nvSpPr>
        <p:spPr>
          <a:xfrm>
            <a:off x="2608908" y="5327862"/>
            <a:ext cx="9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+mn-lt"/>
              </a:rPr>
              <a:t>Tesztcsík</a:t>
            </a:r>
            <a:endParaRPr lang="fr-FR" dirty="0">
              <a:latin typeface="+mn-lt"/>
            </a:endParaRPr>
          </a:p>
        </p:txBody>
      </p:sp>
      <p:cxnSp>
        <p:nvCxnSpPr>
          <p:cNvPr id="17" name="Connecteur droit avec flèche 19"/>
          <p:cNvCxnSpPr/>
          <p:nvPr/>
        </p:nvCxnSpPr>
        <p:spPr>
          <a:xfrm flipH="1" flipV="1">
            <a:off x="3521488" y="3840684"/>
            <a:ext cx="547767" cy="1730"/>
          </a:xfrm>
          <a:prstGeom prst="straightConnector1">
            <a:avLst/>
          </a:prstGeom>
          <a:ln w="19050">
            <a:solidFill>
              <a:srgbClr val="00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23"/>
          <p:cNvSpPr txBox="1"/>
          <p:nvPr/>
        </p:nvSpPr>
        <p:spPr>
          <a:xfrm>
            <a:off x="4213411" y="3379019"/>
            <a:ext cx="1662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latin typeface="+mn-lt"/>
              </a:rPr>
              <a:t>Extrahált minta</a:t>
            </a:r>
            <a:endParaRPr lang="fr-FR" dirty="0">
              <a:latin typeface="+mn-lt"/>
            </a:endParaRPr>
          </a:p>
          <a:p>
            <a:pPr algn="ctr"/>
            <a:r>
              <a:rPr lang="fr-FR" dirty="0">
                <a:latin typeface="+mn-lt"/>
              </a:rPr>
              <a:t>+</a:t>
            </a:r>
          </a:p>
          <a:p>
            <a:pPr algn="ctr"/>
            <a:r>
              <a:rPr lang="hu-HU" dirty="0">
                <a:latin typeface="+mn-lt"/>
              </a:rPr>
              <a:t>Jelölt antitestek</a:t>
            </a:r>
            <a:endParaRPr lang="fr-FR" dirty="0">
              <a:latin typeface="+mn-lt"/>
            </a:endParaRPr>
          </a:p>
        </p:txBody>
      </p:sp>
      <p:pic>
        <p:nvPicPr>
          <p:cNvPr id="21" name="Imag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 flipH="1">
            <a:off x="5043706" y="4095816"/>
            <a:ext cx="3866389" cy="1601378"/>
          </a:xfrm>
          <a:prstGeom prst="rect">
            <a:avLst/>
          </a:prstGeom>
        </p:spPr>
      </p:pic>
      <p:pic>
        <p:nvPicPr>
          <p:cNvPr id="22" name="Imag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37837" r="12018" b="12876"/>
          <a:stretch/>
        </p:blipFill>
        <p:spPr>
          <a:xfrm flipH="1">
            <a:off x="5526546" y="4354511"/>
            <a:ext cx="2963411" cy="976079"/>
          </a:xfrm>
          <a:prstGeom prst="rect">
            <a:avLst/>
          </a:prstGeom>
        </p:spPr>
      </p:pic>
      <p:pic>
        <p:nvPicPr>
          <p:cNvPr id="23" name="Imag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 flipH="1">
            <a:off x="5060685" y="3483428"/>
            <a:ext cx="3895131" cy="2163962"/>
          </a:xfrm>
          <a:prstGeom prst="rect">
            <a:avLst/>
          </a:prstGeom>
        </p:spPr>
      </p:pic>
      <p:grpSp>
        <p:nvGrpSpPr>
          <p:cNvPr id="24" name="Groupe 35"/>
          <p:cNvGrpSpPr/>
          <p:nvPr/>
        </p:nvGrpSpPr>
        <p:grpSpPr>
          <a:xfrm flipH="1">
            <a:off x="7621141" y="2017563"/>
            <a:ext cx="1248762" cy="1669403"/>
            <a:chOff x="1084531" y="2490460"/>
            <a:chExt cx="1248762" cy="1669403"/>
          </a:xfrm>
        </p:grpSpPr>
        <p:pic>
          <p:nvPicPr>
            <p:cNvPr id="25" name="Image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6" name="Image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7" name="Image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  <p:sp>
        <p:nvSpPr>
          <p:cNvPr id="31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Kimutatás</a:t>
            </a:r>
          </a:p>
        </p:txBody>
      </p:sp>
      <p:sp>
        <p:nvSpPr>
          <p:cNvPr id="30" name="Rectangle 18"/>
          <p:cNvSpPr/>
          <p:nvPr/>
        </p:nvSpPr>
        <p:spPr>
          <a:xfrm>
            <a:off x="1879232" y="1811153"/>
            <a:ext cx="518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</a:rPr>
              <a:t>1</a:t>
            </a:r>
            <a:r>
              <a:rPr lang="fr-FR" dirty="0">
                <a:latin typeface="+mn-lt"/>
              </a:rPr>
              <a:t>) </a:t>
            </a:r>
            <a:r>
              <a:rPr lang="hu-HU" dirty="0">
                <a:latin typeface="+mn-lt"/>
              </a:rPr>
              <a:t>Helyezze a mintafeldolgozó részt a detektáló részre</a:t>
            </a:r>
            <a:endParaRPr lang="fr-FR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242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0381 0.08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2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0139 0.132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9"/>
          <p:cNvGrpSpPr/>
          <p:nvPr/>
        </p:nvGrpSpPr>
        <p:grpSpPr>
          <a:xfrm>
            <a:off x="2863337" y="3408360"/>
            <a:ext cx="1213281" cy="1525672"/>
            <a:chOff x="5946227" y="3326587"/>
            <a:chExt cx="1213281" cy="152567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/>
            <a:srcRect l="35177" t="29097" r="54698" b="56810"/>
            <a:stretch/>
          </p:blipFill>
          <p:spPr>
            <a:xfrm>
              <a:off x="5980225" y="3326587"/>
              <a:ext cx="1164768" cy="89454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l="36958" t="32212" r="55832" b="56569"/>
            <a:stretch/>
          </p:blipFill>
          <p:spPr>
            <a:xfrm>
              <a:off x="6145506" y="3410768"/>
              <a:ext cx="834205" cy="71235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4"/>
            <a:srcRect l="35743" t="26454" r="53807" b="52583"/>
            <a:stretch/>
          </p:blipFill>
          <p:spPr>
            <a:xfrm>
              <a:off x="5946227" y="3516709"/>
              <a:ext cx="1213281" cy="13355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843417" y="5108864"/>
            <a:ext cx="272657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51912" y="4297746"/>
            <a:ext cx="458709" cy="22075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50034" y="4692627"/>
            <a:ext cx="259367" cy="6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386001" y="4493548"/>
            <a:ext cx="167951" cy="63136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21"/>
          <p:cNvGrpSpPr/>
          <p:nvPr/>
        </p:nvGrpSpPr>
        <p:grpSpPr>
          <a:xfrm>
            <a:off x="533165" y="4416114"/>
            <a:ext cx="3646936" cy="844180"/>
            <a:chOff x="2517730" y="3381499"/>
            <a:chExt cx="2455103" cy="513568"/>
          </a:xfrm>
        </p:grpSpPr>
        <p:pic>
          <p:nvPicPr>
            <p:cNvPr id="14" name="Image 11"/>
            <p:cNvPicPr>
              <a:picLocks noChangeAspect="1"/>
            </p:cNvPicPr>
            <p:nvPr/>
          </p:nvPicPr>
          <p:blipFill rotWithShape="1">
            <a:blip r:embed="rId5"/>
            <a:srcRect l="41999" t="18893" r="42776" b="75303"/>
            <a:stretch/>
          </p:blipFill>
          <p:spPr>
            <a:xfrm>
              <a:off x="2517730" y="3381499"/>
              <a:ext cx="2455103" cy="513568"/>
            </a:xfrm>
            <a:prstGeom prst="rect">
              <a:avLst/>
            </a:prstGeom>
          </p:spPr>
        </p:pic>
        <p:cxnSp>
          <p:nvCxnSpPr>
            <p:cNvPr id="15" name="Connecteur droit 13"/>
            <p:cNvCxnSpPr/>
            <p:nvPr/>
          </p:nvCxnSpPr>
          <p:spPr>
            <a:xfrm>
              <a:off x="4899752" y="3783690"/>
              <a:ext cx="0" cy="6946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6"/>
            <p:cNvCxnSpPr/>
            <p:nvPr/>
          </p:nvCxnSpPr>
          <p:spPr>
            <a:xfrm flipH="1" flipV="1">
              <a:off x="2577947" y="3839378"/>
              <a:ext cx="2321805" cy="550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8"/>
            <p:cNvCxnSpPr/>
            <p:nvPr/>
          </p:nvCxnSpPr>
          <p:spPr>
            <a:xfrm>
              <a:off x="2583455" y="3789198"/>
              <a:ext cx="918" cy="584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5" t="13999" r="21844" b="48914"/>
          <a:stretch/>
        </p:blipFill>
        <p:spPr>
          <a:xfrm flipH="1">
            <a:off x="5043706" y="4095816"/>
            <a:ext cx="3866389" cy="1601378"/>
          </a:xfrm>
          <a:prstGeom prst="rect">
            <a:avLst/>
          </a:prstGeom>
        </p:spPr>
      </p:pic>
      <p:pic>
        <p:nvPicPr>
          <p:cNvPr id="19" name="Imag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37837" r="12018" b="12876"/>
          <a:stretch/>
        </p:blipFill>
        <p:spPr>
          <a:xfrm flipH="1">
            <a:off x="5526546" y="4371225"/>
            <a:ext cx="2963411" cy="976079"/>
          </a:xfrm>
          <a:prstGeom prst="rect">
            <a:avLst/>
          </a:prstGeom>
        </p:spPr>
      </p:pic>
      <p:cxnSp>
        <p:nvCxnSpPr>
          <p:cNvPr id="20" name="Connecteur droit 48"/>
          <p:cNvCxnSpPr/>
          <p:nvPr/>
        </p:nvCxnSpPr>
        <p:spPr>
          <a:xfrm>
            <a:off x="6350661" y="4918526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49"/>
          <p:cNvCxnSpPr/>
          <p:nvPr/>
        </p:nvCxnSpPr>
        <p:spPr>
          <a:xfrm>
            <a:off x="7052154" y="4759460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50"/>
          <p:cNvCxnSpPr/>
          <p:nvPr/>
        </p:nvCxnSpPr>
        <p:spPr>
          <a:xfrm>
            <a:off x="6878502" y="4798660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51"/>
          <p:cNvCxnSpPr/>
          <p:nvPr/>
        </p:nvCxnSpPr>
        <p:spPr>
          <a:xfrm>
            <a:off x="6677572" y="4846823"/>
            <a:ext cx="74950" cy="1299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20302" r="6142" b="22131"/>
          <a:stretch/>
        </p:blipFill>
        <p:spPr>
          <a:xfrm flipH="1">
            <a:off x="5060685" y="3478430"/>
            <a:ext cx="3895131" cy="2163962"/>
          </a:xfrm>
          <a:prstGeom prst="rect">
            <a:avLst/>
          </a:prstGeom>
        </p:spPr>
      </p:pic>
      <p:grpSp>
        <p:nvGrpSpPr>
          <p:cNvPr id="25" name="Groupe 53"/>
          <p:cNvGrpSpPr/>
          <p:nvPr/>
        </p:nvGrpSpPr>
        <p:grpSpPr>
          <a:xfrm flipH="1">
            <a:off x="7609711" y="2931963"/>
            <a:ext cx="1248762" cy="1669403"/>
            <a:chOff x="1084531" y="2490460"/>
            <a:chExt cx="1248762" cy="1669403"/>
          </a:xfrm>
        </p:grpSpPr>
        <p:pic>
          <p:nvPicPr>
            <p:cNvPr id="26" name="Image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7" name="Image 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8" name="Image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  <p:sp>
        <p:nvSpPr>
          <p:cNvPr id="33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Kimutatás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79232" y="1814908"/>
            <a:ext cx="518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n-lt"/>
              </a:rPr>
              <a:t>1) </a:t>
            </a:r>
            <a:r>
              <a:rPr lang="hu-HU" dirty="0">
                <a:latin typeface="+mn-lt"/>
              </a:rPr>
              <a:t>Helyezze a mintafeldolgozó részt a detektáló részre</a:t>
            </a:r>
            <a:endParaRPr lang="fr-FR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79232" y="2312594"/>
            <a:ext cx="593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</a:rPr>
              <a:t>2</a:t>
            </a:r>
            <a:r>
              <a:rPr lang="fr-FR" dirty="0">
                <a:latin typeface="+mn-lt"/>
              </a:rPr>
              <a:t>) </a:t>
            </a:r>
            <a:r>
              <a:rPr lang="hu-HU" dirty="0" smtClean="0">
                <a:latin typeface="+mn-lt"/>
              </a:rPr>
              <a:t>Nyomja rá a mintafeldolgozó részt (az alsó rész letörésével)</a:t>
            </a:r>
            <a:endParaRPr lang="fr-FR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83896" y="2810280"/>
            <a:ext cx="406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</a:rPr>
              <a:t>3</a:t>
            </a:r>
            <a:r>
              <a:rPr lang="fr-FR" dirty="0">
                <a:latin typeface="+mn-lt"/>
              </a:rPr>
              <a:t>) </a:t>
            </a:r>
            <a:r>
              <a:rPr lang="hu-HU" dirty="0">
                <a:latin typeface="+mn-lt"/>
              </a:rPr>
              <a:t>Olvassa le az eredményt 15 perc múlva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7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0121 0.02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052 0.026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2" grpId="2" animBg="1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artalom helye 2">
            <a:extLst/>
          </p:cNvPr>
          <p:cNvSpPr>
            <a:spLocks noGrp="1"/>
          </p:cNvSpPr>
          <p:nvPr>
            <p:ph idx="1"/>
          </p:nvPr>
        </p:nvSpPr>
        <p:spPr>
          <a:xfrm>
            <a:off x="1541463" y="1449388"/>
            <a:ext cx="6973887" cy="4351337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hu-HU" sz="2400" b="1" dirty="0"/>
              <a:t>Immunoassay: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US" sz="2000" dirty="0" err="1"/>
              <a:t>antig</a:t>
            </a:r>
            <a:r>
              <a:rPr lang="hu-HU" sz="2000" dirty="0"/>
              <a:t>én</a:t>
            </a:r>
            <a:r>
              <a:rPr lang="en-US" sz="2000" dirty="0"/>
              <a:t> </a:t>
            </a:r>
            <a:r>
              <a:rPr lang="hu-HU" sz="2000" dirty="0"/>
              <a:t>– antitest reakció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hu-HU" sz="2400" dirty="0"/>
          </a:p>
          <a:p>
            <a:pPr marL="0" indent="0">
              <a:buFont typeface="Arial" charset="0"/>
              <a:buNone/>
            </a:pPr>
            <a:endParaRPr lang="hu-HU" sz="2400" b="1" dirty="0">
              <a:solidFill>
                <a:srgbClr val="FF7C8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hu-HU" sz="2400" b="1" dirty="0" err="1">
                <a:solidFill>
                  <a:srgbClr val="FF7C80"/>
                </a:solidFill>
              </a:rPr>
              <a:t>L</a:t>
            </a:r>
            <a:r>
              <a:rPr lang="hu-HU" sz="2400" b="1" dirty="0" err="1"/>
              <a:t>ateral</a:t>
            </a:r>
            <a:r>
              <a:rPr lang="hu-HU" sz="2400" b="1" dirty="0"/>
              <a:t> </a:t>
            </a:r>
            <a:r>
              <a:rPr lang="hu-HU" sz="2400" b="1" dirty="0">
                <a:solidFill>
                  <a:srgbClr val="FF7C80"/>
                </a:solidFill>
              </a:rPr>
              <a:t>F</a:t>
            </a:r>
            <a:r>
              <a:rPr lang="hu-HU" sz="2400" b="1" dirty="0"/>
              <a:t>low </a:t>
            </a:r>
            <a:r>
              <a:rPr lang="hu-HU" sz="2400" b="1" dirty="0" err="1">
                <a:solidFill>
                  <a:srgbClr val="FF7C80"/>
                </a:solidFill>
              </a:rPr>
              <a:t>I</a:t>
            </a:r>
            <a:r>
              <a:rPr lang="hu-HU" sz="2400" b="1" dirty="0" err="1"/>
              <a:t>mmuno</a:t>
            </a:r>
            <a:r>
              <a:rPr lang="hu-HU" sz="2400" b="1" dirty="0" err="1">
                <a:solidFill>
                  <a:srgbClr val="FF7C80"/>
                </a:solidFill>
              </a:rPr>
              <a:t>A</a:t>
            </a:r>
            <a:r>
              <a:rPr lang="hu-HU" sz="2400" b="1" dirty="0" err="1"/>
              <a:t>ssay</a:t>
            </a:r>
            <a:r>
              <a:rPr lang="hu-HU" sz="2400" dirty="0"/>
              <a:t>:</a:t>
            </a:r>
            <a:r>
              <a:rPr lang="en-US" dirty="0"/>
              <a:t> </a:t>
            </a:r>
            <a:r>
              <a:rPr lang="hu-HU" sz="2400" dirty="0" smtClean="0"/>
              <a:t>a minta a tesztcsíkra való felvitele után a detektálási zóna irányába kezd vándorolni</a:t>
            </a:r>
            <a:endParaRPr lang="hu-HU" sz="2400" dirty="0"/>
          </a:p>
          <a:p>
            <a:pPr marL="0" indent="0"/>
            <a:endParaRPr lang="hu-HU" dirty="0"/>
          </a:p>
        </p:txBody>
      </p:sp>
      <p:sp>
        <p:nvSpPr>
          <p:cNvPr id="36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1"/>
            <a:ext cx="6973421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 kimutatás elve</a:t>
            </a:r>
          </a:p>
        </p:txBody>
      </p:sp>
      <p:pic>
        <p:nvPicPr>
          <p:cNvPr id="20483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2300" y="1317625"/>
            <a:ext cx="18462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349750"/>
            <a:ext cx="6400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Egyenes összekötő nyíllal 56">
            <a:extLst/>
          </p:cNvPr>
          <p:cNvCxnSpPr/>
          <p:nvPr/>
        </p:nvCxnSpPr>
        <p:spPr>
          <a:xfrm>
            <a:off x="3074988" y="5040313"/>
            <a:ext cx="13430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76">
            <a:extLst/>
          </p:cNvPr>
          <p:cNvCxnSpPr/>
          <p:nvPr/>
        </p:nvCxnSpPr>
        <p:spPr>
          <a:xfrm flipH="1">
            <a:off x="6048375" y="4945063"/>
            <a:ext cx="312738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76">
            <a:extLst/>
          </p:cNvPr>
          <p:cNvCxnSpPr/>
          <p:nvPr/>
        </p:nvCxnSpPr>
        <p:spPr>
          <a:xfrm flipH="1">
            <a:off x="5184775" y="4945063"/>
            <a:ext cx="312738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75"/>
          <p:cNvSpPr txBox="1">
            <a:spLocks noChangeArrowheads="1"/>
          </p:cNvSpPr>
          <p:nvPr/>
        </p:nvSpPr>
        <p:spPr bwMode="auto">
          <a:xfrm>
            <a:off x="1658938" y="4386263"/>
            <a:ext cx="6184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>
                <a:latin typeface="Calibri" pitchFamily="34" charset="0"/>
              </a:rPr>
              <a:t>Minta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3" name="ZoneTexte 75"/>
          <p:cNvSpPr txBox="1">
            <a:spLocks noChangeArrowheads="1"/>
          </p:cNvSpPr>
          <p:nvPr/>
        </p:nvSpPr>
        <p:spPr bwMode="auto">
          <a:xfrm>
            <a:off x="2111375" y="5927725"/>
            <a:ext cx="1502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>
                <a:latin typeface="Calibri" pitchFamily="34" charset="0"/>
              </a:rPr>
              <a:t>Mintafelviteli hely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4" name="ZoneTexte 108"/>
          <p:cNvSpPr txBox="1">
            <a:spLocks noChangeArrowheads="1"/>
          </p:cNvSpPr>
          <p:nvPr/>
        </p:nvSpPr>
        <p:spPr bwMode="auto">
          <a:xfrm>
            <a:off x="5886363" y="4657527"/>
            <a:ext cx="1193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Calibri" pitchFamily="34" charset="0"/>
              </a:rPr>
              <a:t>Kontroll sáv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5" name="ZoneTexte 108"/>
          <p:cNvSpPr txBox="1">
            <a:spLocks noChangeArrowheads="1"/>
          </p:cNvSpPr>
          <p:nvPr/>
        </p:nvSpPr>
        <p:spPr bwMode="auto">
          <a:xfrm>
            <a:off x="5028406" y="4657725"/>
            <a:ext cx="9548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latin typeface="Calibri" pitchFamily="34" charset="0"/>
              </a:rPr>
              <a:t>Tesztsáv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6" name="ZoneTexte 108"/>
          <p:cNvSpPr txBox="1">
            <a:spLocks noChangeArrowheads="1"/>
          </p:cNvSpPr>
          <p:nvPr/>
        </p:nvSpPr>
        <p:spPr bwMode="auto">
          <a:xfrm>
            <a:off x="4697413" y="5905500"/>
            <a:ext cx="13817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 smtClean="0">
                <a:latin typeface="Calibri" pitchFamily="34" charset="0"/>
              </a:rPr>
              <a:t>Detektálási zóna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7" name="ZoneTexte 108"/>
          <p:cNvSpPr txBox="1">
            <a:spLocks noChangeArrowheads="1"/>
          </p:cNvSpPr>
          <p:nvPr/>
        </p:nvSpPr>
        <p:spPr bwMode="auto">
          <a:xfrm>
            <a:off x="2978150" y="4637088"/>
            <a:ext cx="13928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 smtClean="0">
                <a:latin typeface="Calibri" pitchFamily="34" charset="0"/>
              </a:rPr>
              <a:t>Vándorlás iránya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8" name="ZoneTexte 108"/>
          <p:cNvSpPr txBox="1">
            <a:spLocks noChangeArrowheads="1"/>
          </p:cNvSpPr>
          <p:nvPr/>
        </p:nvSpPr>
        <p:spPr bwMode="auto">
          <a:xfrm>
            <a:off x="5262563" y="2836863"/>
            <a:ext cx="7625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>
                <a:latin typeface="Calibri" pitchFamily="34" charset="0"/>
              </a:rPr>
              <a:t>Antitest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49" name="ZoneTexte 108"/>
          <p:cNvSpPr txBox="1">
            <a:spLocks noChangeArrowheads="1"/>
          </p:cNvSpPr>
          <p:nvPr/>
        </p:nvSpPr>
        <p:spPr bwMode="auto">
          <a:xfrm>
            <a:off x="7558088" y="2835373"/>
            <a:ext cx="1171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dirty="0">
                <a:latin typeface="Calibri" pitchFamily="34" charset="0"/>
              </a:rPr>
              <a:t>Jelölt antitest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50" name="ZoneTexte 108"/>
          <p:cNvSpPr txBox="1">
            <a:spLocks noChangeArrowheads="1"/>
          </p:cNvSpPr>
          <p:nvPr/>
        </p:nvSpPr>
        <p:spPr bwMode="auto">
          <a:xfrm>
            <a:off x="6204744" y="2835473"/>
            <a:ext cx="13640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 dirty="0">
                <a:solidFill>
                  <a:srgbClr val="05FD0F"/>
                </a:solidFill>
                <a:latin typeface="Calibri" pitchFamily="34" charset="0"/>
              </a:rPr>
              <a:t>Enzim (Antigén)</a:t>
            </a:r>
            <a:endParaRPr lang="fr-FR" sz="1400" b="1" dirty="0">
              <a:solidFill>
                <a:srgbClr val="05FD0F"/>
              </a:solidFill>
              <a:latin typeface="Calibri" pitchFamily="34" charset="0"/>
            </a:endParaRPr>
          </a:p>
        </p:txBody>
      </p:sp>
      <p:cxnSp>
        <p:nvCxnSpPr>
          <p:cNvPr id="51" name="Egyenes összekötő nyíllal 7"/>
          <p:cNvCxnSpPr/>
          <p:nvPr/>
        </p:nvCxnSpPr>
        <p:spPr>
          <a:xfrm flipH="1" flipV="1">
            <a:off x="7548563" y="2525713"/>
            <a:ext cx="484187" cy="25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gyenes összekötő nyíllal 9"/>
          <p:cNvCxnSpPr/>
          <p:nvPr/>
        </p:nvCxnSpPr>
        <p:spPr>
          <a:xfrm flipH="1" flipV="1">
            <a:off x="7548563" y="2024063"/>
            <a:ext cx="484187" cy="75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nyíllal 24"/>
          <p:cNvCxnSpPr/>
          <p:nvPr/>
        </p:nvCxnSpPr>
        <p:spPr>
          <a:xfrm flipV="1">
            <a:off x="6625431" y="2459039"/>
            <a:ext cx="110332" cy="43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gyenes összekötő nyíllal 26"/>
          <p:cNvCxnSpPr/>
          <p:nvPr/>
        </p:nvCxnSpPr>
        <p:spPr>
          <a:xfrm flipV="1">
            <a:off x="5924550" y="2665413"/>
            <a:ext cx="160338" cy="23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640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6">
            <a:extLst/>
          </p:cNvPr>
          <p:cNvSpPr/>
          <p:nvPr/>
        </p:nvSpPr>
        <p:spPr>
          <a:xfrm>
            <a:off x="6797675" y="3465513"/>
            <a:ext cx="350838" cy="2492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" name="Tartalom helye 2">
            <a:extLst/>
          </p:cNvPr>
          <p:cNvSpPr txBox="1">
            <a:spLocks/>
          </p:cNvSpPr>
          <p:nvPr/>
        </p:nvSpPr>
        <p:spPr>
          <a:xfrm>
            <a:off x="1552575" y="1284288"/>
            <a:ext cx="6972300" cy="2012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A tesztcsíkon található: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dirty="0" smtClean="0"/>
              <a:t>Kontroll sáv, </a:t>
            </a:r>
            <a:r>
              <a:rPr lang="hu-HU" dirty="0"/>
              <a:t>mely bizonyítja a teszt megfelelőségét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dirty="0" smtClean="0"/>
              <a:t>Teszt sáv(ok</a:t>
            </a:r>
            <a:r>
              <a:rPr lang="hu-HU" dirty="0"/>
              <a:t>) - ESBL(CTX-M) vagy </a:t>
            </a:r>
            <a:r>
              <a:rPr lang="hu-HU" dirty="0" err="1"/>
              <a:t>karbapenemázok</a:t>
            </a:r>
            <a:r>
              <a:rPr lang="hu-HU" dirty="0"/>
              <a:t> (KPC, OXA, VIM, IMP, NDM)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u-HU" dirty="0"/>
          </a:p>
          <a:p>
            <a:pPr fontAlgn="auto">
              <a:spcAft>
                <a:spcPts val="0"/>
              </a:spcAft>
              <a:defRPr/>
            </a:pPr>
            <a:endParaRPr lang="hu-HU" dirty="0"/>
          </a:p>
        </p:txBody>
      </p:sp>
      <p:cxnSp>
        <p:nvCxnSpPr>
          <p:cNvPr id="44" name="Connecteur droit 104">
            <a:extLst/>
          </p:cNvPr>
          <p:cNvCxnSpPr/>
          <p:nvPr/>
        </p:nvCxnSpPr>
        <p:spPr>
          <a:xfrm>
            <a:off x="6797675" y="509111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104">
            <a:extLst/>
          </p:cNvPr>
          <p:cNvCxnSpPr/>
          <p:nvPr/>
        </p:nvCxnSpPr>
        <p:spPr>
          <a:xfrm>
            <a:off x="6797675" y="488156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104">
            <a:extLst/>
          </p:cNvPr>
          <p:cNvCxnSpPr>
            <a:cxnSpLocks/>
          </p:cNvCxnSpPr>
          <p:nvPr/>
        </p:nvCxnSpPr>
        <p:spPr>
          <a:xfrm>
            <a:off x="6797675" y="4654550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104">
            <a:extLst/>
          </p:cNvPr>
          <p:cNvCxnSpPr/>
          <p:nvPr/>
        </p:nvCxnSpPr>
        <p:spPr>
          <a:xfrm>
            <a:off x="6797675" y="5314950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104">
            <a:extLst/>
          </p:cNvPr>
          <p:cNvCxnSpPr/>
          <p:nvPr/>
        </p:nvCxnSpPr>
        <p:spPr>
          <a:xfrm>
            <a:off x="6797675" y="443706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66">
            <a:extLst/>
          </p:cNvPr>
          <p:cNvSpPr/>
          <p:nvPr/>
        </p:nvSpPr>
        <p:spPr>
          <a:xfrm>
            <a:off x="3568700" y="3465513"/>
            <a:ext cx="350838" cy="2492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73">
            <a:extLst/>
          </p:cNvPr>
          <p:cNvSpPr/>
          <p:nvPr/>
        </p:nvSpPr>
        <p:spPr>
          <a:xfrm>
            <a:off x="3568700" y="3465513"/>
            <a:ext cx="350838" cy="325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1" name="Rectangle 73">
            <a:extLst/>
          </p:cNvPr>
          <p:cNvSpPr/>
          <p:nvPr/>
        </p:nvSpPr>
        <p:spPr>
          <a:xfrm>
            <a:off x="6797675" y="3465513"/>
            <a:ext cx="350838" cy="32543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2" name="Connecteur droit 104">
            <a:extLst/>
          </p:cNvPr>
          <p:cNvCxnSpPr/>
          <p:nvPr/>
        </p:nvCxnSpPr>
        <p:spPr>
          <a:xfrm>
            <a:off x="3568700" y="4010025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104">
            <a:extLst/>
          </p:cNvPr>
          <p:cNvCxnSpPr/>
          <p:nvPr/>
        </p:nvCxnSpPr>
        <p:spPr>
          <a:xfrm>
            <a:off x="6797675" y="4010025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104">
            <a:extLst/>
          </p:cNvPr>
          <p:cNvCxnSpPr/>
          <p:nvPr/>
        </p:nvCxnSpPr>
        <p:spPr>
          <a:xfrm>
            <a:off x="3568700" y="4811713"/>
            <a:ext cx="35083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67">
            <a:extLst/>
          </p:cNvPr>
          <p:cNvSpPr/>
          <p:nvPr/>
        </p:nvSpPr>
        <p:spPr>
          <a:xfrm>
            <a:off x="3568700" y="5554663"/>
            <a:ext cx="350838" cy="403225"/>
          </a:xfrm>
          <a:prstGeom prst="rect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6" name="Rectangle 67">
            <a:extLst/>
          </p:cNvPr>
          <p:cNvSpPr/>
          <p:nvPr/>
        </p:nvSpPr>
        <p:spPr>
          <a:xfrm flipH="1">
            <a:off x="6797675" y="5554663"/>
            <a:ext cx="350838" cy="403225"/>
          </a:xfrm>
          <a:prstGeom prst="rect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" name="ZoneTexte 75"/>
          <p:cNvSpPr txBox="1">
            <a:spLocks noChangeArrowheads="1"/>
          </p:cNvSpPr>
          <p:nvPr/>
        </p:nvSpPr>
        <p:spPr bwMode="auto">
          <a:xfrm>
            <a:off x="4532832" y="5627272"/>
            <a:ext cx="16785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 smtClean="0">
                <a:latin typeface="Calibri" pitchFamily="34" charset="0"/>
              </a:rPr>
              <a:t>Mintafelviteli hely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58" name="ZoneTexte 75"/>
          <p:cNvSpPr txBox="1">
            <a:spLocks noChangeArrowheads="1"/>
          </p:cNvSpPr>
          <p:nvPr/>
        </p:nvSpPr>
        <p:spPr bwMode="auto">
          <a:xfrm>
            <a:off x="4781550" y="3825875"/>
            <a:ext cx="1156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 smtClean="0">
                <a:latin typeface="Calibri" pitchFamily="34" charset="0"/>
              </a:rPr>
              <a:t>Kontroll sáv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59" name="ZoneTexte 75"/>
          <p:cNvSpPr txBox="1">
            <a:spLocks noChangeArrowheads="1"/>
          </p:cNvSpPr>
          <p:nvPr/>
        </p:nvSpPr>
        <p:spPr bwMode="auto">
          <a:xfrm>
            <a:off x="4635500" y="465455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CTX-M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0" name="ZoneTexte 75"/>
          <p:cNvSpPr txBox="1">
            <a:spLocks noChangeArrowheads="1"/>
          </p:cNvSpPr>
          <p:nvPr/>
        </p:nvSpPr>
        <p:spPr bwMode="auto">
          <a:xfrm>
            <a:off x="5530850" y="4286250"/>
            <a:ext cx="5064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KPC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1" name="ZoneTexte 75"/>
          <p:cNvSpPr txBox="1">
            <a:spLocks noChangeArrowheads="1"/>
          </p:cNvSpPr>
          <p:nvPr/>
        </p:nvSpPr>
        <p:spPr bwMode="auto">
          <a:xfrm>
            <a:off x="5514975" y="4498975"/>
            <a:ext cx="538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OXA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2" name="ZoneTexte 75"/>
          <p:cNvSpPr txBox="1">
            <a:spLocks noChangeArrowheads="1"/>
          </p:cNvSpPr>
          <p:nvPr/>
        </p:nvSpPr>
        <p:spPr bwMode="auto">
          <a:xfrm>
            <a:off x="5524500" y="4711700"/>
            <a:ext cx="600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>
                <a:latin typeface="Calibri" pitchFamily="34" charset="0"/>
              </a:rPr>
              <a:t>VIM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519738" y="4902200"/>
            <a:ext cx="5159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IMP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64" name="ZoneTexte 75"/>
          <p:cNvSpPr txBox="1">
            <a:spLocks noChangeArrowheads="1"/>
          </p:cNvSpPr>
          <p:nvPr/>
        </p:nvSpPr>
        <p:spPr bwMode="auto">
          <a:xfrm>
            <a:off x="5514975" y="5153025"/>
            <a:ext cx="619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NDM</a:t>
            </a:r>
            <a:endParaRPr lang="fr-FR" sz="1600">
              <a:latin typeface="Calibri" pitchFamily="34" charset="0"/>
            </a:endParaRPr>
          </a:p>
        </p:txBody>
      </p:sp>
      <p:cxnSp>
        <p:nvCxnSpPr>
          <p:cNvPr id="65" name="Egyenes összekötő nyíllal 3"/>
          <p:cNvCxnSpPr/>
          <p:nvPr/>
        </p:nvCxnSpPr>
        <p:spPr>
          <a:xfrm>
            <a:off x="6113463" y="4010025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Egyenes összekötő nyíllal 32"/>
          <p:cNvCxnSpPr/>
          <p:nvPr/>
        </p:nvCxnSpPr>
        <p:spPr>
          <a:xfrm>
            <a:off x="6113463" y="577691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Egyenes összekötő nyíllal 33"/>
          <p:cNvCxnSpPr/>
          <p:nvPr/>
        </p:nvCxnSpPr>
        <p:spPr>
          <a:xfrm>
            <a:off x="6121400" y="5314950"/>
            <a:ext cx="4810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Egyenes összekötő nyíllal 34"/>
          <p:cNvCxnSpPr/>
          <p:nvPr/>
        </p:nvCxnSpPr>
        <p:spPr>
          <a:xfrm>
            <a:off x="6110288" y="5087938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Egyenes összekötő nyíllal 35"/>
          <p:cNvCxnSpPr/>
          <p:nvPr/>
        </p:nvCxnSpPr>
        <p:spPr>
          <a:xfrm>
            <a:off x="6110288" y="488156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Egyenes összekötő nyíllal 36"/>
          <p:cNvCxnSpPr/>
          <p:nvPr/>
        </p:nvCxnSpPr>
        <p:spPr>
          <a:xfrm>
            <a:off x="6110288" y="4654550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gyenes összekötő nyíllal 37"/>
          <p:cNvCxnSpPr/>
          <p:nvPr/>
        </p:nvCxnSpPr>
        <p:spPr>
          <a:xfrm>
            <a:off x="6110288" y="4437063"/>
            <a:ext cx="479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gyenes összekötő nyíllal 23"/>
          <p:cNvCxnSpPr/>
          <p:nvPr/>
        </p:nvCxnSpPr>
        <p:spPr>
          <a:xfrm flipH="1">
            <a:off x="4141788" y="4010025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Egyenes összekötő nyíllal 38"/>
          <p:cNvCxnSpPr/>
          <p:nvPr/>
        </p:nvCxnSpPr>
        <p:spPr>
          <a:xfrm flipH="1">
            <a:off x="4141788" y="5776913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gyenes összekötő nyíllal 39"/>
          <p:cNvCxnSpPr/>
          <p:nvPr/>
        </p:nvCxnSpPr>
        <p:spPr>
          <a:xfrm flipH="1">
            <a:off x="4141788" y="4824413"/>
            <a:ext cx="471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ZoneTexte 75"/>
          <p:cNvSpPr txBox="1">
            <a:spLocks noChangeArrowheads="1"/>
          </p:cNvSpPr>
          <p:nvPr/>
        </p:nvSpPr>
        <p:spPr bwMode="auto">
          <a:xfrm>
            <a:off x="2663150" y="3103563"/>
            <a:ext cx="2161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 smtClean="0">
                <a:latin typeface="Calibri" pitchFamily="34" charset="0"/>
              </a:rPr>
              <a:t>ESBL detektáló tesztcsík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76" name="ZoneTexte 75"/>
          <p:cNvSpPr txBox="1">
            <a:spLocks noChangeArrowheads="1"/>
          </p:cNvSpPr>
          <p:nvPr/>
        </p:nvSpPr>
        <p:spPr bwMode="auto">
          <a:xfrm>
            <a:off x="5530850" y="3065255"/>
            <a:ext cx="33704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 err="1" smtClean="0">
                <a:latin typeface="Calibri" pitchFamily="34" charset="0"/>
              </a:rPr>
              <a:t>Karbapenemázokat</a:t>
            </a:r>
            <a:r>
              <a:rPr lang="hu-HU" sz="1600" dirty="0" smtClean="0">
                <a:latin typeface="Calibri" pitchFamily="34" charset="0"/>
              </a:rPr>
              <a:t> detektáló tesztcsík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Kimutatás</a:t>
            </a:r>
          </a:p>
        </p:txBody>
      </p:sp>
      <p:sp>
        <p:nvSpPr>
          <p:cNvPr id="77" name="TextBox 76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14496" y="412751"/>
            <a:ext cx="6973421" cy="1325563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Az NG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DetecTool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előnyei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7687" y="1296651"/>
            <a:ext cx="6983197" cy="4794306"/>
            <a:chOff x="1647687" y="1296651"/>
            <a:chExt cx="6983197" cy="4794306"/>
          </a:xfrm>
        </p:grpSpPr>
        <p:sp>
          <p:nvSpPr>
            <p:cNvPr id="2" name="Téglalap 1"/>
            <p:cNvSpPr/>
            <p:nvPr/>
          </p:nvSpPr>
          <p:spPr>
            <a:xfrm>
              <a:off x="1873044" y="2424704"/>
              <a:ext cx="3492500" cy="20031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fontAlgn="auto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dirty="0">
                  <a:latin typeface="+mn-lt"/>
                  <a:cs typeface="+mn-cs"/>
                </a:rPr>
                <a:t>lehetővé teszi a betegek hatékonyabb kezelését 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hu-HU" sz="2000" dirty="0">
                  <a:latin typeface="+mn-lt"/>
                  <a:cs typeface="+mn-cs"/>
                </a:rPr>
                <a:t>segít megakadályozni az ESBL- és </a:t>
              </a:r>
              <a:r>
                <a:rPr lang="hu-HU" sz="2000" dirty="0" err="1">
                  <a:latin typeface="+mn-lt"/>
                  <a:cs typeface="+mn-cs"/>
                </a:rPr>
                <a:t>karbapenemáz</a:t>
              </a:r>
              <a:r>
                <a:rPr lang="hu-HU" sz="2000" dirty="0">
                  <a:latin typeface="+mn-lt"/>
                  <a:cs typeface="+mn-cs"/>
                </a:rPr>
                <a:t>-termelő baktériumok </a:t>
              </a:r>
              <a:r>
                <a:rPr lang="hu-HU" sz="2000" dirty="0" err="1">
                  <a:latin typeface="+mn-lt"/>
                  <a:cs typeface="+mn-cs"/>
                </a:rPr>
                <a:t>továbbterjedését</a:t>
              </a:r>
              <a:endParaRPr lang="hu-HU" sz="2000" dirty="0">
                <a:latin typeface="+mn-lt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942520" y="1514887"/>
              <a:ext cx="2165419" cy="988948"/>
              <a:chOff x="5433664" y="3407395"/>
              <a:chExt cx="1587910" cy="732227"/>
            </a:xfrm>
            <a:solidFill>
              <a:srgbClr val="FF7C80"/>
            </a:solidFill>
          </p:grpSpPr>
          <p:sp>
            <p:nvSpPr>
              <p:cNvPr id="9" name="Oval 8"/>
              <p:cNvSpPr/>
              <p:nvPr/>
            </p:nvSpPr>
            <p:spPr>
              <a:xfrm>
                <a:off x="6879292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Oval 9"/>
              <p:cNvSpPr/>
              <p:nvPr/>
            </p:nvSpPr>
            <p:spPr>
              <a:xfrm>
                <a:off x="6618523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10"/>
              <p:cNvSpPr/>
              <p:nvPr/>
            </p:nvSpPr>
            <p:spPr>
              <a:xfrm>
                <a:off x="6357755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val 11"/>
              <p:cNvSpPr/>
              <p:nvPr/>
            </p:nvSpPr>
            <p:spPr>
              <a:xfrm>
                <a:off x="6097482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Oval 12"/>
              <p:cNvSpPr/>
              <p:nvPr/>
            </p:nvSpPr>
            <p:spPr>
              <a:xfrm>
                <a:off x="5836714" y="370131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13"/>
              <p:cNvSpPr/>
              <p:nvPr/>
            </p:nvSpPr>
            <p:spPr>
              <a:xfrm>
                <a:off x="5433664" y="3630175"/>
                <a:ext cx="284564" cy="2847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Oval 14"/>
              <p:cNvSpPr/>
              <p:nvPr/>
            </p:nvSpPr>
            <p:spPr>
              <a:xfrm>
                <a:off x="6647277" y="3407395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Oval 15"/>
              <p:cNvSpPr/>
              <p:nvPr/>
            </p:nvSpPr>
            <p:spPr>
              <a:xfrm>
                <a:off x="6647277" y="3997342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Oval 16"/>
              <p:cNvSpPr/>
              <p:nvPr/>
            </p:nvSpPr>
            <p:spPr>
              <a:xfrm>
                <a:off x="6774191" y="3535166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Oval 17"/>
              <p:cNvSpPr/>
              <p:nvPr/>
            </p:nvSpPr>
            <p:spPr>
              <a:xfrm>
                <a:off x="6782619" y="3870273"/>
                <a:ext cx="142282" cy="1422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27" name="Freeform 26"/>
            <p:cNvSpPr/>
            <p:nvPr/>
          </p:nvSpPr>
          <p:spPr>
            <a:xfrm>
              <a:off x="5349429" y="5365470"/>
              <a:ext cx="3138488" cy="725487"/>
            </a:xfrm>
            <a:custGeom>
              <a:avLst/>
              <a:gdLst>
                <a:gd name="connsiteX0" fmla="*/ 0 w 2447256"/>
                <a:gd name="connsiteY0" fmla="*/ 0 h 1278437"/>
                <a:gd name="connsiteX1" fmla="*/ 2447256 w 2447256"/>
                <a:gd name="connsiteY1" fmla="*/ 0 h 1278437"/>
                <a:gd name="connsiteX2" fmla="*/ 2447256 w 2447256"/>
                <a:gd name="connsiteY2" fmla="*/ 1278437 h 1278437"/>
                <a:gd name="connsiteX3" fmla="*/ 0 w 2447256"/>
                <a:gd name="connsiteY3" fmla="*/ 1278437 h 1278437"/>
                <a:gd name="connsiteX4" fmla="*/ 0 w 2447256"/>
                <a:gd name="connsiteY4" fmla="*/ 0 h 127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256" h="1278437">
                  <a:moveTo>
                    <a:pt x="0" y="0"/>
                  </a:moveTo>
                  <a:lnTo>
                    <a:pt x="2447256" y="0"/>
                  </a:lnTo>
                  <a:lnTo>
                    <a:pt x="2447256" y="1278437"/>
                  </a:lnTo>
                  <a:lnTo>
                    <a:pt x="0" y="1278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b"/>
            <a:lstStyle/>
            <a:p>
              <a:pPr algn="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dirty="0"/>
                <a:t>gyorsan és könnyen használható diagnosztikai eszköz az ESBL és a </a:t>
              </a:r>
              <a:r>
                <a:rPr lang="hu-HU" dirty="0" err="1"/>
                <a:t>karbapenemáz</a:t>
              </a:r>
              <a:r>
                <a:rPr lang="hu-HU" dirty="0"/>
                <a:t> enzimek kimutatásához 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195746" y="4462925"/>
              <a:ext cx="1986994" cy="432222"/>
              <a:chOff x="1687046" y="4282721"/>
              <a:chExt cx="1986994" cy="432222"/>
            </a:xfrm>
            <a:solidFill>
              <a:srgbClr val="7030A0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3389476" y="4282721"/>
                <a:ext cx="284564" cy="28479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28"/>
              <p:cNvSpPr/>
              <p:nvPr/>
            </p:nvSpPr>
            <p:spPr>
              <a:xfrm>
                <a:off x="3207038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29"/>
              <p:cNvSpPr/>
              <p:nvPr/>
            </p:nvSpPr>
            <p:spPr>
              <a:xfrm>
                <a:off x="29031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Oval 30"/>
              <p:cNvSpPr/>
              <p:nvPr/>
            </p:nvSpPr>
            <p:spPr>
              <a:xfrm>
                <a:off x="25992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31"/>
              <p:cNvSpPr/>
              <p:nvPr/>
            </p:nvSpPr>
            <p:spPr>
              <a:xfrm>
                <a:off x="2295340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Oval 32"/>
              <p:cNvSpPr/>
              <p:nvPr/>
            </p:nvSpPr>
            <p:spPr>
              <a:xfrm>
                <a:off x="1990945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33"/>
              <p:cNvSpPr/>
              <p:nvPr/>
            </p:nvSpPr>
            <p:spPr>
              <a:xfrm>
                <a:off x="1687046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5" name="Freeform 34"/>
            <p:cNvSpPr/>
            <p:nvPr/>
          </p:nvSpPr>
          <p:spPr>
            <a:xfrm>
              <a:off x="1647687" y="5193321"/>
              <a:ext cx="3535053" cy="682625"/>
            </a:xfrm>
            <a:custGeom>
              <a:avLst/>
              <a:gdLst>
                <a:gd name="connsiteX0" fmla="*/ 0 w 2389386"/>
                <a:gd name="connsiteY0" fmla="*/ 0 h 1169886"/>
                <a:gd name="connsiteX1" fmla="*/ 2389386 w 2389386"/>
                <a:gd name="connsiteY1" fmla="*/ 0 h 1169886"/>
                <a:gd name="connsiteX2" fmla="*/ 2389386 w 2389386"/>
                <a:gd name="connsiteY2" fmla="*/ 1169886 h 1169886"/>
                <a:gd name="connsiteX3" fmla="*/ 0 w 2389386"/>
                <a:gd name="connsiteY3" fmla="*/ 1169886 h 1169886"/>
                <a:gd name="connsiteX4" fmla="*/ 0 w 2389386"/>
                <a:gd name="connsiteY4" fmla="*/ 0 h 116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9386" h="1169886">
                  <a:moveTo>
                    <a:pt x="0" y="0"/>
                  </a:moveTo>
                  <a:lnTo>
                    <a:pt x="2389386" y="0"/>
                  </a:lnTo>
                  <a:lnTo>
                    <a:pt x="2389386" y="1169886"/>
                  </a:lnTo>
                  <a:lnTo>
                    <a:pt x="0" y="11698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b"/>
            <a:lstStyle/>
            <a:p>
              <a:pPr algn="r" defTabSz="6667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hu-HU" dirty="0">
                  <a:solidFill>
                    <a:schemeClr val="tx1"/>
                  </a:solidFill>
                </a:rPr>
                <a:t>közvetlenül klinikai mintákból kimutatja a ß-laktám rezisztenciáért felelős enzimeket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368" name="Kép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11538" y="1296651"/>
              <a:ext cx="3019346" cy="3017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ounded Rectangle 40"/>
            <p:cNvSpPr/>
            <p:nvPr/>
          </p:nvSpPr>
          <p:spPr>
            <a:xfrm>
              <a:off x="1647687" y="1296651"/>
              <a:ext cx="3471862" cy="3095134"/>
            </a:xfrm>
            <a:prstGeom prst="round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grpSp>
          <p:nvGrpSpPr>
            <p:cNvPr id="39" name="Group 38"/>
            <p:cNvGrpSpPr/>
            <p:nvPr/>
          </p:nvGrpSpPr>
          <p:grpSpPr>
            <a:xfrm rot="10800000">
              <a:off x="6321476" y="4462905"/>
              <a:ext cx="1986994" cy="432222"/>
              <a:chOff x="1687046" y="4282721"/>
              <a:chExt cx="1986994" cy="432222"/>
            </a:xfrm>
            <a:solidFill>
              <a:srgbClr val="7030A0"/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3389476" y="4282721"/>
                <a:ext cx="284564" cy="28479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Oval 41"/>
              <p:cNvSpPr/>
              <p:nvPr/>
            </p:nvSpPr>
            <p:spPr>
              <a:xfrm>
                <a:off x="3207038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Oval 42"/>
              <p:cNvSpPr/>
              <p:nvPr/>
            </p:nvSpPr>
            <p:spPr>
              <a:xfrm>
                <a:off x="29031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Oval 43"/>
              <p:cNvSpPr/>
              <p:nvPr/>
            </p:nvSpPr>
            <p:spPr>
              <a:xfrm>
                <a:off x="2599239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Oval 44"/>
              <p:cNvSpPr/>
              <p:nvPr/>
            </p:nvSpPr>
            <p:spPr>
              <a:xfrm>
                <a:off x="2295340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Oval 45"/>
              <p:cNvSpPr/>
              <p:nvPr/>
            </p:nvSpPr>
            <p:spPr>
              <a:xfrm>
                <a:off x="1990945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Oval 46"/>
              <p:cNvSpPr/>
              <p:nvPr/>
            </p:nvSpPr>
            <p:spPr>
              <a:xfrm>
                <a:off x="1687046" y="4572663"/>
                <a:ext cx="142282" cy="1422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3" name="TextBox 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2166396" y="1599917"/>
            <a:ext cx="59359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600" dirty="0">
                <a:latin typeface="Calibri" pitchFamily="34" charset="0"/>
              </a:rPr>
              <a:t>Olvassa le az eredményt 15 perc elteltével </a:t>
            </a:r>
          </a:p>
        </p:txBody>
      </p:sp>
      <p:sp>
        <p:nvSpPr>
          <p:cNvPr id="8" name="Freeform 7"/>
          <p:cNvSpPr/>
          <p:nvPr/>
        </p:nvSpPr>
        <p:spPr>
          <a:xfrm>
            <a:off x="2075688" y="2406135"/>
            <a:ext cx="6117336" cy="914032"/>
          </a:xfrm>
          <a:custGeom>
            <a:avLst/>
            <a:gdLst>
              <a:gd name="connsiteX0" fmla="*/ 0 w 5235226"/>
              <a:gd name="connsiteY0" fmla="*/ 165608 h 993628"/>
              <a:gd name="connsiteX1" fmla="*/ 165608 w 5235226"/>
              <a:gd name="connsiteY1" fmla="*/ 0 h 993628"/>
              <a:gd name="connsiteX2" fmla="*/ 5069618 w 5235226"/>
              <a:gd name="connsiteY2" fmla="*/ 0 h 993628"/>
              <a:gd name="connsiteX3" fmla="*/ 5235226 w 5235226"/>
              <a:gd name="connsiteY3" fmla="*/ 165608 h 993628"/>
              <a:gd name="connsiteX4" fmla="*/ 5235226 w 5235226"/>
              <a:gd name="connsiteY4" fmla="*/ 828020 h 993628"/>
              <a:gd name="connsiteX5" fmla="*/ 5069618 w 5235226"/>
              <a:gd name="connsiteY5" fmla="*/ 993628 h 993628"/>
              <a:gd name="connsiteX6" fmla="*/ 165608 w 5235226"/>
              <a:gd name="connsiteY6" fmla="*/ 993628 h 993628"/>
              <a:gd name="connsiteX7" fmla="*/ 0 w 5235226"/>
              <a:gd name="connsiteY7" fmla="*/ 828020 h 993628"/>
              <a:gd name="connsiteX8" fmla="*/ 0 w 5235226"/>
              <a:gd name="connsiteY8" fmla="*/ 165608 h 9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226" h="993628">
                <a:moveTo>
                  <a:pt x="0" y="165608"/>
                </a:moveTo>
                <a:cubicBezTo>
                  <a:pt x="0" y="74145"/>
                  <a:pt x="74145" y="0"/>
                  <a:pt x="165608" y="0"/>
                </a:cubicBezTo>
                <a:lnTo>
                  <a:pt x="5069618" y="0"/>
                </a:lnTo>
                <a:cubicBezTo>
                  <a:pt x="5161081" y="0"/>
                  <a:pt x="5235226" y="74145"/>
                  <a:pt x="5235226" y="165608"/>
                </a:cubicBezTo>
                <a:lnTo>
                  <a:pt x="5235226" y="828020"/>
                </a:lnTo>
                <a:cubicBezTo>
                  <a:pt x="5235226" y="919483"/>
                  <a:pt x="5161081" y="993628"/>
                  <a:pt x="5069618" y="993628"/>
                </a:cubicBezTo>
                <a:lnTo>
                  <a:pt x="165608" y="993628"/>
                </a:lnTo>
                <a:cubicBezTo>
                  <a:pt x="74145" y="993628"/>
                  <a:pt x="0" y="919483"/>
                  <a:pt x="0" y="828020"/>
                </a:cubicBezTo>
                <a:lnTo>
                  <a:pt x="0" y="16560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3989" tIns="48505" rIns="193989" bIns="48505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200" dirty="0"/>
              <a:t>A </a:t>
            </a:r>
            <a:r>
              <a:rPr lang="hu-HU" sz="2200" dirty="0" smtClean="0"/>
              <a:t>kontroll sávnak </a:t>
            </a:r>
            <a:r>
              <a:rPr lang="hu-HU" sz="2200" dirty="0"/>
              <a:t>látszódnia kell. Ha nem jelenik meg, a teszt </a:t>
            </a:r>
            <a:r>
              <a:rPr lang="hu-HU" sz="2200" dirty="0" err="1"/>
              <a:t>invalid</a:t>
            </a:r>
            <a:r>
              <a:rPr lang="hu-HU" sz="2200" dirty="0"/>
              <a:t>.</a:t>
            </a:r>
            <a:endParaRPr lang="en-US" sz="2200" dirty="0"/>
          </a:p>
        </p:txBody>
      </p:sp>
      <p:sp>
        <p:nvSpPr>
          <p:cNvPr id="9" name="Freeform 8"/>
          <p:cNvSpPr/>
          <p:nvPr/>
        </p:nvSpPr>
        <p:spPr>
          <a:xfrm>
            <a:off x="2342652" y="4176882"/>
            <a:ext cx="2677021" cy="772190"/>
          </a:xfrm>
          <a:custGeom>
            <a:avLst/>
            <a:gdLst>
              <a:gd name="connsiteX0" fmla="*/ 0 w 5224793"/>
              <a:gd name="connsiteY0" fmla="*/ 153702 h 922191"/>
              <a:gd name="connsiteX1" fmla="*/ 153702 w 5224793"/>
              <a:gd name="connsiteY1" fmla="*/ 0 h 922191"/>
              <a:gd name="connsiteX2" fmla="*/ 5071091 w 5224793"/>
              <a:gd name="connsiteY2" fmla="*/ 0 h 922191"/>
              <a:gd name="connsiteX3" fmla="*/ 5224793 w 5224793"/>
              <a:gd name="connsiteY3" fmla="*/ 153702 h 922191"/>
              <a:gd name="connsiteX4" fmla="*/ 5224793 w 5224793"/>
              <a:gd name="connsiteY4" fmla="*/ 768489 h 922191"/>
              <a:gd name="connsiteX5" fmla="*/ 5071091 w 5224793"/>
              <a:gd name="connsiteY5" fmla="*/ 922191 h 922191"/>
              <a:gd name="connsiteX6" fmla="*/ 153702 w 5224793"/>
              <a:gd name="connsiteY6" fmla="*/ 922191 h 922191"/>
              <a:gd name="connsiteX7" fmla="*/ 0 w 5224793"/>
              <a:gd name="connsiteY7" fmla="*/ 768489 h 922191"/>
              <a:gd name="connsiteX8" fmla="*/ 0 w 5224793"/>
              <a:gd name="connsiteY8" fmla="*/ 153702 h 92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793" h="922191">
                <a:moveTo>
                  <a:pt x="0" y="153702"/>
                </a:moveTo>
                <a:cubicBezTo>
                  <a:pt x="0" y="68815"/>
                  <a:pt x="68815" y="0"/>
                  <a:pt x="153702" y="0"/>
                </a:cubicBezTo>
                <a:lnTo>
                  <a:pt x="5071091" y="0"/>
                </a:lnTo>
                <a:cubicBezTo>
                  <a:pt x="5155978" y="0"/>
                  <a:pt x="5224793" y="68815"/>
                  <a:pt x="5224793" y="153702"/>
                </a:cubicBezTo>
                <a:lnTo>
                  <a:pt x="5224793" y="768489"/>
                </a:lnTo>
                <a:cubicBezTo>
                  <a:pt x="5224793" y="853376"/>
                  <a:pt x="5155978" y="922191"/>
                  <a:pt x="5071091" y="922191"/>
                </a:cubicBezTo>
                <a:lnTo>
                  <a:pt x="153702" y="922191"/>
                </a:lnTo>
                <a:cubicBezTo>
                  <a:pt x="68815" y="922191"/>
                  <a:pt x="0" y="853376"/>
                  <a:pt x="0" y="768489"/>
                </a:cubicBezTo>
                <a:lnTo>
                  <a:pt x="0" y="15370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2839"/>
              <a:satOff val="5970"/>
              <a:lumOff val="26302"/>
              <a:alphaOff val="0"/>
            </a:schemeClr>
          </a:fillRef>
          <a:effect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effectRef>
          <a:fontRef idx="minor">
            <a:schemeClr val="lt1"/>
          </a:fontRef>
        </p:style>
        <p:txBody>
          <a:bodyPr lIns="190502" tIns="45018" rIns="190502" bIns="45018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dirty="0" smtClean="0">
                <a:solidFill>
                  <a:srgbClr val="002060"/>
                </a:solidFill>
              </a:rPr>
              <a:t>Teszt sáv </a:t>
            </a:r>
            <a:r>
              <a:rPr lang="hu-HU" dirty="0">
                <a:solidFill>
                  <a:srgbClr val="002060"/>
                </a:solidFill>
              </a:rPr>
              <a:t>hiánya -&gt; </a:t>
            </a:r>
            <a:r>
              <a:rPr lang="hu-HU" sz="2400" b="1" dirty="0">
                <a:solidFill>
                  <a:srgbClr val="002060"/>
                </a:solidFill>
              </a:rPr>
              <a:t>NEGATÍV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49614" y="4176882"/>
            <a:ext cx="2677021" cy="772190"/>
          </a:xfrm>
          <a:custGeom>
            <a:avLst/>
            <a:gdLst>
              <a:gd name="connsiteX0" fmla="*/ 0 w 5235226"/>
              <a:gd name="connsiteY0" fmla="*/ 171080 h 1026458"/>
              <a:gd name="connsiteX1" fmla="*/ 171080 w 5235226"/>
              <a:gd name="connsiteY1" fmla="*/ 0 h 1026458"/>
              <a:gd name="connsiteX2" fmla="*/ 5064146 w 5235226"/>
              <a:gd name="connsiteY2" fmla="*/ 0 h 1026458"/>
              <a:gd name="connsiteX3" fmla="*/ 5235226 w 5235226"/>
              <a:gd name="connsiteY3" fmla="*/ 171080 h 1026458"/>
              <a:gd name="connsiteX4" fmla="*/ 5235226 w 5235226"/>
              <a:gd name="connsiteY4" fmla="*/ 855378 h 1026458"/>
              <a:gd name="connsiteX5" fmla="*/ 5064146 w 5235226"/>
              <a:gd name="connsiteY5" fmla="*/ 1026458 h 1026458"/>
              <a:gd name="connsiteX6" fmla="*/ 171080 w 5235226"/>
              <a:gd name="connsiteY6" fmla="*/ 1026458 h 1026458"/>
              <a:gd name="connsiteX7" fmla="*/ 0 w 5235226"/>
              <a:gd name="connsiteY7" fmla="*/ 855378 h 1026458"/>
              <a:gd name="connsiteX8" fmla="*/ 0 w 5235226"/>
              <a:gd name="connsiteY8" fmla="*/ 171080 h 102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5226" h="1026458">
                <a:moveTo>
                  <a:pt x="0" y="171080"/>
                </a:moveTo>
                <a:cubicBezTo>
                  <a:pt x="0" y="76595"/>
                  <a:pt x="76595" y="0"/>
                  <a:pt x="171080" y="0"/>
                </a:cubicBezTo>
                <a:lnTo>
                  <a:pt x="5064146" y="0"/>
                </a:lnTo>
                <a:cubicBezTo>
                  <a:pt x="5158631" y="0"/>
                  <a:pt x="5235226" y="76595"/>
                  <a:pt x="5235226" y="171080"/>
                </a:cubicBezTo>
                <a:lnTo>
                  <a:pt x="5235226" y="855378"/>
                </a:lnTo>
                <a:cubicBezTo>
                  <a:pt x="5235226" y="949863"/>
                  <a:pt x="5158631" y="1026458"/>
                  <a:pt x="5064146" y="1026458"/>
                </a:cubicBezTo>
                <a:lnTo>
                  <a:pt x="171080" y="1026458"/>
                </a:lnTo>
                <a:cubicBezTo>
                  <a:pt x="76595" y="1026458"/>
                  <a:pt x="0" y="949863"/>
                  <a:pt x="0" y="855378"/>
                </a:cubicBezTo>
                <a:lnTo>
                  <a:pt x="0" y="171080"/>
                </a:lnTo>
                <a:close/>
              </a:path>
            </a:pathLst>
          </a:custGeom>
          <a:solidFill>
            <a:srgbClr val="FF99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22839"/>
              <a:satOff val="5970"/>
              <a:lumOff val="26302"/>
              <a:alphaOff val="0"/>
            </a:schemeClr>
          </a:fillRef>
          <a:effectRef idx="2">
            <a:schemeClr val="accent1">
              <a:shade val="50000"/>
              <a:hueOff val="222839"/>
              <a:satOff val="5970"/>
              <a:lumOff val="26302"/>
              <a:alphaOff val="0"/>
            </a:schemeClr>
          </a:effectRef>
          <a:fontRef idx="minor">
            <a:schemeClr val="lt1"/>
          </a:fontRef>
        </p:style>
        <p:txBody>
          <a:bodyPr lIns="195592" tIns="50108" rIns="195592" bIns="50108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dirty="0" smtClean="0">
                <a:solidFill>
                  <a:schemeClr val="bg1"/>
                </a:solidFill>
              </a:rPr>
              <a:t>Teszt sáv </a:t>
            </a:r>
            <a:r>
              <a:rPr lang="hu-HU" dirty="0">
                <a:solidFill>
                  <a:schemeClr val="bg1"/>
                </a:solidFill>
              </a:rPr>
              <a:t>jelenléte-&gt; </a:t>
            </a:r>
            <a:r>
              <a:rPr lang="hu-HU" sz="2000" dirty="0">
                <a:solidFill>
                  <a:schemeClr val="bg1"/>
                </a:solidFill>
              </a:rPr>
              <a:t/>
            </a:r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400" b="1" dirty="0">
                <a:solidFill>
                  <a:schemeClr val="bg1"/>
                </a:solidFill>
              </a:rPr>
              <a:t>POZITÍV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384550" y="3448050"/>
            <a:ext cx="593725" cy="593725"/>
          </a:xfrm>
          <a:prstGeom prst="downArrow">
            <a:avLst>
              <a:gd name="adj1" fmla="val 50000"/>
              <a:gd name="adj2" fmla="val 5153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" name="Down Arrow 13"/>
          <p:cNvSpPr/>
          <p:nvPr/>
        </p:nvSpPr>
        <p:spPr>
          <a:xfrm>
            <a:off x="6291263" y="3448050"/>
            <a:ext cx="593725" cy="593725"/>
          </a:xfrm>
          <a:prstGeom prst="downArrow">
            <a:avLst>
              <a:gd name="adj1" fmla="val 50000"/>
              <a:gd name="adj2" fmla="val 51538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folyamat – Kiértékelés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252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38463" y="1438275"/>
            <a:ext cx="4386262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Szükséges intézkedések 1</a:t>
            </a:r>
          </a:p>
        </p:txBody>
      </p:sp>
      <p:sp>
        <p:nvSpPr>
          <p:cNvPr id="38" name="Freeform 37"/>
          <p:cNvSpPr/>
          <p:nvPr/>
        </p:nvSpPr>
        <p:spPr>
          <a:xfrm>
            <a:off x="6273800" y="3163888"/>
            <a:ext cx="1403350" cy="277812"/>
          </a:xfrm>
          <a:custGeom>
            <a:avLst/>
            <a:gdLst>
              <a:gd name="connsiteX0" fmla="*/ 0 w 1404160"/>
              <a:gd name="connsiteY0" fmla="*/ 0 h 277807"/>
              <a:gd name="connsiteX1" fmla="*/ 1404160 w 1404160"/>
              <a:gd name="connsiteY1" fmla="*/ 0 h 277807"/>
              <a:gd name="connsiteX2" fmla="*/ 1404160 w 1404160"/>
              <a:gd name="connsiteY2" fmla="*/ 277807 h 277807"/>
              <a:gd name="connsiteX3" fmla="*/ 0 w 1404160"/>
              <a:gd name="connsiteY3" fmla="*/ 277807 h 277807"/>
              <a:gd name="connsiteX4" fmla="*/ 0 w 1404160"/>
              <a:gd name="connsiteY4" fmla="*/ 0 h 2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60" h="277807">
                <a:moveTo>
                  <a:pt x="0" y="0"/>
                </a:moveTo>
                <a:lnTo>
                  <a:pt x="1404160" y="0"/>
                </a:lnTo>
                <a:lnTo>
                  <a:pt x="1404160" y="277807"/>
                </a:lnTo>
                <a:lnTo>
                  <a:pt x="0" y="277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b="1" spc="110" dirty="0">
                <a:solidFill>
                  <a:srgbClr val="FF7C80"/>
                </a:solidFill>
              </a:rPr>
              <a:t>INFEKCIÓ</a:t>
            </a:r>
            <a:endParaRPr lang="en-US" b="1" spc="110" dirty="0">
              <a:solidFill>
                <a:srgbClr val="FF7C8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494338" y="2638425"/>
            <a:ext cx="2962275" cy="374650"/>
          </a:xfrm>
          <a:custGeom>
            <a:avLst/>
            <a:gdLst>
              <a:gd name="connsiteX0" fmla="*/ 0 w 2201989"/>
              <a:gd name="connsiteY0" fmla="*/ 0 h 374977"/>
              <a:gd name="connsiteX1" fmla="*/ 2201989 w 2201989"/>
              <a:gd name="connsiteY1" fmla="*/ 0 h 374977"/>
              <a:gd name="connsiteX2" fmla="*/ 2201989 w 2201989"/>
              <a:gd name="connsiteY2" fmla="*/ 374977 h 374977"/>
              <a:gd name="connsiteX3" fmla="*/ 0 w 2201989"/>
              <a:gd name="connsiteY3" fmla="*/ 374977 h 374977"/>
              <a:gd name="connsiteX4" fmla="*/ 0 w 2201989"/>
              <a:gd name="connsiteY4" fmla="*/ 0 h 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989" h="374977">
                <a:moveTo>
                  <a:pt x="0" y="0"/>
                </a:moveTo>
                <a:lnTo>
                  <a:pt x="2201989" y="0"/>
                </a:lnTo>
                <a:lnTo>
                  <a:pt x="2201989" y="374977"/>
                </a:lnTo>
                <a:lnTo>
                  <a:pt x="0" y="3749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Vér / </a:t>
            </a:r>
            <a:r>
              <a:rPr lang="hu-H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vizlet</a:t>
            </a: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84438" y="3148013"/>
            <a:ext cx="1482725" cy="295275"/>
          </a:xfrm>
          <a:custGeom>
            <a:avLst/>
            <a:gdLst>
              <a:gd name="connsiteX0" fmla="*/ 0 w 1404160"/>
              <a:gd name="connsiteY0" fmla="*/ 0 h 277807"/>
              <a:gd name="connsiteX1" fmla="*/ 1404160 w 1404160"/>
              <a:gd name="connsiteY1" fmla="*/ 0 h 277807"/>
              <a:gd name="connsiteX2" fmla="*/ 1404160 w 1404160"/>
              <a:gd name="connsiteY2" fmla="*/ 277807 h 277807"/>
              <a:gd name="connsiteX3" fmla="*/ 0 w 1404160"/>
              <a:gd name="connsiteY3" fmla="*/ 277807 h 277807"/>
              <a:gd name="connsiteX4" fmla="*/ 0 w 1404160"/>
              <a:gd name="connsiteY4" fmla="*/ 0 h 27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60" h="277807">
                <a:moveTo>
                  <a:pt x="0" y="0"/>
                </a:moveTo>
                <a:lnTo>
                  <a:pt x="1404160" y="0"/>
                </a:lnTo>
                <a:lnTo>
                  <a:pt x="1404160" y="277807"/>
                </a:lnTo>
                <a:lnTo>
                  <a:pt x="0" y="277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b="1" spc="-30" dirty="0">
                <a:solidFill>
                  <a:srgbClr val="FF7C80"/>
                </a:solidFill>
              </a:rPr>
              <a:t>KOLONIZÁCIÓ</a:t>
            </a:r>
            <a:endParaRPr lang="en-US" b="1" spc="-30" dirty="0">
              <a:solidFill>
                <a:srgbClr val="FF7C8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905000" y="2638425"/>
            <a:ext cx="2201863" cy="374650"/>
          </a:xfrm>
          <a:custGeom>
            <a:avLst/>
            <a:gdLst>
              <a:gd name="connsiteX0" fmla="*/ 0 w 2201989"/>
              <a:gd name="connsiteY0" fmla="*/ 0 h 374977"/>
              <a:gd name="connsiteX1" fmla="*/ 2201989 w 2201989"/>
              <a:gd name="connsiteY1" fmla="*/ 0 h 374977"/>
              <a:gd name="connsiteX2" fmla="*/ 2201989 w 2201989"/>
              <a:gd name="connsiteY2" fmla="*/ 374977 h 374977"/>
              <a:gd name="connsiteX3" fmla="*/ 0 w 2201989"/>
              <a:gd name="connsiteY3" fmla="*/ 374977 h 374977"/>
              <a:gd name="connsiteX4" fmla="*/ 0 w 2201989"/>
              <a:gd name="connsiteY4" fmla="*/ 0 h 37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989" h="374977">
                <a:moveTo>
                  <a:pt x="0" y="0"/>
                </a:moveTo>
                <a:lnTo>
                  <a:pt x="2201989" y="0"/>
                </a:lnTo>
                <a:lnTo>
                  <a:pt x="2201989" y="374977"/>
                </a:lnTo>
                <a:lnTo>
                  <a:pt x="0" y="3749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tIns="22860" rIns="22860" bIns="2286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Rektális</a:t>
            </a: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törlet</a:t>
            </a: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792721" y="4091217"/>
            <a:ext cx="2365111" cy="849841"/>
          </a:xfrm>
          <a:custGeom>
            <a:avLst/>
            <a:gdLst>
              <a:gd name="connsiteX0" fmla="*/ 0 w 1655272"/>
              <a:gd name="connsiteY0" fmla="*/ 776157 h 1552313"/>
              <a:gd name="connsiteX1" fmla="*/ 827636 w 1655272"/>
              <a:gd name="connsiteY1" fmla="*/ 0 h 1552313"/>
              <a:gd name="connsiteX2" fmla="*/ 1655272 w 1655272"/>
              <a:gd name="connsiteY2" fmla="*/ 776157 h 1552313"/>
              <a:gd name="connsiteX3" fmla="*/ 827636 w 1655272"/>
              <a:gd name="connsiteY3" fmla="*/ 1552314 h 1552313"/>
              <a:gd name="connsiteX4" fmla="*/ 0 w 1655272"/>
              <a:gd name="connsiteY4" fmla="*/ 776157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272" h="1552313">
                <a:moveTo>
                  <a:pt x="0" y="776157"/>
                </a:moveTo>
                <a:cubicBezTo>
                  <a:pt x="0" y="347497"/>
                  <a:pt x="370545" y="0"/>
                  <a:pt x="827636" y="0"/>
                </a:cubicBezTo>
                <a:cubicBezTo>
                  <a:pt x="1284727" y="0"/>
                  <a:pt x="1655272" y="347497"/>
                  <a:pt x="1655272" y="776157"/>
                </a:cubicBezTo>
                <a:cubicBezTo>
                  <a:pt x="1655272" y="1204817"/>
                  <a:pt x="1284727" y="1552314"/>
                  <a:pt x="827636" y="1552314"/>
                </a:cubicBezTo>
                <a:cubicBezTo>
                  <a:pt x="370545" y="1552314"/>
                  <a:pt x="0" y="1204817"/>
                  <a:pt x="0" y="776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2409" tIns="227331" rIns="242409" bIns="227331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</a:rPr>
              <a:t>Antibiotikumos kezelés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8463" y="1511300"/>
            <a:ext cx="4386262" cy="523875"/>
          </a:xfrm>
          <a:prstGeom prst="rect">
            <a:avLst/>
          </a:prstGeom>
          <a:noFill/>
          <a:ln w="25400" cmpd="thickThin">
            <a:noFill/>
            <a:prstDash val="sysDot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bg1"/>
                </a:solidFill>
              </a:rPr>
              <a:t>Ha az eredmény pozitív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005138" y="3587750"/>
            <a:ext cx="322262" cy="2635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43007" y="4091218"/>
            <a:ext cx="2365111" cy="849841"/>
          </a:xfrm>
          <a:custGeom>
            <a:avLst/>
            <a:gdLst>
              <a:gd name="connsiteX0" fmla="*/ 0 w 1655272"/>
              <a:gd name="connsiteY0" fmla="*/ 776157 h 1552313"/>
              <a:gd name="connsiteX1" fmla="*/ 827636 w 1655272"/>
              <a:gd name="connsiteY1" fmla="*/ 0 h 1552313"/>
              <a:gd name="connsiteX2" fmla="*/ 1655272 w 1655272"/>
              <a:gd name="connsiteY2" fmla="*/ 776157 h 1552313"/>
              <a:gd name="connsiteX3" fmla="*/ 827636 w 1655272"/>
              <a:gd name="connsiteY3" fmla="*/ 1552314 h 1552313"/>
              <a:gd name="connsiteX4" fmla="*/ 0 w 1655272"/>
              <a:gd name="connsiteY4" fmla="*/ 776157 h 15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272" h="1552313">
                <a:moveTo>
                  <a:pt x="0" y="776157"/>
                </a:moveTo>
                <a:cubicBezTo>
                  <a:pt x="0" y="347497"/>
                  <a:pt x="370545" y="0"/>
                  <a:pt x="827636" y="0"/>
                </a:cubicBezTo>
                <a:cubicBezTo>
                  <a:pt x="1284727" y="0"/>
                  <a:pt x="1655272" y="347497"/>
                  <a:pt x="1655272" y="776157"/>
                </a:cubicBezTo>
                <a:cubicBezTo>
                  <a:pt x="1655272" y="1204817"/>
                  <a:pt x="1284727" y="1552314"/>
                  <a:pt x="827636" y="1552314"/>
                </a:cubicBezTo>
                <a:cubicBezTo>
                  <a:pt x="370545" y="1552314"/>
                  <a:pt x="0" y="1204817"/>
                  <a:pt x="0" y="77615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2409" tIns="227331" rIns="242409" bIns="227331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hu-HU" sz="1600" b="1" dirty="0">
                <a:solidFill>
                  <a:schemeClr val="accent1">
                    <a:lumMod val="50000"/>
                  </a:schemeClr>
                </a:solidFill>
              </a:rPr>
              <a:t>A beteget el kell különíteni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815138" y="3587750"/>
            <a:ext cx="320675" cy="2635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81725" y="2251075"/>
            <a:ext cx="633413" cy="30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40125" y="2254250"/>
            <a:ext cx="554038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9083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Szükséges intézkedések 2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1675" y="1266825"/>
            <a:ext cx="711200" cy="773113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hevron 18"/>
          <p:cNvSpPr/>
          <p:nvPr/>
        </p:nvSpPr>
        <p:spPr>
          <a:xfrm>
            <a:off x="2085027" y="1391175"/>
            <a:ext cx="264457" cy="504879"/>
          </a:xfrm>
          <a:prstGeom prst="chevron">
            <a:avLst>
              <a:gd name="adj" fmla="val 62310"/>
            </a:avLst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2323901" y="1391175"/>
            <a:ext cx="264457" cy="504879"/>
          </a:xfrm>
          <a:prstGeom prst="chevron">
            <a:avLst>
              <a:gd name="adj" fmla="val 62310"/>
            </a:avLst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3804" name="Group 43"/>
          <p:cNvGrpSpPr>
            <a:grpSpLocks/>
          </p:cNvGrpSpPr>
          <p:nvPr/>
        </p:nvGrpSpPr>
        <p:grpSpPr bwMode="auto">
          <a:xfrm>
            <a:off x="1983463" y="3191443"/>
            <a:ext cx="711200" cy="773113"/>
            <a:chOff x="2637935" y="2410581"/>
            <a:chExt cx="710731" cy="773708"/>
          </a:xfrm>
        </p:grpSpPr>
        <p:sp>
          <p:nvSpPr>
            <p:cNvPr id="45" name="Rectangle 44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Chevron 45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7" name="Chevron 46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33807" name="TextBox 74"/>
          <p:cNvSpPr txBox="1">
            <a:spLocks noChangeArrowheads="1"/>
          </p:cNvSpPr>
          <p:nvPr/>
        </p:nvSpPr>
        <p:spPr bwMode="auto">
          <a:xfrm>
            <a:off x="3140075" y="2289175"/>
            <a:ext cx="5248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alibri" pitchFamily="34" charset="0"/>
              </a:rPr>
              <a:t>A terápiás lehetőségek korlátozottak, </a:t>
            </a:r>
            <a:r>
              <a:rPr lang="hu-HU" dirty="0" err="1">
                <a:latin typeface="Calibri" pitchFamily="34" charset="0"/>
              </a:rPr>
              <a:t>infektológus</a:t>
            </a:r>
            <a:r>
              <a:rPr lang="hu-HU" dirty="0">
                <a:latin typeface="Calibri" pitchFamily="34" charset="0"/>
              </a:rPr>
              <a:t> szakemberrel szükséges konzultálni</a:t>
            </a:r>
            <a:endParaRPr lang="en-US" dirty="0">
              <a:latin typeface="Calibri" pitchFamily="34" charset="0"/>
            </a:endParaRPr>
          </a:p>
          <a:p>
            <a:endParaRPr lang="hu-HU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30538" y="2220913"/>
            <a:ext cx="5608637" cy="781334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809" name="TextBox 76"/>
          <p:cNvSpPr txBox="1">
            <a:spLocks noChangeArrowheads="1"/>
          </p:cNvSpPr>
          <p:nvPr/>
        </p:nvSpPr>
        <p:spPr bwMode="auto">
          <a:xfrm>
            <a:off x="3072716" y="1363931"/>
            <a:ext cx="4494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9999"/>
                </a:solidFill>
                <a:latin typeface="Calibri" pitchFamily="34" charset="0"/>
              </a:rPr>
              <a:t>Pozitív eredmény: </a:t>
            </a:r>
            <a:r>
              <a:rPr lang="hu-HU" dirty="0">
                <a:latin typeface="Calibri" pitchFamily="34" charset="0"/>
              </a:rPr>
              <a:t>infekciókontroll szakemberrel szükséges konzultálni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025775" y="1250950"/>
            <a:ext cx="5603875" cy="788988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811" name="TextBox 78"/>
          <p:cNvSpPr txBox="1">
            <a:spLocks noChangeArrowheads="1"/>
          </p:cNvSpPr>
          <p:nvPr/>
        </p:nvSpPr>
        <p:spPr bwMode="auto">
          <a:xfrm>
            <a:off x="3140075" y="3244396"/>
            <a:ext cx="492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alibri" pitchFamily="34" charset="0"/>
              </a:rPr>
              <a:t>A legmegfelelőbb kezelés kiválasztásához antibiotikum érzékenységi vizsgálatot kell végezni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030538" y="3192009"/>
            <a:ext cx="5614987" cy="750888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1" name="Oval 60"/>
          <p:cNvSpPr/>
          <p:nvPr/>
        </p:nvSpPr>
        <p:spPr>
          <a:xfrm>
            <a:off x="8464290" y="150507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1" name="Oval 80"/>
          <p:cNvSpPr/>
          <p:nvPr/>
        </p:nvSpPr>
        <p:spPr>
          <a:xfrm>
            <a:off x="8464290" y="2467076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3" name="Oval 82"/>
          <p:cNvSpPr/>
          <p:nvPr/>
        </p:nvSpPr>
        <p:spPr>
          <a:xfrm>
            <a:off x="8464290" y="337695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" name="TextBox 3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20</a:t>
            </a:r>
          </a:p>
        </p:txBody>
      </p: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1983901" y="5430157"/>
            <a:ext cx="711200" cy="773113"/>
            <a:chOff x="2637935" y="2410581"/>
            <a:chExt cx="710731" cy="773708"/>
          </a:xfrm>
        </p:grpSpPr>
        <p:sp>
          <p:nvSpPr>
            <p:cNvPr id="32" name="Rectangle 31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hevron 33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5" name="Chevron 34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36" name="Group 43"/>
          <p:cNvGrpSpPr>
            <a:grpSpLocks/>
          </p:cNvGrpSpPr>
          <p:nvPr/>
        </p:nvGrpSpPr>
        <p:grpSpPr bwMode="auto">
          <a:xfrm>
            <a:off x="1980292" y="4158447"/>
            <a:ext cx="711200" cy="773113"/>
            <a:chOff x="2637935" y="2410581"/>
            <a:chExt cx="710731" cy="773708"/>
          </a:xfrm>
        </p:grpSpPr>
        <p:sp>
          <p:nvSpPr>
            <p:cNvPr id="37" name="Rectangle 36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grpSp>
        <p:nvGrpSpPr>
          <p:cNvPr id="40" name="Group 43"/>
          <p:cNvGrpSpPr>
            <a:grpSpLocks/>
          </p:cNvGrpSpPr>
          <p:nvPr/>
        </p:nvGrpSpPr>
        <p:grpSpPr bwMode="auto">
          <a:xfrm>
            <a:off x="1980292" y="2229134"/>
            <a:ext cx="711200" cy="773113"/>
            <a:chOff x="2637935" y="2410581"/>
            <a:chExt cx="710731" cy="773708"/>
          </a:xfrm>
        </p:grpSpPr>
        <p:sp>
          <p:nvSpPr>
            <p:cNvPr id="44" name="Rectangle 43"/>
            <p:cNvSpPr/>
            <p:nvPr/>
          </p:nvSpPr>
          <p:spPr>
            <a:xfrm>
              <a:off x="2637935" y="2410581"/>
              <a:ext cx="710731" cy="773708"/>
            </a:xfrm>
            <a:prstGeom prst="rect">
              <a:avLst/>
            </a:prstGeom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Chevron 47"/>
            <p:cNvSpPr/>
            <p:nvPr/>
          </p:nvSpPr>
          <p:spPr>
            <a:xfrm>
              <a:off x="2740826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Chevron 48"/>
            <p:cNvSpPr/>
            <p:nvPr/>
          </p:nvSpPr>
          <p:spPr>
            <a:xfrm>
              <a:off x="2979700" y="2535384"/>
              <a:ext cx="264457" cy="504879"/>
            </a:xfrm>
            <a:prstGeom prst="chevron">
              <a:avLst>
                <a:gd name="adj" fmla="val 62310"/>
              </a:avLst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1">
                  <a:hueOff val="0"/>
                  <a:satOff val="0"/>
                  <a:lumOff val="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50" name="Rectangle 49"/>
          <p:cNvSpPr/>
          <p:nvPr/>
        </p:nvSpPr>
        <p:spPr>
          <a:xfrm>
            <a:off x="3022481" y="4166171"/>
            <a:ext cx="5607169" cy="1102705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1" name="Rectangle 50"/>
          <p:cNvSpPr/>
          <p:nvPr/>
        </p:nvSpPr>
        <p:spPr>
          <a:xfrm>
            <a:off x="3022481" y="5430159"/>
            <a:ext cx="5623044" cy="773112"/>
          </a:xfrm>
          <a:prstGeom prst="rect">
            <a:avLst/>
          </a:prstGeom>
          <a:noFill/>
          <a:ln w="190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3140075" y="4178835"/>
            <a:ext cx="5113338" cy="117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12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hu-HU" b="1" dirty="0">
                <a:solidFill>
                  <a:srgbClr val="FF7C80"/>
                </a:solidFill>
                <a:latin typeface="Calibri" pitchFamily="34" charset="0"/>
              </a:rPr>
              <a:t>Negatív eredmény vér- és vizeletminta esetén:</a:t>
            </a:r>
            <a:endParaRPr lang="en-US" b="1" dirty="0">
              <a:solidFill>
                <a:srgbClr val="FF7C80"/>
              </a:solidFill>
              <a:latin typeface="Calibri" pitchFamily="34" charset="0"/>
            </a:endParaRPr>
          </a:p>
          <a:p>
            <a:pPr marL="57150" lvl="1" indent="-57150" defTabSz="711200">
              <a:lnSpc>
                <a:spcPct val="90000"/>
              </a:lnSpc>
              <a:spcAft>
                <a:spcPts val="500"/>
              </a:spcAft>
              <a:buFontTx/>
              <a:buChar char="•"/>
            </a:pPr>
            <a:r>
              <a:rPr lang="hu-HU" sz="1600" dirty="0">
                <a:latin typeface="Calibri" pitchFamily="34" charset="0"/>
              </a:rPr>
              <a:t>  a minta egyéb rezisztens baktériumokat tartalmazhat az ESBL- és </a:t>
            </a:r>
            <a:r>
              <a:rPr lang="hu-HU" sz="1600" dirty="0" err="1">
                <a:latin typeface="Calibri" pitchFamily="34" charset="0"/>
              </a:rPr>
              <a:t>karbapenemáz</a:t>
            </a:r>
            <a:r>
              <a:rPr lang="hu-HU" sz="1600" dirty="0">
                <a:latin typeface="Calibri" pitchFamily="34" charset="0"/>
              </a:rPr>
              <a:t> termelő baktériumokon kívül</a:t>
            </a:r>
          </a:p>
          <a:p>
            <a:pPr marL="57150" lvl="1" indent="-57150" defTabSz="71120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hu-HU" sz="1600" dirty="0">
                <a:latin typeface="Calibri" pitchFamily="34" charset="0"/>
              </a:rPr>
              <a:t>  </a:t>
            </a:r>
            <a:r>
              <a:rPr lang="hu-HU" sz="1600" dirty="0" err="1">
                <a:latin typeface="Calibri" pitchFamily="34" charset="0"/>
              </a:rPr>
              <a:t>hemokultúra</a:t>
            </a:r>
            <a:r>
              <a:rPr lang="hu-HU" sz="1600" dirty="0">
                <a:latin typeface="Calibri" pitchFamily="34" charset="0"/>
              </a:rPr>
              <a:t> és vizelet esetén tenyésztés szükséges</a:t>
            </a:r>
            <a:endParaRPr lang="hu-H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454067" y="4552931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4" name="TextBox 53"/>
          <p:cNvSpPr txBox="1"/>
          <p:nvPr/>
        </p:nvSpPr>
        <p:spPr>
          <a:xfrm>
            <a:off x="3140075" y="5430157"/>
            <a:ext cx="4079875" cy="7181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hu-HU" b="1" dirty="0">
                <a:solidFill>
                  <a:srgbClr val="FF7C80"/>
                </a:solidFill>
                <a:latin typeface="+mn-lt"/>
                <a:cs typeface="+mn-cs"/>
              </a:rPr>
              <a:t>Negatív eredmény </a:t>
            </a:r>
            <a:r>
              <a:rPr lang="hu-HU" b="1" dirty="0" err="1">
                <a:solidFill>
                  <a:srgbClr val="FF7C80"/>
                </a:solidFill>
                <a:latin typeface="+mn-lt"/>
                <a:cs typeface="+mn-cs"/>
              </a:rPr>
              <a:t>rektális</a:t>
            </a:r>
            <a:r>
              <a:rPr lang="hu-HU" b="1" dirty="0">
                <a:solidFill>
                  <a:srgbClr val="FF7C80"/>
                </a:solidFill>
                <a:latin typeface="+mn-lt"/>
                <a:cs typeface="+mn-cs"/>
              </a:rPr>
              <a:t> </a:t>
            </a:r>
            <a:r>
              <a:rPr lang="hu-HU" b="1" dirty="0" err="1">
                <a:solidFill>
                  <a:srgbClr val="FF7C80"/>
                </a:solidFill>
                <a:latin typeface="+mn-lt"/>
                <a:cs typeface="+mn-cs"/>
              </a:rPr>
              <a:t>törlet</a:t>
            </a:r>
            <a:r>
              <a:rPr lang="hu-HU" b="1" dirty="0">
                <a:solidFill>
                  <a:srgbClr val="FF7C80"/>
                </a:solidFill>
                <a:latin typeface="+mn-lt"/>
                <a:cs typeface="+mn-cs"/>
              </a:rPr>
              <a:t> esetén: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+mn-lt"/>
                <a:cs typeface="+mn-cs"/>
              </a:rPr>
              <a:t>nem igényel intézkedést</a:t>
            </a:r>
          </a:p>
        </p:txBody>
      </p:sp>
      <p:sp>
        <p:nvSpPr>
          <p:cNvPr id="55" name="Oval 54"/>
          <p:cNvSpPr/>
          <p:nvPr/>
        </p:nvSpPr>
        <p:spPr>
          <a:xfrm>
            <a:off x="8454067" y="5642517"/>
            <a:ext cx="329184" cy="329184"/>
          </a:xfrm>
          <a:prstGeom prst="ellipse">
            <a:avLst/>
          </a:prstGeom>
          <a:solidFill>
            <a:srgbClr val="FF99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00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749425" y="1455738"/>
            <a:ext cx="6829425" cy="3330575"/>
          </a:xfrm>
        </p:spPr>
        <p:txBody>
          <a:bodyPr/>
          <a:lstStyle/>
          <a:p>
            <a:pPr lvl="0" algn="ctr"/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 </a:t>
            </a:r>
            <a:r>
              <a:rPr lang="hu-HU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DetecTool</a:t>
            </a: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képzési anyag</a:t>
            </a:r>
            <a:r>
              <a:rPr lang="hu-HU" sz="3600" b="1" dirty="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u-HU" sz="3600" b="1" dirty="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3600" b="1" dirty="0" smtClean="0">
                <a:solidFill>
                  <a:srgbClr val="FF7C80"/>
                </a:solidFill>
                <a:latin typeface="+mn-lt"/>
              </a:rPr>
              <a:t>Gyakorlati útmutató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800" dirty="0" smtClean="0">
                <a:latin typeface="+mn-lt"/>
              </a:rPr>
              <a:t>az előadás vége</a:t>
            </a:r>
            <a:br>
              <a:rPr lang="hu-HU" sz="2800" dirty="0" smtClean="0">
                <a:latin typeface="+mn-lt"/>
              </a:rPr>
            </a:br>
            <a:r>
              <a:rPr lang="hu-HU" sz="2800" dirty="0" smtClean="0">
                <a:latin typeface="+mn-lt"/>
              </a:rPr>
              <a:t/>
            </a:r>
            <a:br>
              <a:rPr lang="hu-HU" sz="2800" dirty="0" smtClean="0">
                <a:latin typeface="+mn-lt"/>
              </a:rPr>
            </a:br>
            <a:r>
              <a:rPr lang="hu-HU" sz="2800" dirty="0" smtClean="0">
                <a:latin typeface="+mn-lt"/>
              </a:rPr>
              <a:t>Köszönjük a figyelmet!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892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/>
          </p:cNvPr>
          <p:cNvSpPr>
            <a:spLocks noGrp="1"/>
          </p:cNvSpPr>
          <p:nvPr>
            <p:ph idx="1"/>
          </p:nvPr>
        </p:nvSpPr>
        <p:spPr>
          <a:xfrm>
            <a:off x="1541463" y="1076325"/>
            <a:ext cx="7053262" cy="847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A jelenlegi módszerek </a:t>
            </a:r>
            <a:r>
              <a:rPr lang="en-US" sz="2400" dirty="0"/>
              <a:t>16-32</a:t>
            </a:r>
            <a:r>
              <a:rPr lang="hu-HU" sz="2400" dirty="0"/>
              <a:t> órát igényelnek</a:t>
            </a:r>
            <a:r>
              <a:rPr lang="en-US" sz="2400" dirty="0"/>
              <a:t> </a:t>
            </a:r>
            <a:r>
              <a:rPr lang="hu-HU" sz="2400" dirty="0"/>
              <a:t>és</a:t>
            </a:r>
            <a:r>
              <a:rPr lang="en-US" sz="2400" dirty="0"/>
              <a:t> </a:t>
            </a:r>
            <a:r>
              <a:rPr lang="hu-HU" sz="2400" dirty="0"/>
              <a:t>izolált baktériumra van szükség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1"/>
            <a:ext cx="6973421" cy="476305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Lassú detektálási módszerek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3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53" y="1937905"/>
            <a:ext cx="6903172" cy="411237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98072" y="2090547"/>
            <a:ext cx="288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7C80"/>
                </a:solidFill>
                <a:latin typeface="+mn-lt"/>
              </a:rPr>
              <a:t>Jelenlegi munkafolyamat</a:t>
            </a:r>
            <a:endParaRPr lang="hu-HU" sz="2000" b="1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85554" y="2521211"/>
            <a:ext cx="14062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latin typeface="+mn-lt"/>
              </a:rPr>
              <a:t>Mintavétel és</a:t>
            </a:r>
          </a:p>
          <a:p>
            <a:r>
              <a:rPr lang="hu-HU" sz="1700" dirty="0" smtClean="0">
                <a:latin typeface="+mn-lt"/>
              </a:rPr>
              <a:t>feldolgozás</a:t>
            </a:r>
            <a:endParaRPr lang="hu-HU" sz="1700" dirty="0">
              <a:latin typeface="+mn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898073" y="4156364"/>
            <a:ext cx="789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>
                <a:solidFill>
                  <a:srgbClr val="7030A0"/>
                </a:solidFill>
                <a:latin typeface="+mn-lt"/>
              </a:rPr>
              <a:t>Vizelet</a:t>
            </a:r>
            <a:endParaRPr lang="hu-HU" sz="15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473036" y="4156364"/>
            <a:ext cx="831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>
                <a:solidFill>
                  <a:srgbClr val="7030A0"/>
                </a:solidFill>
                <a:latin typeface="+mn-lt"/>
              </a:rPr>
              <a:t>Hemo</a:t>
            </a:r>
            <a:r>
              <a:rPr lang="hu-HU" sz="1500" dirty="0" smtClean="0">
                <a:solidFill>
                  <a:srgbClr val="7030A0"/>
                </a:solidFill>
                <a:latin typeface="+mn-lt"/>
              </a:rPr>
              <a:t>-</a:t>
            </a:r>
          </a:p>
          <a:p>
            <a:r>
              <a:rPr lang="hu-HU" sz="1500" dirty="0" smtClean="0">
                <a:solidFill>
                  <a:srgbClr val="7030A0"/>
                </a:solidFill>
                <a:latin typeface="+mn-lt"/>
              </a:rPr>
              <a:t>kultúra</a:t>
            </a:r>
            <a:endParaRPr lang="hu-HU" sz="15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248891" y="4128655"/>
            <a:ext cx="1087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>
                <a:solidFill>
                  <a:srgbClr val="7030A0"/>
                </a:solidFill>
                <a:latin typeface="+mn-lt"/>
              </a:rPr>
              <a:t>Rektális</a:t>
            </a:r>
            <a:endParaRPr lang="hu-HU" sz="1500" dirty="0" smtClean="0">
              <a:solidFill>
                <a:srgbClr val="7030A0"/>
              </a:solidFill>
              <a:latin typeface="+mn-lt"/>
            </a:endParaRPr>
          </a:p>
          <a:p>
            <a:r>
              <a:rPr lang="hu-HU" sz="1500" dirty="0" err="1" smtClean="0">
                <a:solidFill>
                  <a:srgbClr val="7030A0"/>
                </a:solidFill>
                <a:latin typeface="+mn-lt"/>
              </a:rPr>
              <a:t>törlet</a:t>
            </a:r>
            <a:endParaRPr lang="hu-HU" sz="15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763350" y="2521210"/>
            <a:ext cx="2345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latin typeface="+mn-lt"/>
              </a:rPr>
              <a:t>Tenyésztés szelektív v. nem szelektív táptalajon</a:t>
            </a:r>
            <a:endParaRPr lang="hu-HU" sz="1700" dirty="0">
              <a:latin typeface="+mn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183022" y="2521210"/>
            <a:ext cx="24427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latin typeface="+mn-lt"/>
              </a:rPr>
              <a:t>Multirezisztens baktériumok kimutatása/ karakterizálása</a:t>
            </a:r>
            <a:endParaRPr lang="hu-HU" sz="1700" dirty="0">
              <a:latin typeface="+mn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83022" y="3551574"/>
            <a:ext cx="2238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+mn-lt"/>
              </a:rPr>
              <a:t>Szerológiai gyorsteszt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+mn-lt"/>
              </a:rPr>
              <a:t>Biokémiai tesztek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+mn-lt"/>
              </a:rPr>
              <a:t>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+mn-lt"/>
              </a:rPr>
              <a:t>MALDI - TOF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33744" y="4858389"/>
            <a:ext cx="87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5050"/>
                </a:solidFill>
                <a:latin typeface="+mn-lt"/>
              </a:rPr>
              <a:t>5</a:t>
            </a:r>
            <a:r>
              <a:rPr lang="hu-HU" dirty="0" smtClean="0">
                <a:latin typeface="+mn-lt"/>
              </a:rPr>
              <a:t> perc</a:t>
            </a:r>
            <a:endParaRPr lang="hu-HU" dirty="0">
              <a:latin typeface="+mn-lt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323849" y="4858389"/>
            <a:ext cx="162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5050"/>
                </a:solidFill>
                <a:latin typeface="+mn-lt"/>
              </a:rPr>
              <a:t>16 – 24</a:t>
            </a:r>
            <a:r>
              <a:rPr lang="hu-HU" dirty="0" smtClean="0">
                <a:latin typeface="+mn-lt"/>
              </a:rPr>
              <a:t> óra</a:t>
            </a:r>
            <a:endParaRPr lang="hu-HU" dirty="0">
              <a:latin typeface="+mn-lt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411624" y="4858389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5050"/>
                </a:solidFill>
                <a:latin typeface="+mn-lt"/>
              </a:rPr>
              <a:t>20</a:t>
            </a: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+mn-lt"/>
              </a:rPr>
              <a:t>perc –</a:t>
            </a: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solidFill>
                  <a:srgbClr val="FF5050"/>
                </a:solidFill>
                <a:latin typeface="+mn-lt"/>
              </a:rPr>
              <a:t>6</a:t>
            </a:r>
            <a:r>
              <a:rPr lang="hu-HU" dirty="0" smtClean="0">
                <a:latin typeface="+mn-lt"/>
              </a:rPr>
              <a:t> </a:t>
            </a:r>
            <a:r>
              <a:rPr lang="hu-HU" dirty="0" smtClean="0">
                <a:solidFill>
                  <a:schemeClr val="bg1"/>
                </a:solidFill>
                <a:latin typeface="+mn-lt"/>
              </a:rPr>
              <a:t>óra</a:t>
            </a:r>
            <a:endParaRPr lang="hu-H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710128" y="5510136"/>
            <a:ext cx="26370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latin typeface="+mn-lt"/>
              </a:rPr>
              <a:t>A kimutatási idő 16-30 óra</a:t>
            </a:r>
            <a:endParaRPr lang="hu-HU" sz="17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artalom helye 2"/>
          <p:cNvSpPr>
            <a:spLocks noGrp="1"/>
          </p:cNvSpPr>
          <p:nvPr>
            <p:ph idx="1"/>
          </p:nvPr>
        </p:nvSpPr>
        <p:spPr>
          <a:xfrm>
            <a:off x="1541463" y="1131888"/>
            <a:ext cx="7107862" cy="741882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Az új detektálási rendszerrel a multirezisztens </a:t>
            </a:r>
            <a:r>
              <a:rPr lang="en-US" sz="2400" dirty="0" err="1"/>
              <a:t>ba</a:t>
            </a:r>
            <a:r>
              <a:rPr lang="hu-HU" sz="2400" dirty="0" err="1"/>
              <a:t>ktériumok</a:t>
            </a:r>
            <a:r>
              <a:rPr lang="hu-HU" sz="2400" dirty="0"/>
              <a:t> kimutatása</a:t>
            </a:r>
            <a:r>
              <a:rPr lang="en-US" sz="2400" dirty="0"/>
              <a:t> </a:t>
            </a:r>
            <a:r>
              <a:rPr lang="hu-HU" sz="2400" dirty="0"/>
              <a:t>20 - </a:t>
            </a:r>
            <a:r>
              <a:rPr lang="en-US" sz="2400" dirty="0"/>
              <a:t>30 </a:t>
            </a:r>
            <a:r>
              <a:rPr lang="hu-HU" sz="2400" dirty="0"/>
              <a:t>percre csökken</a:t>
            </a:r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541928" y="412751"/>
            <a:ext cx="6973421" cy="570805"/>
          </a:xfrm>
        </p:spPr>
        <p:txBody>
          <a:bodyPr rtlCol="0"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Gyors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immunoassay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módszer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4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E4FB123-B413-4674-AD5C-8788A9ABA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56" y="2022102"/>
            <a:ext cx="6700675" cy="399174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60B6CA6-1A48-4623-9618-0A02B9F8D150}"/>
              </a:ext>
            </a:extLst>
          </p:cNvPr>
          <p:cNvSpPr txBox="1"/>
          <p:nvPr/>
        </p:nvSpPr>
        <p:spPr>
          <a:xfrm>
            <a:off x="1991503" y="2206768"/>
            <a:ext cx="3979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7C80"/>
                </a:solidFill>
                <a:latin typeface="+mn-lt"/>
                <a:cs typeface="Adobe Devanagari" panose="02040503050201020203" pitchFamily="18" charset="0"/>
              </a:rPr>
              <a:t>Munkafolyamat az NG </a:t>
            </a:r>
            <a:r>
              <a:rPr lang="hu-HU" sz="2000" b="1" dirty="0" err="1" smtClean="0">
                <a:solidFill>
                  <a:srgbClr val="FF7C80"/>
                </a:solidFill>
                <a:latin typeface="+mn-lt"/>
                <a:cs typeface="Adobe Devanagari" panose="02040503050201020203" pitchFamily="18" charset="0"/>
              </a:rPr>
              <a:t>DetecToollal</a:t>
            </a:r>
            <a:endParaRPr lang="hu-HU" sz="2000" b="1" dirty="0">
              <a:solidFill>
                <a:srgbClr val="FF7C80"/>
              </a:solidFill>
              <a:latin typeface="+mn-lt"/>
              <a:cs typeface="Adobe Devanagari" panose="02040503050201020203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9DBFDED-A526-48EA-BF39-B4E4360D9461}"/>
              </a:ext>
            </a:extLst>
          </p:cNvPr>
          <p:cNvSpPr txBox="1"/>
          <p:nvPr/>
        </p:nvSpPr>
        <p:spPr>
          <a:xfrm>
            <a:off x="3530991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E1AB696-020E-4992-91A9-40760173EF35}"/>
              </a:ext>
            </a:extLst>
          </p:cNvPr>
          <p:cNvSpPr txBox="1"/>
          <p:nvPr/>
        </p:nvSpPr>
        <p:spPr>
          <a:xfrm>
            <a:off x="1991503" y="2614352"/>
            <a:ext cx="343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Mintavétel és feldolgozás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948BBD2-9F8D-41A2-BD1B-BB45C4D93DED}"/>
              </a:ext>
            </a:extLst>
          </p:cNvPr>
          <p:cNvSpPr txBox="1"/>
          <p:nvPr/>
        </p:nvSpPr>
        <p:spPr>
          <a:xfrm>
            <a:off x="5603174" y="2623108"/>
            <a:ext cx="272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Multirezisztens baktériumok kimutatása/ karakterizálása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EEC92FC-7F94-48A0-826F-6E3D3E92755E}"/>
              </a:ext>
            </a:extLst>
          </p:cNvPr>
          <p:cNvSpPr txBox="1"/>
          <p:nvPr/>
        </p:nvSpPr>
        <p:spPr>
          <a:xfrm>
            <a:off x="2709231" y="3400529"/>
            <a:ext cx="9021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 smtClean="0">
                <a:solidFill>
                  <a:srgbClr val="7030A0"/>
                </a:solidFill>
                <a:latin typeface="+mn-lt"/>
              </a:rPr>
              <a:t>VIZELET</a:t>
            </a:r>
            <a:endParaRPr lang="hu-HU" sz="15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F69462B-4AA5-481C-8B5D-6B9294BEEB40}"/>
              </a:ext>
            </a:extLst>
          </p:cNvPr>
          <p:cNvSpPr txBox="1"/>
          <p:nvPr/>
        </p:nvSpPr>
        <p:spPr>
          <a:xfrm>
            <a:off x="2719466" y="4220023"/>
            <a:ext cx="14629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 smtClean="0">
                <a:solidFill>
                  <a:srgbClr val="7030A0"/>
                </a:solidFill>
                <a:latin typeface="+mn-lt"/>
              </a:rPr>
              <a:t>HEMOKULTÚRA</a:t>
            </a:r>
            <a:endParaRPr lang="hu-HU" sz="15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4273E405-13D1-4C25-AEDD-7468DFFA41F5}"/>
              </a:ext>
            </a:extLst>
          </p:cNvPr>
          <p:cNvSpPr txBox="1"/>
          <p:nvPr/>
        </p:nvSpPr>
        <p:spPr>
          <a:xfrm>
            <a:off x="2709231" y="4900635"/>
            <a:ext cx="994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 smtClean="0">
                <a:solidFill>
                  <a:srgbClr val="7030A0"/>
                </a:solidFill>
                <a:latin typeface="+mn-lt"/>
              </a:rPr>
              <a:t>REKTÁLIS TÖRLET</a:t>
            </a:r>
            <a:endParaRPr lang="hu-HU" sz="15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6914B1E-B62E-4FEB-8857-5935FBF75AC9}"/>
              </a:ext>
            </a:extLst>
          </p:cNvPr>
          <p:cNvSpPr txBox="1"/>
          <p:nvPr/>
        </p:nvSpPr>
        <p:spPr>
          <a:xfrm>
            <a:off x="3593729" y="3360888"/>
            <a:ext cx="1631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+mn-lt"/>
              </a:rPr>
              <a:t>nem szükséges inkubáció</a:t>
            </a:r>
            <a:endParaRPr lang="hu-HU" sz="1200" dirty="0">
              <a:latin typeface="+mn-lt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223461C-0E55-45BD-A588-BF76EA749143}"/>
              </a:ext>
            </a:extLst>
          </p:cNvPr>
          <p:cNvSpPr txBox="1"/>
          <p:nvPr/>
        </p:nvSpPr>
        <p:spPr>
          <a:xfrm>
            <a:off x="4244045" y="4243105"/>
            <a:ext cx="854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+mn-lt"/>
              </a:rPr>
              <a:t>2 </a:t>
            </a:r>
            <a:r>
              <a:rPr lang="hu-HU" sz="1200" dirty="0" smtClean="0">
                <a:latin typeface="+mn-lt"/>
              </a:rPr>
              <a:t>perc</a:t>
            </a:r>
            <a:endParaRPr lang="hu-HU" sz="1200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D85EDD2-0F73-4598-9D26-E719CFE4FE09}"/>
              </a:ext>
            </a:extLst>
          </p:cNvPr>
          <p:cNvSpPr txBox="1"/>
          <p:nvPr/>
        </p:nvSpPr>
        <p:spPr>
          <a:xfrm>
            <a:off x="3489564" y="5040611"/>
            <a:ext cx="1724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+mn-lt"/>
              </a:rPr>
              <a:t>overnight</a:t>
            </a:r>
            <a:r>
              <a:rPr lang="hu-HU" sz="1200" dirty="0">
                <a:latin typeface="+mn-lt"/>
              </a:rPr>
              <a:t> </a:t>
            </a:r>
            <a:r>
              <a:rPr lang="hu-HU" sz="1200" dirty="0" smtClean="0">
                <a:latin typeface="+mn-lt"/>
              </a:rPr>
              <a:t>inkubáció</a:t>
            </a:r>
            <a:endParaRPr lang="hu-HU" sz="1200" dirty="0">
              <a:latin typeface="+mn-lt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5026966-23FE-4A49-8320-54BA63784A08}"/>
              </a:ext>
            </a:extLst>
          </p:cNvPr>
          <p:cNvSpPr txBox="1"/>
          <p:nvPr/>
        </p:nvSpPr>
        <p:spPr>
          <a:xfrm>
            <a:off x="5877439" y="5040611"/>
            <a:ext cx="2205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chemeClr val="bg1"/>
                </a:solidFill>
                <a:latin typeface="+mn-lt"/>
              </a:rPr>
              <a:t>NGDETECTOOL </a:t>
            </a:r>
            <a:r>
              <a:rPr lang="hu-HU" sz="1300" b="1" dirty="0">
                <a:solidFill>
                  <a:srgbClr val="FF7C80"/>
                </a:solidFill>
                <a:latin typeface="+mn-lt"/>
              </a:rPr>
              <a:t>15</a:t>
            </a:r>
            <a:r>
              <a:rPr lang="hu-HU" sz="13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1300" b="1" dirty="0" smtClean="0">
                <a:solidFill>
                  <a:schemeClr val="bg1"/>
                </a:solidFill>
                <a:latin typeface="+mn-lt"/>
              </a:rPr>
              <a:t>PERC</a:t>
            </a:r>
            <a:r>
              <a:rPr lang="hu-HU" sz="1300" b="1" dirty="0" smtClean="0">
                <a:solidFill>
                  <a:srgbClr val="FF7C80"/>
                </a:solidFill>
                <a:latin typeface="+mn-lt"/>
              </a:rPr>
              <a:t> </a:t>
            </a:r>
            <a:endParaRPr lang="hu-HU" sz="13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4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82680" y="399157"/>
            <a:ext cx="6973421" cy="1061877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Mit tudhatunk meg a különböző típusú mintákból, és mi a teendő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35556" y="1709738"/>
            <a:ext cx="4887336" cy="4323317"/>
            <a:chOff x="2535556" y="1709738"/>
            <a:chExt cx="4887336" cy="4323317"/>
          </a:xfrm>
        </p:grpSpPr>
        <p:sp>
          <p:nvSpPr>
            <p:cNvPr id="21" name="Down Arrow 20"/>
            <p:cNvSpPr/>
            <p:nvPr/>
          </p:nvSpPr>
          <p:spPr>
            <a:xfrm rot="16200000">
              <a:off x="4962049" y="1739107"/>
              <a:ext cx="320675" cy="261937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535556" y="1724910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2715967" y="1874432"/>
              <a:ext cx="23741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Calibri" pitchFamily="34" charset="0"/>
                </a:rPr>
                <a:t>REKTÁLIS TÖRLET</a:t>
              </a:r>
            </a:p>
          </p:txBody>
        </p:sp>
        <p:sp>
          <p:nvSpPr>
            <p:cNvPr id="18439" name="TextBox 14"/>
            <p:cNvSpPr txBox="1">
              <a:spLocks noChangeArrowheads="1"/>
            </p:cNvSpPr>
            <p:nvPr/>
          </p:nvSpPr>
          <p:spPr bwMode="auto">
            <a:xfrm>
              <a:off x="3223706" y="2377961"/>
              <a:ext cx="24804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</a:rPr>
                <a:t>a beteget el kell különíteni</a:t>
              </a:r>
            </a:p>
          </p:txBody>
        </p:sp>
        <p:sp>
          <p:nvSpPr>
            <p:cNvPr id="18440" name="TextBox 15"/>
            <p:cNvSpPr txBox="1">
              <a:spLocks noChangeArrowheads="1"/>
            </p:cNvSpPr>
            <p:nvPr/>
          </p:nvSpPr>
          <p:spPr bwMode="auto">
            <a:xfrm>
              <a:off x="5358130" y="1874432"/>
              <a:ext cx="18986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u-HU" sz="2200" dirty="0">
                  <a:solidFill>
                    <a:schemeClr val="bg1"/>
                  </a:solidFill>
                  <a:latin typeface="Calibri" pitchFamily="34" charset="0"/>
                </a:rPr>
                <a:t>KOLONIZÁCIÓ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21355" y="2386854"/>
              <a:ext cx="2463695" cy="33972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35556" y="3263242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46" name="TextBox 25"/>
            <p:cNvSpPr txBox="1">
              <a:spLocks noChangeArrowheads="1"/>
            </p:cNvSpPr>
            <p:nvPr/>
          </p:nvSpPr>
          <p:spPr bwMode="auto">
            <a:xfrm>
              <a:off x="2695893" y="3391785"/>
              <a:ext cx="2278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Calibri" pitchFamily="34" charset="0"/>
                </a:rPr>
                <a:t>VÉR</a:t>
              </a:r>
            </a:p>
          </p:txBody>
        </p:sp>
        <p:sp>
          <p:nvSpPr>
            <p:cNvPr id="18447" name="TextBox 26"/>
            <p:cNvSpPr txBox="1">
              <a:spLocks noChangeArrowheads="1"/>
            </p:cNvSpPr>
            <p:nvPr/>
          </p:nvSpPr>
          <p:spPr bwMode="auto">
            <a:xfrm>
              <a:off x="3259455" y="3952173"/>
              <a:ext cx="23352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600" b="1" dirty="0" smtClean="0">
                  <a:solidFill>
                    <a:schemeClr val="bg1"/>
                  </a:solidFill>
                  <a:latin typeface="Calibri" pitchFamily="34" charset="0"/>
                </a:rPr>
                <a:t>kezelés </a:t>
              </a:r>
              <a:r>
                <a:rPr lang="hu-HU" sz="1600" b="1" dirty="0">
                  <a:solidFill>
                    <a:schemeClr val="bg1"/>
                  </a:solidFill>
                  <a:latin typeface="Calibri" pitchFamily="34" charset="0"/>
                </a:rPr>
                <a:t>szükséges</a:t>
              </a:r>
            </a:p>
          </p:txBody>
        </p:sp>
        <p:sp>
          <p:nvSpPr>
            <p:cNvPr id="18448" name="TextBox 27"/>
            <p:cNvSpPr txBox="1">
              <a:spLocks noChangeArrowheads="1"/>
            </p:cNvSpPr>
            <p:nvPr/>
          </p:nvSpPr>
          <p:spPr bwMode="auto">
            <a:xfrm>
              <a:off x="4073843" y="3403666"/>
              <a:ext cx="144938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200" dirty="0">
                  <a:solidFill>
                    <a:schemeClr val="bg1"/>
                  </a:solidFill>
                  <a:latin typeface="Calibri" pitchFamily="34" charset="0"/>
                </a:rPr>
                <a:t>FERTŐZÉS</a:t>
              </a:r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2814162" y="3978366"/>
              <a:ext cx="322262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21355" y="3956935"/>
              <a:ext cx="1770063" cy="338138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35557" y="4804330"/>
              <a:ext cx="4886324" cy="122872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18454" name="TextBox 31"/>
            <p:cNvSpPr txBox="1">
              <a:spLocks noChangeArrowheads="1"/>
            </p:cNvSpPr>
            <p:nvPr/>
          </p:nvSpPr>
          <p:spPr bwMode="auto">
            <a:xfrm>
              <a:off x="2695893" y="4915785"/>
              <a:ext cx="22780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  <a:latin typeface="Calibri" pitchFamily="34" charset="0"/>
                </a:rPr>
                <a:t>VIZELET</a:t>
              </a:r>
            </a:p>
          </p:txBody>
        </p:sp>
        <p:sp>
          <p:nvSpPr>
            <p:cNvPr id="18455" name="TextBox 33"/>
            <p:cNvSpPr txBox="1">
              <a:spLocks noChangeArrowheads="1"/>
            </p:cNvSpPr>
            <p:nvPr/>
          </p:nvSpPr>
          <p:spPr bwMode="auto">
            <a:xfrm>
              <a:off x="4278630" y="4922013"/>
              <a:ext cx="14255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2200" dirty="0">
                  <a:solidFill>
                    <a:schemeClr val="bg1"/>
                  </a:solidFill>
                  <a:latin typeface="Calibri" pitchFamily="34" charset="0"/>
                </a:rPr>
                <a:t>FERTŐZÉS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 rot="16200000">
              <a:off x="3876199" y="5014854"/>
              <a:ext cx="322263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18457" name="TextBox 7"/>
            <p:cNvSpPr txBox="1">
              <a:spLocks noChangeArrowheads="1"/>
            </p:cNvSpPr>
            <p:nvPr/>
          </p:nvSpPr>
          <p:spPr bwMode="auto">
            <a:xfrm>
              <a:off x="5424896" y="3334234"/>
              <a:ext cx="199799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Gram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-negatív baktériumot tartalmazó </a:t>
              </a:r>
              <a:r>
                <a:rPr lang="hu-HU" sz="140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pozitív </a:t>
              </a:r>
              <a:r>
                <a:rPr lang="hu-HU" sz="1400" dirty="0" err="1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hemokultúrából</a:t>
              </a:r>
              <a:r>
                <a:rPr lang="hu-HU" sz="1400" dirty="0" smtClean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 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vesszük a mintát</a:t>
              </a:r>
              <a:endParaRPr lang="hu-HU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458" name="TextBox 17"/>
            <p:cNvSpPr txBox="1">
              <a:spLocks noChangeArrowheads="1"/>
            </p:cNvSpPr>
            <p:nvPr/>
          </p:nvSpPr>
          <p:spPr bwMode="auto">
            <a:xfrm>
              <a:off x="5523230" y="4977698"/>
              <a:ext cx="188753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400" dirty="0" err="1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Gram</a:t>
              </a:r>
              <a:r>
                <a:rPr lang="hu-HU" sz="1400" dirty="0">
                  <a:solidFill>
                    <a:schemeClr val="bg1"/>
                  </a:solidFill>
                  <a:latin typeface="Calibri" pitchFamily="34" charset="0"/>
                  <a:sym typeface="Calibri" pitchFamily="34" charset="0"/>
                </a:rPr>
                <a:t>-negatív baktériumot tartalmazó vizeletminta</a:t>
              </a:r>
              <a:endParaRPr lang="hu-HU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2814162" y="2406741"/>
              <a:ext cx="322262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3602489" y="3474911"/>
              <a:ext cx="322263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2814955" y="5498398"/>
              <a:ext cx="320675" cy="26352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schemeClr val="bg1"/>
                </a:solidFill>
              </a:endParaRPr>
            </a:p>
          </p:txBody>
        </p:sp>
        <p:grpSp>
          <p:nvGrpSpPr>
            <p:cNvPr id="18462" name="Group 6"/>
            <p:cNvGrpSpPr>
              <a:grpSpLocks/>
            </p:cNvGrpSpPr>
            <p:nvPr/>
          </p:nvGrpSpPr>
          <p:grpSpPr bwMode="auto">
            <a:xfrm>
              <a:off x="3221356" y="5449184"/>
              <a:ext cx="1835951" cy="350669"/>
              <a:chOff x="3591239" y="5035945"/>
              <a:chExt cx="1835342" cy="349808"/>
            </a:xfrm>
          </p:grpSpPr>
          <p:sp>
            <p:nvSpPr>
              <p:cNvPr id="18463" name="TextBox 39"/>
              <p:cNvSpPr txBox="1">
                <a:spLocks noChangeArrowheads="1"/>
              </p:cNvSpPr>
              <p:nvPr/>
            </p:nvSpPr>
            <p:spPr bwMode="auto">
              <a:xfrm>
                <a:off x="3650742" y="5047199"/>
                <a:ext cx="177583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hu-HU" sz="1600" b="1" dirty="0">
                    <a:solidFill>
                      <a:schemeClr val="bg1"/>
                    </a:solidFill>
                    <a:latin typeface="Calibri" pitchFamily="34" charset="0"/>
                  </a:rPr>
                  <a:t>kezelés szükséges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591239" y="5035945"/>
                <a:ext cx="1769476" cy="338891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5</a:t>
            </a:r>
          </a:p>
        </p:txBody>
      </p:sp>
      <p:sp>
        <p:nvSpPr>
          <p:cNvPr id="32" name="Down Arrow 31"/>
          <p:cNvSpPr/>
          <p:nvPr/>
        </p:nvSpPr>
        <p:spPr>
          <a:xfrm rot="16200000">
            <a:off x="5043011" y="1960947"/>
            <a:ext cx="322263" cy="26352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Az NG </a:t>
            </a:r>
            <a:r>
              <a:rPr lang="hu-HU" sz="3600" b="1" dirty="0" err="1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DetecTool</a:t>
            </a: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 legfontosabb jellemzői</a:t>
            </a:r>
          </a:p>
        </p:txBody>
      </p:sp>
      <p:grpSp>
        <p:nvGrpSpPr>
          <p:cNvPr id="8" name="Groupe 14"/>
          <p:cNvGrpSpPr/>
          <p:nvPr/>
        </p:nvGrpSpPr>
        <p:grpSpPr>
          <a:xfrm>
            <a:off x="3014382" y="1129387"/>
            <a:ext cx="4337611" cy="2861588"/>
            <a:chOff x="967501" y="2491682"/>
            <a:chExt cx="3912110" cy="2623228"/>
          </a:xfrm>
        </p:grpSpPr>
        <p:grpSp>
          <p:nvGrpSpPr>
            <p:cNvPr id="9" name="Groupe 15"/>
            <p:cNvGrpSpPr/>
            <p:nvPr/>
          </p:nvGrpSpPr>
          <p:grpSpPr>
            <a:xfrm>
              <a:off x="967501" y="2917624"/>
              <a:ext cx="3912110" cy="2197286"/>
              <a:chOff x="967501" y="2917624"/>
              <a:chExt cx="3912110" cy="2197286"/>
            </a:xfrm>
          </p:grpSpPr>
          <p:pic>
            <p:nvPicPr>
              <p:cNvPr id="14" name="Image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95" t="13999" r="21844" b="48914"/>
              <a:stretch/>
            </p:blipFill>
            <p:spPr>
              <a:xfrm>
                <a:off x="1013222" y="3513532"/>
                <a:ext cx="3866389" cy="1601378"/>
              </a:xfrm>
              <a:prstGeom prst="rect">
                <a:avLst/>
              </a:prstGeom>
            </p:spPr>
          </p:pic>
          <p:grpSp>
            <p:nvGrpSpPr>
              <p:cNvPr id="15" name="Groupe 21"/>
              <p:cNvGrpSpPr/>
              <p:nvPr/>
            </p:nvGrpSpPr>
            <p:grpSpPr>
              <a:xfrm>
                <a:off x="1433360" y="3782409"/>
                <a:ext cx="2963411" cy="976079"/>
                <a:chOff x="1433360" y="3782409"/>
                <a:chExt cx="2963411" cy="976079"/>
              </a:xfrm>
            </p:grpSpPr>
            <p:pic>
              <p:nvPicPr>
                <p:cNvPr id="17" name="Image 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697" t="37837" r="12018" b="12876"/>
                <a:stretch/>
              </p:blipFill>
              <p:spPr>
                <a:xfrm>
                  <a:off x="1433360" y="3782409"/>
                  <a:ext cx="2963411" cy="976079"/>
                </a:xfrm>
                <a:prstGeom prst="rect">
                  <a:avLst/>
                </a:prstGeom>
              </p:spPr>
            </p:pic>
            <p:cxnSp>
              <p:nvCxnSpPr>
                <p:cNvPr id="18" name="Connecteur droit 24"/>
                <p:cNvCxnSpPr/>
                <p:nvPr/>
              </p:nvCxnSpPr>
              <p:spPr>
                <a:xfrm flipH="1">
                  <a:off x="3497706" y="4342150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25"/>
                <p:cNvCxnSpPr/>
                <p:nvPr/>
              </p:nvCxnSpPr>
              <p:spPr>
                <a:xfrm flipH="1">
                  <a:off x="2796213" y="4176864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26"/>
                <p:cNvCxnSpPr/>
                <p:nvPr/>
              </p:nvCxnSpPr>
              <p:spPr>
                <a:xfrm flipH="1">
                  <a:off x="2969865" y="4222284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7"/>
                <p:cNvCxnSpPr/>
                <p:nvPr/>
              </p:nvCxnSpPr>
              <p:spPr>
                <a:xfrm flipH="1">
                  <a:off x="3170795" y="4270447"/>
                  <a:ext cx="74950" cy="129914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Imag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80" t="20302" r="6142" b="22131"/>
              <a:stretch/>
            </p:blipFill>
            <p:spPr>
              <a:xfrm>
                <a:off x="967501" y="2917624"/>
                <a:ext cx="3895131" cy="2163962"/>
              </a:xfrm>
              <a:prstGeom prst="rect">
                <a:avLst/>
              </a:prstGeom>
            </p:spPr>
          </p:pic>
        </p:grpSp>
        <p:grpSp>
          <p:nvGrpSpPr>
            <p:cNvPr id="10" name="Groupe 16"/>
            <p:cNvGrpSpPr/>
            <p:nvPr/>
          </p:nvGrpSpPr>
          <p:grpSpPr>
            <a:xfrm>
              <a:off x="1048303" y="2491682"/>
              <a:ext cx="1248762" cy="1669403"/>
              <a:chOff x="1084531" y="2490460"/>
              <a:chExt cx="1248762" cy="1669403"/>
            </a:xfrm>
          </p:grpSpPr>
          <p:pic>
            <p:nvPicPr>
              <p:cNvPr id="11" name="Imag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04" t="20768" r="16778" b="23426"/>
              <a:stretch/>
            </p:blipFill>
            <p:spPr>
              <a:xfrm>
                <a:off x="1109157" y="2647694"/>
                <a:ext cx="1224136" cy="1512169"/>
              </a:xfrm>
              <a:prstGeom prst="rect">
                <a:avLst/>
              </a:prstGeom>
            </p:spPr>
          </p:pic>
          <p:pic>
            <p:nvPicPr>
              <p:cNvPr id="12" name="Image 1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095" t="33261" r="51240" b="43706"/>
              <a:stretch/>
            </p:blipFill>
            <p:spPr>
              <a:xfrm>
                <a:off x="1109157" y="2608007"/>
                <a:ext cx="1222083" cy="1222081"/>
              </a:xfrm>
              <a:prstGeom prst="rect">
                <a:avLst/>
              </a:prstGeom>
            </p:spPr>
          </p:pic>
          <p:pic>
            <p:nvPicPr>
              <p:cNvPr id="13" name="Image 1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10" t="10630" r="40937" b="9646"/>
              <a:stretch/>
            </p:blipFill>
            <p:spPr>
              <a:xfrm>
                <a:off x="1084531" y="2490460"/>
                <a:ext cx="1244968" cy="1333894"/>
              </a:xfrm>
              <a:prstGeom prst="rect">
                <a:avLst/>
              </a:prstGeom>
            </p:spPr>
          </p:pic>
        </p:grpSp>
      </p:grpSp>
      <p:sp>
        <p:nvSpPr>
          <p:cNvPr id="22" name="Tartalom helye 2">
            <a:extLst/>
          </p:cNvPr>
          <p:cNvSpPr txBox="1">
            <a:spLocks/>
          </p:cNvSpPr>
          <p:nvPr/>
        </p:nvSpPr>
        <p:spPr>
          <a:xfrm>
            <a:off x="1146411" y="4191848"/>
            <a:ext cx="7478974" cy="21089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defRPr/>
            </a:pPr>
            <a:r>
              <a:rPr lang="hu-HU" sz="2000" dirty="0"/>
              <a:t>Koncentrálja a baktériumokat a mintában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sz="2000" dirty="0"/>
              <a:t>Kiküszöböli a mintában levő biológiai zavaró tényezőket</a:t>
            </a:r>
            <a:endParaRPr lang="en-US" sz="20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000" dirty="0"/>
              <a:t>Megnövelt érzékenységű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sz="2000" dirty="0"/>
              <a:t>A kimutatáshoz szükséges időt 20-30 percre csökkenti. </a:t>
            </a:r>
            <a:r>
              <a:rPr lang="hu-HU" sz="2000" dirty="0" smtClean="0"/>
              <a:t>(</a:t>
            </a:r>
            <a:r>
              <a:rPr lang="hu-HU" sz="2000" dirty="0" err="1"/>
              <a:t>R</a:t>
            </a:r>
            <a:r>
              <a:rPr lang="hu-HU" sz="2000" dirty="0" err="1" smtClean="0"/>
              <a:t>ektális</a:t>
            </a:r>
            <a:r>
              <a:rPr lang="hu-HU" sz="2000" dirty="0" smtClean="0"/>
              <a:t> </a:t>
            </a:r>
            <a:r>
              <a:rPr lang="hu-HU" sz="2000" dirty="0" err="1"/>
              <a:t>törlet</a:t>
            </a:r>
            <a:r>
              <a:rPr lang="hu-HU" sz="2000" dirty="0"/>
              <a:t> esetén inkubáció szükséges, mely meghosszabbítja a kimutatáshoz szükséges időt</a:t>
            </a:r>
            <a:r>
              <a:rPr lang="en-US" sz="2000" dirty="0"/>
              <a:t>.</a:t>
            </a:r>
            <a:r>
              <a:rPr lang="hu-HU" sz="2000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6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Dia nagyítása 2">
                <a:extLst>
                  <a:ext uri="{FF2B5EF4-FFF2-40B4-BE49-F238E27FC236}">
                    <a16:creationId xmlns:a16="http://schemas.microsoft.com/office/drawing/2014/main" id="{9C66324C-A241-48E9-82EE-63EF4E47BC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0228363"/>
                  </p:ext>
                </p:extLst>
              </p:nvPr>
            </p:nvGraphicFramePr>
            <p:xfrm>
              <a:off x="-3450102" y="4215984"/>
              <a:ext cx="2286000" cy="1714500"/>
            </p:xfrm>
            <a:graphic>
              <a:graphicData uri="http://schemas.microsoft.com/office/powerpoint/2016/slidezoom">
                <pslz:sldZm>
                  <pslz:sldZmObj sldId="284" cId="0">
                    <pslz:zmPr id="{415C21DE-B182-4B1F-B868-672BA44C970F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Dia nagyítása 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9C66324C-A241-48E9-82EE-63EF4E47BC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450102" y="421598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1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0"/>
          <p:cNvSpPr txBox="1"/>
          <p:nvPr/>
        </p:nvSpPr>
        <p:spPr>
          <a:xfrm>
            <a:off x="3943759" y="3149947"/>
            <a:ext cx="411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B.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  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</a:t>
            </a:r>
            <a:r>
              <a:rPr lang="hu-HU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é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ta-la</a:t>
            </a:r>
            <a:r>
              <a:rPr lang="hu-HU" sz="24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ktamázok</a:t>
            </a:r>
            <a:r>
              <a:rPr lang="en-GB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hu-HU" sz="2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kimutatása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ZoneTexte 15"/>
          <p:cNvSpPr txBox="1"/>
          <p:nvPr/>
        </p:nvSpPr>
        <p:spPr>
          <a:xfrm>
            <a:off x="5433613" y="4575579"/>
            <a:ext cx="353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Egyszerű használat</a:t>
            </a:r>
            <a:endParaRPr lang="en-GB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Nem igényel speciális felszerelést</a:t>
            </a:r>
            <a:endParaRPr lang="en-GB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ZoneTexte 12"/>
          <p:cNvSpPr txBox="1"/>
          <p:nvPr/>
        </p:nvSpPr>
        <p:spPr>
          <a:xfrm>
            <a:off x="3943759" y="3651987"/>
            <a:ext cx="4858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Lateral Flow immunoassay (LFIA)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/>
            </a:r>
            <a:b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(</a:t>
            </a:r>
            <a: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Terhességi teszthez hasonló technológia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)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1928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A detektálás folyamata és jellemzői</a:t>
            </a:r>
          </a:p>
        </p:txBody>
      </p:sp>
      <p:sp>
        <p:nvSpPr>
          <p:cNvPr id="7" name="ZoneTexte 8"/>
          <p:cNvSpPr txBox="1"/>
          <p:nvPr/>
        </p:nvSpPr>
        <p:spPr>
          <a:xfrm>
            <a:off x="4010050" y="1580907"/>
            <a:ext cx="2657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Mintafeldolgozás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+mj-lt"/>
              <a:buAutoNum type="alphaUcPeriod"/>
            </a:pPr>
            <a:endParaRPr lang="en-GB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6616513" y="1634616"/>
            <a:ext cx="2289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Szűrés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Extra</a:t>
            </a:r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kció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In</a:t>
            </a:r>
            <a:r>
              <a:rPr lang="hu-HU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k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ub</a:t>
            </a:r>
            <a:r>
              <a:rPr lang="hu-HU" sz="20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álás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Minta tesztcsíkra juttatása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2" name="Groupe 16"/>
          <p:cNvGrpSpPr/>
          <p:nvPr/>
        </p:nvGrpSpPr>
        <p:grpSpPr>
          <a:xfrm>
            <a:off x="3964329" y="2863075"/>
            <a:ext cx="3912110" cy="2197286"/>
            <a:chOff x="967501" y="2917624"/>
            <a:chExt cx="3912110" cy="2197286"/>
          </a:xfrm>
        </p:grpSpPr>
        <p:pic>
          <p:nvPicPr>
            <p:cNvPr id="13" name="Imag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5" t="13999" r="21844" b="48914"/>
            <a:stretch/>
          </p:blipFill>
          <p:spPr>
            <a:xfrm>
              <a:off x="1013222" y="3513532"/>
              <a:ext cx="3866389" cy="1601378"/>
            </a:xfrm>
            <a:prstGeom prst="rect">
              <a:avLst/>
            </a:prstGeom>
          </p:spPr>
        </p:pic>
        <p:grpSp>
          <p:nvGrpSpPr>
            <p:cNvPr id="14" name="Groupe 18"/>
            <p:cNvGrpSpPr/>
            <p:nvPr/>
          </p:nvGrpSpPr>
          <p:grpSpPr>
            <a:xfrm>
              <a:off x="1433360" y="3782409"/>
              <a:ext cx="2963411" cy="976079"/>
              <a:chOff x="1433360" y="3782409"/>
              <a:chExt cx="2963411" cy="976079"/>
            </a:xfrm>
          </p:grpSpPr>
          <p:pic>
            <p:nvPicPr>
              <p:cNvPr id="16" name="Imag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97" t="37837" r="12018" b="12876"/>
              <a:stretch/>
            </p:blipFill>
            <p:spPr>
              <a:xfrm>
                <a:off x="1433360" y="3782409"/>
                <a:ext cx="2963411" cy="976079"/>
              </a:xfrm>
              <a:prstGeom prst="rect">
                <a:avLst/>
              </a:prstGeom>
            </p:spPr>
          </p:pic>
          <p:cxnSp>
            <p:nvCxnSpPr>
              <p:cNvPr id="17" name="Connecteur droit 21"/>
              <p:cNvCxnSpPr/>
              <p:nvPr/>
            </p:nvCxnSpPr>
            <p:spPr>
              <a:xfrm flipH="1">
                <a:off x="3497706" y="4342150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22"/>
              <p:cNvCxnSpPr/>
              <p:nvPr/>
            </p:nvCxnSpPr>
            <p:spPr>
              <a:xfrm flipH="1">
                <a:off x="2796213" y="4176864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23"/>
              <p:cNvCxnSpPr/>
              <p:nvPr/>
            </p:nvCxnSpPr>
            <p:spPr>
              <a:xfrm flipH="1">
                <a:off x="2969865" y="4222284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24"/>
              <p:cNvCxnSpPr/>
              <p:nvPr/>
            </p:nvCxnSpPr>
            <p:spPr>
              <a:xfrm flipH="1">
                <a:off x="3170795" y="4270447"/>
                <a:ext cx="74950" cy="12991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Imag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80" t="20302" r="6142" b="22131"/>
            <a:stretch/>
          </p:blipFill>
          <p:spPr>
            <a:xfrm>
              <a:off x="967501" y="2917624"/>
              <a:ext cx="3895131" cy="2163962"/>
            </a:xfrm>
            <a:prstGeom prst="rect">
              <a:avLst/>
            </a:prstGeom>
          </p:spPr>
        </p:pic>
      </p:grpSp>
      <p:grpSp>
        <p:nvGrpSpPr>
          <p:cNvPr id="21" name="Groupe 25"/>
          <p:cNvGrpSpPr/>
          <p:nvPr/>
        </p:nvGrpSpPr>
        <p:grpSpPr>
          <a:xfrm>
            <a:off x="4045131" y="2437133"/>
            <a:ext cx="1248762" cy="1669403"/>
            <a:chOff x="1084531" y="2490460"/>
            <a:chExt cx="1248762" cy="1669403"/>
          </a:xfrm>
        </p:grpSpPr>
        <p:pic>
          <p:nvPicPr>
            <p:cNvPr id="22" name="Imag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04" t="20768" r="16778" b="23426"/>
            <a:stretch/>
          </p:blipFill>
          <p:spPr>
            <a:xfrm>
              <a:off x="1109157" y="2647694"/>
              <a:ext cx="1224136" cy="1512169"/>
            </a:xfrm>
            <a:prstGeom prst="rect">
              <a:avLst/>
            </a:prstGeom>
          </p:spPr>
        </p:pic>
        <p:pic>
          <p:nvPicPr>
            <p:cNvPr id="23" name="Imag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5" t="33261" r="51240" b="43706"/>
            <a:stretch/>
          </p:blipFill>
          <p:spPr>
            <a:xfrm>
              <a:off x="1109157" y="2608007"/>
              <a:ext cx="1222083" cy="1222081"/>
            </a:xfrm>
            <a:prstGeom prst="rect">
              <a:avLst/>
            </a:prstGeom>
          </p:spPr>
        </p:pic>
        <p:pic>
          <p:nvPicPr>
            <p:cNvPr id="24" name="Image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0" t="10630" r="40937" b="9646"/>
            <a:stretch/>
          </p:blipFill>
          <p:spPr>
            <a:xfrm>
              <a:off x="1084531" y="2490460"/>
              <a:ext cx="1244968" cy="1333894"/>
            </a:xfrm>
            <a:prstGeom prst="rect">
              <a:avLst/>
            </a:prstGeom>
          </p:spPr>
        </p:pic>
      </p:grpSp>
      <p:sp>
        <p:nvSpPr>
          <p:cNvPr id="29" name="ZoneTexte 5"/>
          <p:cNvSpPr txBox="1"/>
          <p:nvPr/>
        </p:nvSpPr>
        <p:spPr>
          <a:xfrm>
            <a:off x="2247782" y="1180735"/>
            <a:ext cx="480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Egy eszköz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	           </a:t>
            </a:r>
            <a:r>
              <a:rPr lang="hu-HU" sz="24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			Két funkció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3748124" y="1262130"/>
            <a:ext cx="1647751" cy="2923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/>
          <p:cNvSpPr/>
          <p:nvPr/>
        </p:nvSpPr>
        <p:spPr>
          <a:xfrm>
            <a:off x="5252315" y="5446663"/>
            <a:ext cx="3891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rgbClr val="357FC2"/>
                </a:solidFill>
                <a:latin typeface="+mn-lt"/>
              </a:rPr>
              <a:t>FIGYELEM: Mielőtt valódi mintákat vizsgál az eszközzel, kérjük, olvassa el a részletes NG </a:t>
            </a:r>
            <a:r>
              <a:rPr lang="hu-HU" sz="1400" b="1" dirty="0" err="1">
                <a:solidFill>
                  <a:srgbClr val="357FC2"/>
                </a:solidFill>
                <a:latin typeface="+mn-lt"/>
              </a:rPr>
              <a:t>DetecTool</a:t>
            </a:r>
            <a:r>
              <a:rPr lang="hu-HU" sz="1400" b="1" dirty="0">
                <a:solidFill>
                  <a:srgbClr val="357FC2"/>
                </a:solidFill>
                <a:latin typeface="+mn-lt"/>
              </a:rPr>
              <a:t> protokollt.</a:t>
            </a:r>
            <a:endParaRPr lang="en-US" sz="1400" b="1" dirty="0">
              <a:solidFill>
                <a:srgbClr val="357FC2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7592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21146 -0.12893 L -0.21146 -0.128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29688 0.1412 L -0.29688 0.14166 L -0.29688 0.141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7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necteur droit avec flèche 25"/>
          <p:cNvCxnSpPr/>
          <p:nvPr/>
        </p:nvCxnSpPr>
        <p:spPr>
          <a:xfrm>
            <a:off x="8032481" y="3734577"/>
            <a:ext cx="1176" cy="7459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30"/>
          <p:cNvSpPr txBox="1"/>
          <p:nvPr/>
        </p:nvSpPr>
        <p:spPr>
          <a:xfrm>
            <a:off x="7082618" y="3397461"/>
            <a:ext cx="17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Membr</a:t>
            </a:r>
            <a:r>
              <a:rPr lang="hu-HU" dirty="0" err="1">
                <a:latin typeface="+mn-lt"/>
              </a:rPr>
              <a:t>án</a:t>
            </a:r>
            <a:r>
              <a:rPr lang="fr-FR" dirty="0">
                <a:latin typeface="+mn-lt"/>
              </a:rPr>
              <a:t> 0,</a:t>
            </a:r>
            <a:r>
              <a:rPr lang="hu-HU" dirty="0">
                <a:latin typeface="+mn-lt"/>
              </a:rPr>
              <a:t>2</a:t>
            </a:r>
            <a:r>
              <a:rPr lang="fr-FR" dirty="0">
                <a:latin typeface="+mn-lt"/>
              </a:rPr>
              <a:t>µm</a:t>
            </a:r>
          </a:p>
        </p:txBody>
      </p:sp>
      <p:sp>
        <p:nvSpPr>
          <p:cNvPr id="90" name="ZoneTexte 6"/>
          <p:cNvSpPr txBox="1"/>
          <p:nvPr/>
        </p:nvSpPr>
        <p:spPr>
          <a:xfrm>
            <a:off x="1621452" y="1101868"/>
            <a:ext cx="19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+mn-lt"/>
              </a:rPr>
              <a:t>Filtrációs </a:t>
            </a:r>
            <a:r>
              <a:rPr lang="hu-HU" sz="2400" dirty="0">
                <a:latin typeface="+mn-lt"/>
              </a:rPr>
              <a:t>rész</a:t>
            </a:r>
            <a:r>
              <a:rPr lang="fr-FR" sz="2400" dirty="0">
                <a:latin typeface="+mn-lt"/>
              </a:rPr>
              <a:t>:</a:t>
            </a:r>
          </a:p>
        </p:txBody>
      </p:sp>
      <p:sp>
        <p:nvSpPr>
          <p:cNvPr id="91" name="ZoneTexte 24"/>
          <p:cNvSpPr txBox="1"/>
          <p:nvPr/>
        </p:nvSpPr>
        <p:spPr>
          <a:xfrm>
            <a:off x="3764405" y="1109151"/>
            <a:ext cx="285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n-lt"/>
              </a:rPr>
              <a:t>Szűrés </a:t>
            </a:r>
            <a:r>
              <a:rPr lang="fr-FR" sz="2400" dirty="0">
                <a:latin typeface="+mn-lt"/>
              </a:rPr>
              <a:t>/</a:t>
            </a:r>
            <a:r>
              <a:rPr lang="hu-HU" sz="2400" dirty="0">
                <a:latin typeface="+mn-lt"/>
              </a:rPr>
              <a:t> Koncentrálás</a:t>
            </a:r>
            <a:endParaRPr lang="fr-FR" sz="2400" dirty="0">
              <a:latin typeface="+mn-lt"/>
            </a:endParaRPr>
          </a:p>
        </p:txBody>
      </p:sp>
      <p:pic>
        <p:nvPicPr>
          <p:cNvPr id="92" name="Imag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7" t="6782" r="39798" b="53848"/>
          <a:stretch/>
        </p:blipFill>
        <p:spPr>
          <a:xfrm>
            <a:off x="430921" y="3258975"/>
            <a:ext cx="1861342" cy="1612524"/>
          </a:xfrm>
          <a:prstGeom prst="rect">
            <a:avLst/>
          </a:prstGeom>
        </p:spPr>
      </p:pic>
      <p:pic>
        <p:nvPicPr>
          <p:cNvPr id="93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33293" r="52042" b="45313"/>
          <a:stretch/>
        </p:blipFill>
        <p:spPr>
          <a:xfrm>
            <a:off x="599038" y="3200733"/>
            <a:ext cx="1417881" cy="1401753"/>
          </a:xfrm>
          <a:prstGeom prst="rect">
            <a:avLst/>
          </a:prstGeom>
        </p:spPr>
      </p:pic>
      <p:pic>
        <p:nvPicPr>
          <p:cNvPr id="94" name="Imag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t="15605" r="22657" b="19500"/>
          <a:stretch/>
        </p:blipFill>
        <p:spPr>
          <a:xfrm>
            <a:off x="412282" y="3078984"/>
            <a:ext cx="1862752" cy="1379394"/>
          </a:xfrm>
          <a:prstGeom prst="rect">
            <a:avLst/>
          </a:prstGeom>
        </p:spPr>
      </p:pic>
      <p:pic>
        <p:nvPicPr>
          <p:cNvPr id="95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42406" r="35480" b="28009"/>
          <a:stretch/>
        </p:blipFill>
        <p:spPr>
          <a:xfrm>
            <a:off x="7249602" y="5051086"/>
            <a:ext cx="1565754" cy="1402915"/>
          </a:xfrm>
          <a:prstGeom prst="rect">
            <a:avLst/>
          </a:prstGeom>
        </p:spPr>
      </p:pic>
      <p:pic>
        <p:nvPicPr>
          <p:cNvPr id="96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 t="43197" r="38493" b="40161"/>
          <a:stretch/>
        </p:blipFill>
        <p:spPr>
          <a:xfrm>
            <a:off x="7512649" y="3830014"/>
            <a:ext cx="1039660" cy="789140"/>
          </a:xfrm>
          <a:prstGeom prst="rect">
            <a:avLst/>
          </a:prstGeom>
        </p:spPr>
      </p:pic>
      <p:pic>
        <p:nvPicPr>
          <p:cNvPr id="97" name="Imag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 t="31311" r="36576" b="48877"/>
          <a:stretch/>
        </p:blipFill>
        <p:spPr>
          <a:xfrm>
            <a:off x="7249602" y="1742942"/>
            <a:ext cx="1593774" cy="1096635"/>
          </a:xfrm>
          <a:prstGeom prst="rect">
            <a:avLst/>
          </a:prstGeom>
        </p:spPr>
      </p:pic>
      <p:grpSp>
        <p:nvGrpSpPr>
          <p:cNvPr id="98" name="Groupe 34"/>
          <p:cNvGrpSpPr/>
          <p:nvPr/>
        </p:nvGrpSpPr>
        <p:grpSpPr>
          <a:xfrm>
            <a:off x="5323563" y="3522021"/>
            <a:ext cx="1367474" cy="1253555"/>
            <a:chOff x="5424114" y="3462337"/>
            <a:chExt cx="1138766" cy="1045806"/>
          </a:xfrm>
        </p:grpSpPr>
        <p:pic>
          <p:nvPicPr>
            <p:cNvPr id="99" name="Imag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4" t="22682" r="56882" b="23083"/>
            <a:stretch/>
          </p:blipFill>
          <p:spPr>
            <a:xfrm>
              <a:off x="5424114" y="3462337"/>
              <a:ext cx="1138766" cy="1045806"/>
            </a:xfrm>
            <a:prstGeom prst="rect">
              <a:avLst/>
            </a:prstGeom>
          </p:spPr>
        </p:pic>
        <p:sp>
          <p:nvSpPr>
            <p:cNvPr id="100" name="Ellipse 36"/>
            <p:cNvSpPr/>
            <p:nvPr/>
          </p:nvSpPr>
          <p:spPr>
            <a:xfrm>
              <a:off x="5780145" y="4164548"/>
              <a:ext cx="525581" cy="208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1" name="Imag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t="12671" r="36515" b="16601"/>
          <a:stretch/>
        </p:blipFill>
        <p:spPr>
          <a:xfrm>
            <a:off x="5248406" y="4974147"/>
            <a:ext cx="1648847" cy="1617137"/>
          </a:xfrm>
          <a:prstGeom prst="rect">
            <a:avLst/>
          </a:prstGeom>
        </p:spPr>
      </p:pic>
      <p:pic>
        <p:nvPicPr>
          <p:cNvPr id="102" name="Imag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9" t="46880" r="40368" b="14752"/>
          <a:stretch/>
        </p:blipFill>
        <p:spPr>
          <a:xfrm>
            <a:off x="4899939" y="1735697"/>
            <a:ext cx="2349664" cy="1598543"/>
          </a:xfrm>
          <a:prstGeom prst="rect">
            <a:avLst/>
          </a:prstGeom>
        </p:spPr>
      </p:pic>
      <p:sp>
        <p:nvSpPr>
          <p:cNvPr id="103" name="ZoneTexte 37"/>
          <p:cNvSpPr txBox="1"/>
          <p:nvPr/>
        </p:nvSpPr>
        <p:spPr>
          <a:xfrm>
            <a:off x="1642706" y="2282345"/>
            <a:ext cx="1194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+mn-lt"/>
              </a:rPr>
              <a:t>Felső</a:t>
            </a:r>
            <a:r>
              <a:rPr lang="fr-FR" sz="2000" dirty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rész</a:t>
            </a:r>
            <a:endParaRPr lang="fr-FR" sz="2000" dirty="0">
              <a:latin typeface="+mn-lt"/>
            </a:endParaRPr>
          </a:p>
        </p:txBody>
      </p:sp>
      <p:sp>
        <p:nvSpPr>
          <p:cNvPr id="104" name="ZoneTexte 38"/>
          <p:cNvSpPr txBox="1"/>
          <p:nvPr/>
        </p:nvSpPr>
        <p:spPr>
          <a:xfrm>
            <a:off x="1577816" y="5521710"/>
            <a:ext cx="110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+mn-lt"/>
              </a:rPr>
              <a:t>Alsó</a:t>
            </a:r>
            <a:r>
              <a:rPr lang="fr-FR" sz="2000" dirty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rész</a:t>
            </a:r>
            <a:endParaRPr lang="fr-FR" sz="2000" dirty="0">
              <a:latin typeface="+mn-lt"/>
            </a:endParaRPr>
          </a:p>
        </p:txBody>
      </p:sp>
      <p:sp>
        <p:nvSpPr>
          <p:cNvPr id="105" name="ZoneTexte 39"/>
          <p:cNvSpPr txBox="1"/>
          <p:nvPr/>
        </p:nvSpPr>
        <p:spPr>
          <a:xfrm>
            <a:off x="1600302" y="3670776"/>
            <a:ext cx="13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+mn-lt"/>
              </a:rPr>
              <a:t>Csésze (</a:t>
            </a:r>
            <a:r>
              <a:rPr lang="fr-FR" dirty="0">
                <a:latin typeface="+mn-lt"/>
              </a:rPr>
              <a:t>Cup</a:t>
            </a:r>
            <a:r>
              <a:rPr lang="hu-HU" dirty="0">
                <a:latin typeface="+mn-lt"/>
              </a:rPr>
              <a:t>)</a:t>
            </a:r>
            <a:endParaRPr lang="fr-FR" dirty="0"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9553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rendszer elemei 1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960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4283 L 0.29636 0.232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28855 -0.19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69 L 0.29236 0.024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1"/>
          <p:cNvSpPr txBox="1"/>
          <p:nvPr/>
        </p:nvSpPr>
        <p:spPr>
          <a:xfrm>
            <a:off x="1648019" y="3560979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n-lt"/>
              </a:rPr>
              <a:t>C</a:t>
            </a:r>
            <a:r>
              <a:rPr lang="hu-HU" sz="2000" dirty="0" err="1" smtClean="0">
                <a:latin typeface="+mn-lt"/>
              </a:rPr>
              <a:t>sésze</a:t>
            </a:r>
            <a:r>
              <a:rPr lang="hu-HU" sz="2000" dirty="0" smtClean="0">
                <a:latin typeface="+mn-lt"/>
              </a:rPr>
              <a:t> (C</a:t>
            </a:r>
            <a:r>
              <a:rPr lang="fr-FR" sz="2000" dirty="0" smtClean="0">
                <a:latin typeface="+mn-lt"/>
              </a:rPr>
              <a:t>up</a:t>
            </a:r>
            <a:r>
              <a:rPr lang="hu-HU" sz="2000" dirty="0" smtClean="0">
                <a:latin typeface="+mn-lt"/>
              </a:rPr>
              <a:t>)</a:t>
            </a:r>
            <a:endParaRPr lang="fr-FR" sz="20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9553" y="412751"/>
            <a:ext cx="6973421" cy="8493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z="3600" b="1" dirty="0">
                <a:solidFill>
                  <a:srgbClr val="FF7C80"/>
                </a:solidFill>
                <a:highlight>
                  <a:prstClr val="white"/>
                </a:highlight>
                <a:ea typeface="Calibri"/>
                <a:cs typeface="Calibri"/>
                <a:sym typeface="Calibri"/>
              </a:rPr>
              <a:t>Detektálási rendszer elemei 2</a:t>
            </a:r>
          </a:p>
        </p:txBody>
      </p:sp>
      <p:sp>
        <p:nvSpPr>
          <p:cNvPr id="24" name="ZoneTexte 19"/>
          <p:cNvSpPr txBox="1"/>
          <p:nvPr/>
        </p:nvSpPr>
        <p:spPr>
          <a:xfrm>
            <a:off x="4476415" y="1173049"/>
            <a:ext cx="218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n-lt"/>
              </a:rPr>
              <a:t>3 fő komponens</a:t>
            </a:r>
            <a:endParaRPr lang="fr-FR" sz="2400" dirty="0">
              <a:latin typeface="+mn-lt"/>
            </a:endParaRPr>
          </a:p>
        </p:txBody>
      </p:sp>
      <p:sp>
        <p:nvSpPr>
          <p:cNvPr id="25" name="ZoneTexte 20"/>
          <p:cNvSpPr txBox="1"/>
          <p:nvPr/>
        </p:nvSpPr>
        <p:spPr>
          <a:xfrm>
            <a:off x="1634322" y="2022135"/>
            <a:ext cx="214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+mn-lt"/>
              </a:rPr>
              <a:t>Tető (</a:t>
            </a:r>
            <a:r>
              <a:rPr lang="fr-FR" sz="2000" dirty="0">
                <a:latin typeface="+mn-lt"/>
              </a:rPr>
              <a:t>Cap/plunger</a:t>
            </a:r>
            <a:r>
              <a:rPr lang="hu-HU" sz="2000" dirty="0">
                <a:latin typeface="+mn-lt"/>
              </a:rPr>
              <a:t>)</a:t>
            </a:r>
            <a:endParaRPr lang="fr-FR" sz="2000" dirty="0">
              <a:latin typeface="+mn-lt"/>
            </a:endParaRPr>
          </a:p>
        </p:txBody>
      </p:sp>
      <p:sp>
        <p:nvSpPr>
          <p:cNvPr id="27" name="ZoneTexte 22"/>
          <p:cNvSpPr txBox="1"/>
          <p:nvPr/>
        </p:nvSpPr>
        <p:spPr>
          <a:xfrm>
            <a:off x="1628921" y="5213030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n-lt"/>
              </a:rPr>
              <a:t>T</a:t>
            </a:r>
            <a:r>
              <a:rPr lang="hu-HU" sz="2000" dirty="0" err="1">
                <a:latin typeface="+mn-lt"/>
              </a:rPr>
              <a:t>artály</a:t>
            </a:r>
            <a:r>
              <a:rPr lang="hu-HU" sz="2000" dirty="0">
                <a:latin typeface="+mn-lt"/>
              </a:rPr>
              <a:t> (T</a:t>
            </a:r>
            <a:r>
              <a:rPr lang="fr-FR" sz="2000" dirty="0">
                <a:latin typeface="+mn-lt"/>
              </a:rPr>
              <a:t>ank</a:t>
            </a:r>
            <a:r>
              <a:rPr lang="hu-HU" sz="2000" dirty="0">
                <a:latin typeface="+mn-lt"/>
              </a:rPr>
              <a:t>)</a:t>
            </a:r>
            <a:endParaRPr lang="fr-FR" sz="2000" dirty="0">
              <a:latin typeface="+mn-lt"/>
            </a:endParaRPr>
          </a:p>
        </p:txBody>
      </p:sp>
      <p:pic>
        <p:nvPicPr>
          <p:cNvPr id="28" name="Image 23"/>
          <p:cNvPicPr>
            <a:picLocks noChangeAspect="1"/>
          </p:cNvPicPr>
          <p:nvPr/>
        </p:nvPicPr>
        <p:blipFill rotWithShape="1">
          <a:blip r:embed="rId2"/>
          <a:srcRect l="36958" t="32212" r="55832" b="56569"/>
          <a:stretch/>
        </p:blipFill>
        <p:spPr>
          <a:xfrm>
            <a:off x="7617463" y="3666467"/>
            <a:ext cx="834205" cy="712355"/>
          </a:xfrm>
          <a:prstGeom prst="rect">
            <a:avLst/>
          </a:prstGeom>
        </p:spPr>
      </p:pic>
      <p:cxnSp>
        <p:nvCxnSpPr>
          <p:cNvPr id="29" name="Connecteur droit avec flèche 25"/>
          <p:cNvCxnSpPr/>
          <p:nvPr/>
        </p:nvCxnSpPr>
        <p:spPr>
          <a:xfrm>
            <a:off x="8032481" y="3505977"/>
            <a:ext cx="1176" cy="7459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30"/>
          <p:cNvSpPr txBox="1"/>
          <p:nvPr/>
        </p:nvSpPr>
        <p:spPr>
          <a:xfrm>
            <a:off x="7010645" y="317027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Membr</a:t>
            </a:r>
            <a:r>
              <a:rPr lang="hu-HU" dirty="0" err="1"/>
              <a:t>án</a:t>
            </a:r>
            <a:r>
              <a:rPr lang="fr-FR" dirty="0"/>
              <a:t> 0,2 µm</a:t>
            </a:r>
          </a:p>
        </p:txBody>
      </p:sp>
      <p:pic>
        <p:nvPicPr>
          <p:cNvPr id="31" name="Image 31"/>
          <p:cNvPicPr>
            <a:picLocks noChangeAspect="1"/>
          </p:cNvPicPr>
          <p:nvPr/>
        </p:nvPicPr>
        <p:blipFill rotWithShape="1">
          <a:blip r:embed="rId3"/>
          <a:srcRect l="35743" t="26454" r="53807" b="52583"/>
          <a:stretch/>
        </p:blipFill>
        <p:spPr>
          <a:xfrm>
            <a:off x="7322492" y="4662325"/>
            <a:ext cx="1419977" cy="1563076"/>
          </a:xfrm>
          <a:prstGeom prst="rect">
            <a:avLst/>
          </a:prstGeom>
        </p:spPr>
      </p:pic>
      <p:pic>
        <p:nvPicPr>
          <p:cNvPr id="32" name="Image 32"/>
          <p:cNvPicPr>
            <a:picLocks noChangeAspect="1"/>
          </p:cNvPicPr>
          <p:nvPr/>
        </p:nvPicPr>
        <p:blipFill rotWithShape="1">
          <a:blip r:embed="rId4"/>
          <a:srcRect l="35177" t="29097" r="54698" b="56810"/>
          <a:stretch/>
        </p:blipFill>
        <p:spPr>
          <a:xfrm>
            <a:off x="7421185" y="1549617"/>
            <a:ext cx="1368944" cy="1051349"/>
          </a:xfrm>
          <a:prstGeom prst="rect">
            <a:avLst/>
          </a:prstGeom>
        </p:spPr>
      </p:pic>
      <p:sp>
        <p:nvSpPr>
          <p:cNvPr id="33" name="ZoneTexte 6"/>
          <p:cNvSpPr txBox="1"/>
          <p:nvPr/>
        </p:nvSpPr>
        <p:spPr>
          <a:xfrm>
            <a:off x="1602402" y="1166977"/>
            <a:ext cx="285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n-lt"/>
              </a:rPr>
              <a:t>Mintafeldolgozó rész</a:t>
            </a:r>
            <a:r>
              <a:rPr lang="fr-FR" sz="2400" dirty="0">
                <a:latin typeface="+mn-lt"/>
              </a:rPr>
              <a:t>:</a:t>
            </a:r>
          </a:p>
        </p:txBody>
      </p:sp>
      <p:pic>
        <p:nvPicPr>
          <p:cNvPr id="34" name="Imag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4" t="20768" r="16778" b="23426"/>
          <a:stretch/>
        </p:blipFill>
        <p:spPr>
          <a:xfrm>
            <a:off x="1878461" y="3179305"/>
            <a:ext cx="1224136" cy="1512169"/>
          </a:xfrm>
          <a:prstGeom prst="rect">
            <a:avLst/>
          </a:prstGeom>
        </p:spPr>
      </p:pic>
      <p:pic>
        <p:nvPicPr>
          <p:cNvPr id="35" name="Imag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33261" r="51240" b="43706"/>
          <a:stretch/>
        </p:blipFill>
        <p:spPr>
          <a:xfrm>
            <a:off x="1890987" y="3139618"/>
            <a:ext cx="1222083" cy="1222081"/>
          </a:xfrm>
          <a:prstGeom prst="rect">
            <a:avLst/>
          </a:prstGeom>
        </p:spPr>
      </p:pic>
      <p:pic>
        <p:nvPicPr>
          <p:cNvPr id="36" name="Imag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0630" r="40937" b="9646"/>
          <a:stretch/>
        </p:blipFill>
        <p:spPr>
          <a:xfrm>
            <a:off x="1842993" y="3026655"/>
            <a:ext cx="1244968" cy="1333894"/>
          </a:xfrm>
          <a:prstGeom prst="rect">
            <a:avLst/>
          </a:prstGeom>
        </p:spPr>
      </p:pic>
      <p:pic>
        <p:nvPicPr>
          <p:cNvPr id="37" name="Imag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27101" r="36235" b="6613"/>
          <a:stretch/>
        </p:blipFill>
        <p:spPr>
          <a:xfrm rot="199741">
            <a:off x="5495883" y="4540204"/>
            <a:ext cx="1270113" cy="1552361"/>
          </a:xfrm>
          <a:prstGeom prst="rect">
            <a:avLst/>
          </a:prstGeom>
        </p:spPr>
      </p:pic>
      <p:grpSp>
        <p:nvGrpSpPr>
          <p:cNvPr id="38" name="Groupe 4"/>
          <p:cNvGrpSpPr/>
          <p:nvPr/>
        </p:nvGrpSpPr>
        <p:grpSpPr>
          <a:xfrm>
            <a:off x="5585903" y="3271252"/>
            <a:ext cx="929953" cy="835227"/>
            <a:chOff x="5424114" y="3462337"/>
            <a:chExt cx="1138766" cy="1045806"/>
          </a:xfrm>
        </p:grpSpPr>
        <p:pic>
          <p:nvPicPr>
            <p:cNvPr id="39" name="Imag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4" t="22682" r="56882" b="23083"/>
            <a:stretch/>
          </p:blipFill>
          <p:spPr>
            <a:xfrm>
              <a:off x="5424114" y="3462337"/>
              <a:ext cx="1138766" cy="1045806"/>
            </a:xfrm>
            <a:prstGeom prst="rect">
              <a:avLst/>
            </a:prstGeom>
          </p:spPr>
        </p:pic>
        <p:sp>
          <p:nvSpPr>
            <p:cNvPr id="40" name="Ellipse 3"/>
            <p:cNvSpPr/>
            <p:nvPr/>
          </p:nvSpPr>
          <p:spPr>
            <a:xfrm>
              <a:off x="5780145" y="4164548"/>
              <a:ext cx="525581" cy="208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5" t="25424" r="35903" b="16621"/>
          <a:stretch/>
        </p:blipFill>
        <p:spPr>
          <a:xfrm rot="203145">
            <a:off x="5431222" y="1663998"/>
            <a:ext cx="1274859" cy="11779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flipH="1">
            <a:off x="5685050" y="6398125"/>
            <a:ext cx="40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31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22778 0.21482 L 0.22778 0.2122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22639 0.01181 L 0.22639 0.01134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22604 -0.2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  <p:bldP spid="25" grpId="0"/>
      <p:bldP spid="27" grpId="0"/>
      <p:bldP spid="30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7764</TotalTime>
  <Words>941</Words>
  <Application>Microsoft Office PowerPoint</Application>
  <PresentationFormat>Diavetítés a képernyőre (4:3 oldalarány)</PresentationFormat>
  <Paragraphs>216</Paragraphs>
  <Slides>23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Adobe Devanagari</vt:lpstr>
      <vt:lpstr>Arial</vt:lpstr>
      <vt:lpstr>Calibri</vt:lpstr>
      <vt:lpstr>Calibri Light</vt:lpstr>
      <vt:lpstr>Wingdings</vt:lpstr>
      <vt:lpstr>Office Theme</vt:lpstr>
      <vt:lpstr>PowerPoint-bemutató</vt:lpstr>
      <vt:lpstr>Az NG DetecTool előnyei</vt:lpstr>
      <vt:lpstr>Lassú detektálási módszerek</vt:lpstr>
      <vt:lpstr>Gyors immunoassay módszer</vt:lpstr>
      <vt:lpstr>Mit tudhatunk meg a különböző típusú mintákból, és mi a teendő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kimutatás elve</vt:lpstr>
      <vt:lpstr>PowerPoint-bemutató</vt:lpstr>
      <vt:lpstr>PowerPoint-bemutató</vt:lpstr>
      <vt:lpstr>PowerPoint-bemutató</vt:lpstr>
      <vt:lpstr>PowerPoint-bemutató</vt:lpstr>
      <vt:lpstr>NG DetecTool képzési anyag  Gyakorlati útmutató az előadás vége  Köszönjük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Windows-felhasználó</dc:creator>
  <cp:lastModifiedBy>Farkas Szilvia</cp:lastModifiedBy>
  <cp:revision>459</cp:revision>
  <dcterms:created xsi:type="dcterms:W3CDTF">2018-05-30T07:57:59Z</dcterms:created>
  <dcterms:modified xsi:type="dcterms:W3CDTF">2018-12-07T11:41:59Z</dcterms:modified>
</cp:coreProperties>
</file>