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56" r:id="rId2"/>
    <p:sldId id="292" r:id="rId3"/>
    <p:sldId id="268" r:id="rId4"/>
    <p:sldId id="269" r:id="rId5"/>
    <p:sldId id="284" r:id="rId6"/>
    <p:sldId id="293" r:id="rId7"/>
    <p:sldId id="294" r:id="rId8"/>
    <p:sldId id="296" r:id="rId9"/>
    <p:sldId id="295" r:id="rId10"/>
    <p:sldId id="297" r:id="rId11"/>
    <p:sldId id="312" r:id="rId12"/>
    <p:sldId id="310" r:id="rId13"/>
    <p:sldId id="299" r:id="rId14"/>
    <p:sldId id="313" r:id="rId15"/>
    <p:sldId id="314" r:id="rId16"/>
    <p:sldId id="302" r:id="rId17"/>
    <p:sldId id="303" r:id="rId18"/>
    <p:sldId id="309" r:id="rId19"/>
    <p:sldId id="283" r:id="rId20"/>
    <p:sldId id="304" r:id="rId21"/>
    <p:sldId id="305" r:id="rId22"/>
    <p:sldId id="306" r:id="rId23"/>
    <p:sldId id="308"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15" userDrawn="1">
          <p15:clr>
            <a:srgbClr val="A4A3A4"/>
          </p15:clr>
        </p15:guide>
        <p15:guide id="2" pos="36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erry Naas" initials="TN" lastIdx="4" clrIdx="0">
    <p:extLst/>
  </p:cmAuthor>
  <p:cmAuthor id="2" name="Aszalós Zoltán" initials="AZ"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1EBF5"/>
    <a:srgbClr val="48257F"/>
    <a:srgbClr val="997BB7"/>
    <a:srgbClr val="CDC0DC"/>
    <a:srgbClr val="3C2D55"/>
    <a:srgbClr val="41257A"/>
    <a:srgbClr val="40345A"/>
    <a:srgbClr val="E83C5F"/>
    <a:srgbClr val="EA5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0" autoAdjust="0"/>
    <p:restoredTop sz="94419" autoAdjust="0"/>
  </p:normalViewPr>
  <p:slideViewPr>
    <p:cSldViewPr snapToGrid="0">
      <p:cViewPr varScale="1">
        <p:scale>
          <a:sx n="69" d="100"/>
          <a:sy n="69" d="100"/>
        </p:scale>
        <p:origin x="1284" y="72"/>
      </p:cViewPr>
      <p:guideLst>
        <p:guide orient="horz" pos="2115"/>
        <p:guide pos="3674"/>
      </p:guideLst>
    </p:cSldViewPr>
  </p:slideViewPr>
  <p:notesTextViewPr>
    <p:cViewPr>
      <p:scale>
        <a:sx n="1" d="1"/>
        <a:sy n="1" d="1"/>
      </p:scale>
      <p:origin x="0" y="0"/>
    </p:cViewPr>
  </p:notesTextViewPr>
  <p:sorterViewPr>
    <p:cViewPr>
      <p:scale>
        <a:sx n="100" d="100"/>
        <a:sy n="100" d="100"/>
      </p:scale>
      <p:origin x="0" y="-474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493AFA0-80AB-42B4-9198-8E11A87011B4}" type="datetimeFigureOut">
              <a:rPr lang="hu-HU"/>
              <a:pPr>
                <a:defRPr/>
              </a:pPr>
              <a:t>2018. 12. 03.</a:t>
            </a:fld>
            <a:endParaRPr lang="hu-H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u-H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C1426D9-2DFE-42D6-B794-C4EF8DF12156}" type="slidenum">
              <a:rPr lang="hu-HU"/>
              <a:pPr>
                <a:defRPr/>
              </a:pPr>
              <a:t>‹#›</a:t>
            </a:fld>
            <a:endParaRPr lang="hu-HU"/>
          </a:p>
        </p:txBody>
      </p:sp>
    </p:spTree>
    <p:extLst>
      <p:ext uri="{BB962C8B-B14F-4D97-AF65-F5344CB8AC3E}">
        <p14:creationId xmlns:p14="http://schemas.microsoft.com/office/powerpoint/2010/main" val="3000796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endParaRPr lang="fr" dirty="0"/>
          </a:p>
        </p:txBody>
      </p:sp>
    </p:spTree>
    <p:extLst>
      <p:ext uri="{BB962C8B-B14F-4D97-AF65-F5344CB8AC3E}">
        <p14:creationId xmlns:p14="http://schemas.microsoft.com/office/powerpoint/2010/main" val="2264915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endParaRPr lang="fr"/>
          </a:p>
        </p:txBody>
      </p:sp>
    </p:spTree>
    <p:extLst>
      <p:ext uri="{BB962C8B-B14F-4D97-AF65-F5344CB8AC3E}">
        <p14:creationId xmlns:p14="http://schemas.microsoft.com/office/powerpoint/2010/main" val="340643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fr"/>
          </a:p>
        </p:txBody>
      </p:sp>
    </p:spTree>
    <p:extLst>
      <p:ext uri="{BB962C8B-B14F-4D97-AF65-F5344CB8AC3E}">
        <p14:creationId xmlns:p14="http://schemas.microsoft.com/office/powerpoint/2010/main" val="2002279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fr"/>
          </a:p>
        </p:txBody>
      </p:sp>
    </p:spTree>
    <p:extLst>
      <p:ext uri="{BB962C8B-B14F-4D97-AF65-F5344CB8AC3E}">
        <p14:creationId xmlns:p14="http://schemas.microsoft.com/office/powerpoint/2010/main" val="126768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endParaRPr lang="fr" dirty="0"/>
          </a:p>
        </p:txBody>
      </p:sp>
    </p:spTree>
    <p:extLst>
      <p:ext uri="{BB962C8B-B14F-4D97-AF65-F5344CB8AC3E}">
        <p14:creationId xmlns:p14="http://schemas.microsoft.com/office/powerpoint/2010/main" val="383211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endParaRPr lang="fr"/>
          </a:p>
        </p:txBody>
      </p:sp>
    </p:spTree>
    <p:extLst>
      <p:ext uri="{BB962C8B-B14F-4D97-AF65-F5344CB8AC3E}">
        <p14:creationId xmlns:p14="http://schemas.microsoft.com/office/powerpoint/2010/main" val="62532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fr" dirty="0"/>
          </a:p>
        </p:txBody>
      </p:sp>
    </p:spTree>
    <p:extLst>
      <p:ext uri="{BB962C8B-B14F-4D97-AF65-F5344CB8AC3E}">
        <p14:creationId xmlns:p14="http://schemas.microsoft.com/office/powerpoint/2010/main" val="314790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r>
              <a:rPr lang="fr" b="0" i="0" u="none" baseline="0"/>
              <a:t>Mintavételi eszközök képeknek</a:t>
            </a:r>
            <a:endParaRPr lang="f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7C2C9FB2-59AE-4CC3-B06F-167EB5DA89C4}" type="slidenum">
              <a:rPr>
                <a:cs typeface="Arial" charset="0"/>
              </a:rPr>
              <a:pPr fontAlgn="base">
                <a:spcBef>
                  <a:spcPct val="0"/>
                </a:spcBef>
                <a:spcAft>
                  <a:spcPct val="0"/>
                </a:spcAft>
              </a:pPr>
              <a:t>5</a:t>
            </a:fld>
            <a:endParaRPr lang="fr">
              <a:cs typeface="Arial" charset="0"/>
            </a:endParaRPr>
          </a:p>
        </p:txBody>
      </p:sp>
    </p:spTree>
    <p:extLst>
      <p:ext uri="{BB962C8B-B14F-4D97-AF65-F5344CB8AC3E}">
        <p14:creationId xmlns:p14="http://schemas.microsoft.com/office/powerpoint/2010/main" val="141653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r>
              <a:rPr lang="fr" b="0" i="0" u="none" baseline="0"/>
              <a:t>Mintavételi eszközök képeknek</a:t>
            </a:r>
            <a:endParaRPr lang="f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7C2C9FB2-59AE-4CC3-B06F-167EB5DA89C4}" type="slidenum">
              <a:rPr>
                <a:cs typeface="Arial" charset="0"/>
              </a:rPr>
              <a:pPr fontAlgn="base">
                <a:spcBef>
                  <a:spcPct val="0"/>
                </a:spcBef>
                <a:spcAft>
                  <a:spcPct val="0"/>
                </a:spcAft>
              </a:pPr>
              <a:t>11</a:t>
            </a:fld>
            <a:endParaRPr lang="fr">
              <a:cs typeface="Arial" charset="0"/>
            </a:endParaRPr>
          </a:p>
        </p:txBody>
      </p:sp>
    </p:spTree>
    <p:extLst>
      <p:ext uri="{BB962C8B-B14F-4D97-AF65-F5344CB8AC3E}">
        <p14:creationId xmlns:p14="http://schemas.microsoft.com/office/powerpoint/2010/main" val="374037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endParaRPr lang="fr"/>
          </a:p>
        </p:txBody>
      </p:sp>
    </p:spTree>
    <p:extLst>
      <p:ext uri="{BB962C8B-B14F-4D97-AF65-F5344CB8AC3E}">
        <p14:creationId xmlns:p14="http://schemas.microsoft.com/office/powerpoint/2010/main" val="97294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fr"/>
          </a:p>
        </p:txBody>
      </p:sp>
    </p:spTree>
    <p:extLst>
      <p:ext uri="{BB962C8B-B14F-4D97-AF65-F5344CB8AC3E}">
        <p14:creationId xmlns:p14="http://schemas.microsoft.com/office/powerpoint/2010/main" val="25200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endParaRPr lang="fr"/>
          </a:p>
        </p:txBody>
      </p:sp>
    </p:spTree>
    <p:extLst>
      <p:ext uri="{BB962C8B-B14F-4D97-AF65-F5344CB8AC3E}">
        <p14:creationId xmlns:p14="http://schemas.microsoft.com/office/powerpoint/2010/main" val="2625116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srcRect/>
          <a:stretch>
            <a:fillRect/>
          </a:stretch>
        </p:blipFill>
        <p:spPr bwMode="auto">
          <a:xfrm>
            <a:off x="2063750" y="5075238"/>
            <a:ext cx="5187950" cy="1468437"/>
          </a:xfrm>
          <a:prstGeom prst="rect">
            <a:avLst/>
          </a:prstGeom>
          <a:noFill/>
          <a:ln w="9525">
            <a:noFill/>
            <a:miter lim="800000"/>
            <a:headEnd/>
            <a:tailEnd/>
          </a:ln>
        </p:spPr>
      </p:pic>
      <p:pic>
        <p:nvPicPr>
          <p:cNvPr id="3" name="Picture 8"/>
          <p:cNvPicPr>
            <a:picLocks noChangeAspect="1"/>
          </p:cNvPicPr>
          <p:nvPr userDrawn="1"/>
        </p:nvPicPr>
        <p:blipFill>
          <a:blip r:embed="rId3"/>
          <a:srcRect/>
          <a:stretch>
            <a:fillRect/>
          </a:stretch>
        </p:blipFill>
        <p:spPr bwMode="auto">
          <a:xfrm>
            <a:off x="0" y="0"/>
            <a:ext cx="9153525" cy="4849813"/>
          </a:xfrm>
          <a:prstGeom prst="rect">
            <a:avLst/>
          </a:prstGeom>
          <a:noFill/>
          <a:ln w="9525">
            <a:noFill/>
            <a:miter lim="800000"/>
            <a:headEnd/>
            <a:tailEnd/>
          </a:ln>
        </p:spPr>
      </p:pic>
      <p:cxnSp>
        <p:nvCxnSpPr>
          <p:cNvPr id="4" name="Straight Connector 10"/>
          <p:cNvCxnSpPr/>
          <p:nvPr userDrawn="1"/>
        </p:nvCxnSpPr>
        <p:spPr>
          <a:xfrm>
            <a:off x="0" y="4849813"/>
            <a:ext cx="9144000" cy="0"/>
          </a:xfrm>
          <a:prstGeom prst="line">
            <a:avLst/>
          </a:prstGeom>
          <a:ln w="63500">
            <a:solidFill>
              <a:srgbClr val="FF7C80"/>
            </a:solidFill>
          </a:ln>
        </p:spPr>
        <p:style>
          <a:lnRef idx="3">
            <a:schemeClr val="accent2"/>
          </a:lnRef>
          <a:fillRef idx="0">
            <a:schemeClr val="accent2"/>
          </a:fillRef>
          <a:effectRef idx="2">
            <a:schemeClr val="accent2"/>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1470378" y="6375400"/>
            <a:ext cx="4628764" cy="492443"/>
          </a:xfrm>
          <a:prstGeom prst="rect">
            <a:avLst/>
          </a:prstGeom>
          <a:noFill/>
        </p:spPr>
        <p:txBody>
          <a:bodyPr wrap="square">
            <a:spAutoFit/>
          </a:bodyPr>
          <a:lstStyle/>
          <a:p>
            <a:pPr algn="l" fontAlgn="auto">
              <a:spcBef>
                <a:spcPts val="0"/>
              </a:spcBef>
              <a:spcAft>
                <a:spcPts val="0"/>
              </a:spcAft>
              <a:defRPr/>
            </a:pPr>
            <a:r>
              <a:rPr lang="hu-HU" sz="1300" dirty="0" err="1" smtClean="0">
                <a:solidFill>
                  <a:srgbClr val="FF7C80"/>
                </a:solidFill>
                <a:latin typeface="+mn-lt"/>
                <a:cs typeface="+mn-cs"/>
              </a:rPr>
              <a:t>Guide</a:t>
            </a:r>
            <a:r>
              <a:rPr lang="hu-HU" sz="1300" dirty="0" smtClean="0">
                <a:solidFill>
                  <a:srgbClr val="FF7C80"/>
                </a:solidFill>
                <a:latin typeface="+mn-lt"/>
                <a:cs typeface="+mn-cs"/>
              </a:rPr>
              <a:t> </a:t>
            </a:r>
            <a:r>
              <a:rPr lang="hu-HU" sz="1300" dirty="0" err="1" smtClean="0">
                <a:solidFill>
                  <a:srgbClr val="FF7C80"/>
                </a:solidFill>
                <a:latin typeface="+mn-lt"/>
                <a:cs typeface="+mn-cs"/>
              </a:rPr>
              <a:t>Pratique</a:t>
            </a:r>
            <a:r>
              <a:rPr lang="hu-HU" sz="1300" baseline="0" dirty="0" smtClean="0">
                <a:solidFill>
                  <a:srgbClr val="FF7C80"/>
                </a:solidFill>
                <a:latin typeface="+mn-lt"/>
                <a:cs typeface="+mn-cs"/>
              </a:rPr>
              <a:t> </a:t>
            </a:r>
            <a:r>
              <a:rPr lang="fr-FR" sz="1300" dirty="0" smtClean="0">
                <a:solidFill>
                  <a:srgbClr val="FF7C80"/>
                </a:solidFill>
                <a:latin typeface="+mn-lt"/>
                <a:cs typeface="+mn-cs"/>
              </a:rPr>
              <a:t>d'utilisation du dispositif NG DetecTool</a:t>
            </a:r>
          </a:p>
          <a:p>
            <a:pPr algn="ctr" fontAlgn="auto">
              <a:spcBef>
                <a:spcPts val="0"/>
              </a:spcBef>
              <a:spcAft>
                <a:spcPts val="0"/>
              </a:spcAft>
              <a:defRPr/>
            </a:pPr>
            <a:r>
              <a:rPr lang="hu-HU" sz="1300" dirty="0" smtClean="0">
                <a:solidFill>
                  <a:srgbClr val="FF7C80"/>
                </a:solidFill>
                <a:latin typeface="+mn-lt"/>
                <a:cs typeface="+mn-cs"/>
              </a:rPr>
              <a:t> </a:t>
            </a:r>
            <a:endParaRPr lang="hu-HU" sz="1300" dirty="0">
              <a:solidFill>
                <a:srgbClr val="FF7C80"/>
              </a:solidFill>
              <a:latin typeface="+mn-lt"/>
              <a:cs typeface="+mn-cs"/>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1463" y="365125"/>
            <a:ext cx="6973887"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541463" y="1825625"/>
            <a:ext cx="6973887"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6"/>
          <p:cNvPicPr>
            <a:picLocks noChangeAspect="1"/>
          </p:cNvPicPr>
          <p:nvPr userDrawn="1"/>
        </p:nvPicPr>
        <p:blipFill>
          <a:blip r:embed="rId13"/>
          <a:srcRect/>
          <a:stretch>
            <a:fillRect/>
          </a:stretch>
        </p:blipFill>
        <p:spPr bwMode="auto">
          <a:xfrm>
            <a:off x="4763" y="0"/>
            <a:ext cx="1116012" cy="6858000"/>
          </a:xfrm>
          <a:prstGeom prst="rect">
            <a:avLst/>
          </a:prstGeom>
          <a:noFill/>
          <a:ln w="9525">
            <a:noFill/>
            <a:miter lim="800000"/>
            <a:headEnd/>
            <a:tailEnd/>
          </a:ln>
        </p:spPr>
      </p:pic>
      <p:cxnSp>
        <p:nvCxnSpPr>
          <p:cNvPr id="8" name="Straight Connector 7"/>
          <p:cNvCxnSpPr/>
          <p:nvPr userDrawn="1"/>
        </p:nvCxnSpPr>
        <p:spPr>
          <a:xfrm flipV="1">
            <a:off x="1138238" y="0"/>
            <a:ext cx="0" cy="6858000"/>
          </a:xfrm>
          <a:prstGeom prst="line">
            <a:avLst/>
          </a:prstGeom>
          <a:ln w="63500">
            <a:solidFill>
              <a:srgbClr val="FF7C80"/>
            </a:solidFill>
          </a:ln>
        </p:spPr>
        <p:style>
          <a:lnRef idx="3">
            <a:schemeClr val="accent2"/>
          </a:lnRef>
          <a:fillRef idx="0">
            <a:schemeClr val="accent2"/>
          </a:fillRef>
          <a:effectRef idx="2">
            <a:schemeClr val="accent2"/>
          </a:effectRef>
          <a:fontRef idx="minor">
            <a:schemeClr val="tx1"/>
          </a:fontRef>
        </p:style>
      </p:cxnSp>
      <p:pic>
        <p:nvPicPr>
          <p:cNvPr id="1032" name="Picture 4"/>
          <p:cNvPicPr>
            <a:picLocks noChangeAspect="1"/>
          </p:cNvPicPr>
          <p:nvPr userDrawn="1"/>
        </p:nvPicPr>
        <p:blipFill>
          <a:blip r:embed="rId14"/>
          <a:srcRect/>
          <a:stretch>
            <a:fillRect/>
          </a:stretch>
        </p:blipFill>
        <p:spPr bwMode="auto">
          <a:xfrm>
            <a:off x="6880225" y="6230938"/>
            <a:ext cx="16510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29.pn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428625" y="3135313"/>
            <a:ext cx="6361113" cy="1108075"/>
          </a:xfrm>
          <a:prstGeom prst="rect">
            <a:avLst/>
          </a:prstGeom>
          <a:noFill/>
          <a:ln w="9525">
            <a:noFill/>
            <a:miter lim="800000"/>
            <a:headEnd/>
            <a:tailEnd/>
          </a:ln>
        </p:spPr>
        <p:txBody>
          <a:bodyPr wrap="none">
            <a:spAutoFit/>
          </a:bodyPr>
          <a:lstStyle/>
          <a:p>
            <a:pPr algn="l" rtl="0"/>
            <a:r>
              <a:rPr lang="fr" sz="6600" b="0" i="0" u="none" baseline="0" dirty="0">
                <a:solidFill>
                  <a:schemeClr val="bg1"/>
                </a:solidFill>
                <a:latin typeface="Calibri" pitchFamily="34" charset="0"/>
              </a:rPr>
              <a:t>GUIDE PRATIQUE</a:t>
            </a:r>
          </a:p>
        </p:txBody>
      </p:sp>
      <p:sp>
        <p:nvSpPr>
          <p:cNvPr id="14338" name="TextBox 2"/>
          <p:cNvSpPr txBox="1">
            <a:spLocks noChangeArrowheads="1"/>
          </p:cNvSpPr>
          <p:nvPr/>
        </p:nvSpPr>
        <p:spPr bwMode="auto">
          <a:xfrm>
            <a:off x="501650" y="4149725"/>
            <a:ext cx="6612583" cy="523220"/>
          </a:xfrm>
          <a:prstGeom prst="rect">
            <a:avLst/>
          </a:prstGeom>
          <a:noFill/>
          <a:ln w="9525">
            <a:noFill/>
            <a:miter lim="800000"/>
            <a:headEnd/>
            <a:tailEnd/>
          </a:ln>
        </p:spPr>
        <p:txBody>
          <a:bodyPr wrap="square">
            <a:spAutoFit/>
          </a:bodyPr>
          <a:lstStyle/>
          <a:p>
            <a:pPr algn="l" rtl="0"/>
            <a:r>
              <a:rPr lang="fr" sz="2800" b="0" i="0" u="none" baseline="0" dirty="0">
                <a:solidFill>
                  <a:schemeClr val="bg1"/>
                </a:solidFill>
                <a:latin typeface="Calibri" pitchFamily="34" charset="0"/>
              </a:rPr>
              <a:t>D'UTILISATION DU DISPOSITIF NG DetecTool</a:t>
            </a:r>
          </a:p>
        </p:txBody>
      </p:sp>
      <p:sp>
        <p:nvSpPr>
          <p:cNvPr id="14339" name="TextBox 7"/>
          <p:cNvSpPr txBox="1">
            <a:spLocks noChangeArrowheads="1"/>
          </p:cNvSpPr>
          <p:nvPr/>
        </p:nvSpPr>
        <p:spPr bwMode="auto">
          <a:xfrm>
            <a:off x="6075573" y="1916113"/>
            <a:ext cx="2812629" cy="1200329"/>
          </a:xfrm>
          <a:prstGeom prst="rect">
            <a:avLst/>
          </a:prstGeom>
          <a:noFill/>
          <a:ln w="9525">
            <a:noFill/>
            <a:miter lim="800000"/>
            <a:headEnd/>
            <a:tailEnd/>
          </a:ln>
        </p:spPr>
        <p:txBody>
          <a:bodyPr wrap="none">
            <a:spAutoFit/>
          </a:bodyPr>
          <a:lstStyle/>
          <a:p>
            <a:pPr algn="ctr" rtl="0"/>
            <a:r>
              <a:rPr lang="fr" sz="3600" b="0" i="0" u="none" baseline="0" dirty="0">
                <a:solidFill>
                  <a:schemeClr val="bg1"/>
                </a:solidFill>
                <a:latin typeface="Calibri" pitchFamily="34" charset="0"/>
              </a:rPr>
              <a:t>PROCESSUS </a:t>
            </a:r>
            <a:r>
              <a:rPr lang="fr" sz="3600" dirty="0">
                <a:solidFill>
                  <a:schemeClr val="bg1"/>
                </a:solidFill>
                <a:latin typeface="Calibri" pitchFamily="34" charset="0"/>
              </a:rPr>
              <a:t/>
            </a:r>
            <a:br>
              <a:rPr lang="fr" sz="3600" dirty="0">
                <a:solidFill>
                  <a:schemeClr val="bg1"/>
                </a:solidFill>
                <a:latin typeface="Calibri" pitchFamily="34" charset="0"/>
              </a:rPr>
            </a:br>
            <a:r>
              <a:rPr lang="fr" sz="3600" b="0" i="0" u="none" baseline="0" dirty="0">
                <a:solidFill>
                  <a:schemeClr val="bg1"/>
                </a:solidFill>
                <a:latin typeface="Calibri" pitchFamily="34" charset="0"/>
              </a:rPr>
              <a:t>D'ANALYSE</a:t>
            </a:r>
          </a:p>
        </p:txBody>
      </p:sp>
      <p:sp>
        <p:nvSpPr>
          <p:cNvPr id="9" name="Rounded Rectangle 8"/>
          <p:cNvSpPr/>
          <p:nvPr/>
        </p:nvSpPr>
        <p:spPr>
          <a:xfrm>
            <a:off x="6053138" y="1881188"/>
            <a:ext cx="2778125" cy="1247775"/>
          </a:xfrm>
          <a:prstGeom prst="roundRect">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sp>
        <p:nvSpPr>
          <p:cNvPr id="2" name="Szövegdoboz 1"/>
          <p:cNvSpPr txBox="1"/>
          <p:nvPr/>
        </p:nvSpPr>
        <p:spPr>
          <a:xfrm>
            <a:off x="3127375" y="6169025"/>
            <a:ext cx="5531716" cy="369332"/>
          </a:xfrm>
          <a:prstGeom prst="rect">
            <a:avLst/>
          </a:prstGeom>
          <a:solidFill>
            <a:srgbClr val="FFFFFF"/>
          </a:solidFill>
        </p:spPr>
        <p:txBody>
          <a:bodyPr wrap="square" rtlCol="0">
            <a:spAutoFit/>
          </a:bodyPr>
          <a:lstStyle/>
          <a:p>
            <a:pPr algn="l" rtl="0"/>
            <a:r>
              <a:rPr lang="fr" i="0" u="none" baseline="0" dirty="0">
                <a:solidFill>
                  <a:srgbClr val="EA556F"/>
                </a:solidFill>
                <a:latin typeface="Calibri" panose="020F0502020204030204" pitchFamily="34" charset="0"/>
                <a:ea typeface="Open Sans Light" panose="020B0306030504020204" pitchFamily="34" charset="0"/>
                <a:cs typeface="Calibri" panose="020F0502020204030204" pitchFamily="34" charset="0"/>
              </a:rPr>
              <a:t>Détection de la résistance aux antimicrobiens en 15 min</a:t>
            </a:r>
            <a:endParaRPr lang="fr" dirty="0">
              <a:solidFill>
                <a:srgbClr val="EA556F"/>
              </a:solidFill>
              <a:latin typeface="Calibri" panose="020F0502020204030204" pitchFamily="34" charset="0"/>
              <a:ea typeface="Open Sans Light" panose="020B030603050402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1"/>
          <p:cNvSpPr txBox="1"/>
          <p:nvPr/>
        </p:nvSpPr>
        <p:spPr>
          <a:xfrm>
            <a:off x="2051123" y="2382609"/>
            <a:ext cx="1068178" cy="400110"/>
          </a:xfrm>
          <a:prstGeom prst="rect">
            <a:avLst/>
          </a:prstGeom>
          <a:noFill/>
        </p:spPr>
        <p:txBody>
          <a:bodyPr wrap="none" rtlCol="0">
            <a:spAutoFit/>
          </a:bodyPr>
          <a:lstStyle/>
          <a:p>
            <a:pPr algn="l" rtl="0"/>
            <a:r>
              <a:rPr lang="fr" sz="2000" b="0" i="0" u="none" baseline="0">
                <a:latin typeface="+mn-lt"/>
              </a:rPr>
              <a:t>Cassette</a:t>
            </a:r>
          </a:p>
        </p:txBody>
      </p:sp>
      <p:sp>
        <p:nvSpPr>
          <p:cNvPr id="7" name="ZoneTexte 12"/>
          <p:cNvSpPr txBox="1"/>
          <p:nvPr/>
        </p:nvSpPr>
        <p:spPr>
          <a:xfrm>
            <a:off x="4433174" y="2411602"/>
            <a:ext cx="673582" cy="400110"/>
          </a:xfrm>
          <a:prstGeom prst="rect">
            <a:avLst/>
          </a:prstGeom>
          <a:noFill/>
        </p:spPr>
        <p:txBody>
          <a:bodyPr wrap="none" rtlCol="0">
            <a:spAutoFit/>
          </a:bodyPr>
          <a:lstStyle/>
          <a:p>
            <a:pPr algn="l" rtl="0"/>
            <a:r>
              <a:rPr lang="fr" sz="2000" b="0" i="0" u="none" baseline="0">
                <a:latin typeface="+mn-lt"/>
              </a:rPr>
              <a:t>Bandelette</a:t>
            </a:r>
            <a:endParaRPr lang="fr" sz="2000" dirty="0">
              <a:latin typeface="+mn-lt"/>
            </a:endParaRPr>
          </a:p>
        </p:txBody>
      </p:sp>
      <p:sp>
        <p:nvSpPr>
          <p:cNvPr id="9" name="Flèche droite 17"/>
          <p:cNvSpPr/>
          <p:nvPr/>
        </p:nvSpPr>
        <p:spPr>
          <a:xfrm>
            <a:off x="5314300" y="3272490"/>
            <a:ext cx="685635" cy="1051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solidFill>
                <a:srgbClr val="C00000"/>
              </a:solidFill>
            </a:endParaRPr>
          </a:p>
        </p:txBody>
      </p:sp>
      <p:sp>
        <p:nvSpPr>
          <p:cNvPr id="10" name="ZoneTexte 18"/>
          <p:cNvSpPr txBox="1"/>
          <p:nvPr/>
        </p:nvSpPr>
        <p:spPr>
          <a:xfrm>
            <a:off x="6087678" y="3130850"/>
            <a:ext cx="2694581" cy="1631216"/>
          </a:xfrm>
          <a:prstGeom prst="rect">
            <a:avLst/>
          </a:prstGeom>
          <a:noFill/>
        </p:spPr>
        <p:txBody>
          <a:bodyPr wrap="square" rtlCol="0">
            <a:spAutoFit/>
          </a:bodyPr>
          <a:lstStyle/>
          <a:p>
            <a:pPr algn="l" rtl="0"/>
            <a:r>
              <a:rPr lang="fr" sz="2000" b="0" i="0" u="none" baseline="0" dirty="0">
                <a:latin typeface="+mn-lt"/>
              </a:rPr>
              <a:t>Les lignes </a:t>
            </a:r>
            <a:r>
              <a:rPr lang="fr" sz="2000" b="0" i="0" u="none" baseline="0" dirty="0" smtClean="0">
                <a:latin typeface="+mn-lt"/>
              </a:rPr>
              <a:t>« test » indiquent </a:t>
            </a:r>
            <a:r>
              <a:rPr lang="fr" sz="2000" b="0" i="0" u="none" baseline="0" dirty="0">
                <a:latin typeface="+mn-lt"/>
              </a:rPr>
              <a:t>la présence </a:t>
            </a:r>
            <a:r>
              <a:rPr lang="fr" sz="2000" b="0" i="0" u="none" baseline="0" dirty="0" smtClean="0">
                <a:latin typeface="+mn-lt"/>
              </a:rPr>
              <a:t>d'enzymes</a:t>
            </a:r>
            <a:r>
              <a:rPr lang="hu-HU" sz="2000" b="0" i="0" u="none" dirty="0" smtClean="0">
                <a:latin typeface="+mn-lt"/>
              </a:rPr>
              <a:t> </a:t>
            </a:r>
            <a:r>
              <a:rPr lang="fr" sz="2000" b="0" i="0" u="none" baseline="0" dirty="0" smtClean="0">
                <a:latin typeface="+mn-lt"/>
              </a:rPr>
              <a:t>responsables </a:t>
            </a:r>
            <a:r>
              <a:rPr lang="fr" sz="2000" b="0" i="0" u="none" baseline="0" dirty="0">
                <a:latin typeface="+mn-lt"/>
              </a:rPr>
              <a:t>de la résistance aux antibiotiques</a:t>
            </a:r>
            <a:endParaRPr lang="fr" sz="2000" dirty="0">
              <a:latin typeface="+mn-lt"/>
            </a:endParaRPr>
          </a:p>
        </p:txBody>
      </p:sp>
      <p:pic>
        <p:nvPicPr>
          <p:cNvPr id="78" name="Image 89"/>
          <p:cNvPicPr>
            <a:picLocks noChangeAspect="1"/>
          </p:cNvPicPr>
          <p:nvPr/>
        </p:nvPicPr>
        <p:blipFill rotWithShape="1">
          <a:blip r:embed="rId2" cstate="print">
            <a:extLst>
              <a:ext uri="{28A0092B-C50C-407E-A947-70E740481C1C}">
                <a14:useLocalDpi xmlns:a14="http://schemas.microsoft.com/office/drawing/2010/main" val="0"/>
              </a:ext>
            </a:extLst>
          </a:blip>
          <a:srcRect l="36695" t="13999" r="21844" b="48914"/>
          <a:stretch/>
        </p:blipFill>
        <p:spPr>
          <a:xfrm>
            <a:off x="1657808" y="3205488"/>
            <a:ext cx="2550066" cy="1321119"/>
          </a:xfrm>
          <a:prstGeom prst="rect">
            <a:avLst/>
          </a:prstGeom>
        </p:spPr>
      </p:pic>
      <p:grpSp>
        <p:nvGrpSpPr>
          <p:cNvPr id="79" name="Groupe 91"/>
          <p:cNvGrpSpPr/>
          <p:nvPr/>
        </p:nvGrpSpPr>
        <p:grpSpPr>
          <a:xfrm>
            <a:off x="1934909" y="3427308"/>
            <a:ext cx="1954509" cy="805255"/>
            <a:chOff x="1433360" y="3782409"/>
            <a:chExt cx="2963411" cy="976079"/>
          </a:xfrm>
        </p:grpSpPr>
        <p:pic>
          <p:nvPicPr>
            <p:cNvPr id="80" name="Image 93"/>
            <p:cNvPicPr>
              <a:picLocks noChangeAspect="1"/>
            </p:cNvPicPr>
            <p:nvPr/>
          </p:nvPicPr>
          <p:blipFill rotWithShape="1">
            <a:blip r:embed="rId3" cstate="print">
              <a:extLst>
                <a:ext uri="{28A0092B-C50C-407E-A947-70E740481C1C}">
                  <a14:useLocalDpi xmlns:a14="http://schemas.microsoft.com/office/drawing/2010/main" val="0"/>
                </a:ext>
              </a:extLst>
            </a:blip>
            <a:srcRect l="18697" t="37837" r="12018" b="12876"/>
            <a:stretch/>
          </p:blipFill>
          <p:spPr>
            <a:xfrm>
              <a:off x="1433360" y="3782409"/>
              <a:ext cx="2963411" cy="976079"/>
            </a:xfrm>
            <a:prstGeom prst="rect">
              <a:avLst/>
            </a:prstGeom>
          </p:spPr>
        </p:pic>
        <p:cxnSp>
          <p:nvCxnSpPr>
            <p:cNvPr id="81" name="Connecteur droit 94"/>
            <p:cNvCxnSpPr/>
            <p:nvPr/>
          </p:nvCxnSpPr>
          <p:spPr>
            <a:xfrm flipH="1">
              <a:off x="3497706" y="4342150"/>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Connecteur droit 98"/>
            <p:cNvCxnSpPr/>
            <p:nvPr/>
          </p:nvCxnSpPr>
          <p:spPr>
            <a:xfrm flipH="1">
              <a:off x="2796213" y="4176864"/>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Connecteur droit 109"/>
            <p:cNvCxnSpPr/>
            <p:nvPr/>
          </p:nvCxnSpPr>
          <p:spPr>
            <a:xfrm flipH="1">
              <a:off x="2969865" y="4222284"/>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Connecteur droit 110"/>
            <p:cNvCxnSpPr/>
            <p:nvPr/>
          </p:nvCxnSpPr>
          <p:spPr>
            <a:xfrm flipH="1">
              <a:off x="3170795" y="4270447"/>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85" name="Image 92"/>
          <p:cNvPicPr>
            <a:picLocks noChangeAspect="1"/>
          </p:cNvPicPr>
          <p:nvPr/>
        </p:nvPicPr>
        <p:blipFill rotWithShape="1">
          <a:blip r:embed="rId4" cstate="print">
            <a:extLst>
              <a:ext uri="{28A0092B-C50C-407E-A947-70E740481C1C}">
                <a14:useLocalDpi xmlns:a14="http://schemas.microsoft.com/office/drawing/2010/main" val="0"/>
              </a:ext>
            </a:extLst>
          </a:blip>
          <a:srcRect l="45880" t="20302" r="6142" b="22131"/>
          <a:stretch/>
        </p:blipFill>
        <p:spPr>
          <a:xfrm>
            <a:off x="1627653" y="2739988"/>
            <a:ext cx="2569023" cy="1785245"/>
          </a:xfrm>
          <a:prstGeom prst="rect">
            <a:avLst/>
          </a:prstGeom>
        </p:spPr>
      </p:pic>
      <p:sp>
        <p:nvSpPr>
          <p:cNvPr id="86" name="ZoneTexte 111"/>
          <p:cNvSpPr txBox="1"/>
          <p:nvPr/>
        </p:nvSpPr>
        <p:spPr>
          <a:xfrm>
            <a:off x="5105520" y="1042063"/>
            <a:ext cx="3101683" cy="461665"/>
          </a:xfrm>
          <a:prstGeom prst="rect">
            <a:avLst/>
          </a:prstGeom>
          <a:noFill/>
        </p:spPr>
        <p:txBody>
          <a:bodyPr wrap="none" rtlCol="0">
            <a:spAutoFit/>
          </a:bodyPr>
          <a:lstStyle/>
          <a:p>
            <a:pPr algn="l" rtl="0"/>
            <a:r>
              <a:rPr lang="fr" sz="2400" b="0" i="0" u="none" baseline="0" dirty="0">
                <a:latin typeface="+mn-lt"/>
              </a:rPr>
              <a:t>Deux principaux composants</a:t>
            </a:r>
            <a:endParaRPr lang="fr" sz="2400" dirty="0">
              <a:solidFill>
                <a:srgbClr val="003299"/>
              </a:solidFill>
              <a:latin typeface="+mn-lt"/>
            </a:endParaRPr>
          </a:p>
        </p:txBody>
      </p:sp>
      <p:sp>
        <p:nvSpPr>
          <p:cNvPr id="87" name="ZoneTexte 112"/>
          <p:cNvSpPr txBox="1"/>
          <p:nvPr/>
        </p:nvSpPr>
        <p:spPr>
          <a:xfrm>
            <a:off x="1406589" y="1038801"/>
            <a:ext cx="3888893" cy="461665"/>
          </a:xfrm>
          <a:prstGeom prst="rect">
            <a:avLst/>
          </a:prstGeom>
          <a:noFill/>
        </p:spPr>
        <p:txBody>
          <a:bodyPr wrap="square" rtlCol="0">
            <a:spAutoFit/>
          </a:bodyPr>
          <a:lstStyle/>
          <a:p>
            <a:pPr algn="l" rtl="0"/>
            <a:r>
              <a:rPr lang="fr" sz="2400" b="0" i="0" u="none" baseline="0" dirty="0">
                <a:latin typeface="+mn-lt"/>
              </a:rPr>
              <a:t>Compartiment de détection :</a:t>
            </a:r>
          </a:p>
        </p:txBody>
      </p:sp>
      <p:sp>
        <p:nvSpPr>
          <p:cNvPr id="17" name="Title 1"/>
          <p:cNvSpPr txBox="1">
            <a:spLocks/>
          </p:cNvSpPr>
          <p:nvPr/>
        </p:nvSpPr>
        <p:spPr>
          <a:xfrm>
            <a:off x="1406589" y="412726"/>
            <a:ext cx="7474060"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dirty="0">
                <a:solidFill>
                  <a:srgbClr val="FF7C80"/>
                </a:solidFill>
                <a:highlight>
                  <a:prstClr val="white"/>
                </a:highlight>
                <a:ea typeface="Calibri"/>
                <a:cs typeface="Calibri"/>
                <a:sym typeface="Calibri"/>
              </a:rPr>
              <a:t>Composants du dispositif de détection 3</a:t>
            </a:r>
          </a:p>
        </p:txBody>
      </p:sp>
      <p:sp>
        <p:nvSpPr>
          <p:cNvPr id="20" name="TextBox 19"/>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10</a:t>
            </a:r>
          </a:p>
        </p:txBody>
      </p:sp>
    </p:spTree>
    <p:extLst>
      <p:ext uri="{BB962C8B-B14F-4D97-AF65-F5344CB8AC3E}">
        <p14:creationId xmlns:p14="http://schemas.microsoft.com/office/powerpoint/2010/main" val="17111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2.77778E-6 3.7037E-7 L 0.00018 0.11574 " pathEditMode="relative" rAng="0" ptsTypes="AA">
                                      <p:cBhvr>
                                        <p:cTn id="12" dur="2000" fill="hold"/>
                                        <p:tgtEl>
                                          <p:spTgt spid="85"/>
                                        </p:tgtEl>
                                        <p:attrNameLst>
                                          <p:attrName>ppt_x</p:attrName>
                                          <p:attrName>ppt_y</p:attrName>
                                        </p:attrNameLst>
                                      </p:cBhvr>
                                      <p:rCtr x="0" y="5787"/>
                                    </p:animMotion>
                                  </p:childTnLst>
                                </p:cTn>
                              </p:par>
                              <p:par>
                                <p:cTn id="13" presetID="42" presetClass="path" presetSubtype="0" accel="50000" decel="50000" fill="hold" nodeType="withEffect">
                                  <p:stCondLst>
                                    <p:cond delay="0"/>
                                  </p:stCondLst>
                                  <p:childTnLst>
                                    <p:animMotion origin="layout" path="M -2.77778E-6 -3.33333E-6 L 0.24479 -0.04907 " pathEditMode="relative" rAng="0" ptsTypes="AA">
                                      <p:cBhvr>
                                        <p:cTn id="14" dur="2000" fill="hold"/>
                                        <p:tgtEl>
                                          <p:spTgt spid="79"/>
                                        </p:tgtEl>
                                        <p:attrNameLst>
                                          <p:attrName>ppt_x</p:attrName>
                                          <p:attrName>ppt_y</p:attrName>
                                        </p:attrNameLst>
                                      </p:cBhvr>
                                      <p:rCtr x="12240" y="-2454"/>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P spid="86"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1541927" y="155075"/>
            <a:ext cx="7411003" cy="860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200" b="1" i="0" u="none" baseline="0" dirty="0">
                <a:solidFill>
                  <a:srgbClr val="FF7C80"/>
                </a:solidFill>
                <a:highlight>
                  <a:prstClr val="white"/>
                </a:highlight>
                <a:ea typeface="Calibri"/>
                <a:cs typeface="Calibri"/>
                <a:sym typeface="Calibri"/>
              </a:rPr>
              <a:t>Processus de détection – La préparation </a:t>
            </a:r>
            <a:r>
              <a:rPr lang="hu-HU" sz="3200" b="1" i="0" u="none" baseline="0" dirty="0" smtClean="0">
                <a:solidFill>
                  <a:srgbClr val="FF7C80"/>
                </a:solidFill>
                <a:highlight>
                  <a:prstClr val="white"/>
                </a:highlight>
                <a:ea typeface="Calibri"/>
                <a:cs typeface="Calibri"/>
                <a:sym typeface="Calibri"/>
              </a:rPr>
              <a:t/>
            </a:r>
            <a:br>
              <a:rPr lang="hu-HU" sz="3200" b="1" i="0" u="none" baseline="0" dirty="0" smtClean="0">
                <a:solidFill>
                  <a:srgbClr val="FF7C80"/>
                </a:solidFill>
                <a:highlight>
                  <a:prstClr val="white"/>
                </a:highlight>
                <a:ea typeface="Calibri"/>
                <a:cs typeface="Calibri"/>
                <a:sym typeface="Calibri"/>
              </a:rPr>
            </a:br>
            <a:r>
              <a:rPr lang="fr" sz="3200" b="1" i="0" u="none" baseline="0" dirty="0" smtClean="0">
                <a:solidFill>
                  <a:srgbClr val="FF7C80"/>
                </a:solidFill>
                <a:highlight>
                  <a:prstClr val="white"/>
                </a:highlight>
                <a:ea typeface="Calibri"/>
                <a:cs typeface="Calibri"/>
                <a:sym typeface="Calibri"/>
              </a:rPr>
              <a:t>des </a:t>
            </a:r>
            <a:r>
              <a:rPr lang="fr" sz="3200" b="1" i="0" u="none" baseline="0" dirty="0">
                <a:solidFill>
                  <a:srgbClr val="FF7C80"/>
                </a:solidFill>
                <a:highlight>
                  <a:prstClr val="white"/>
                </a:highlight>
                <a:ea typeface="Calibri"/>
                <a:cs typeface="Calibri"/>
                <a:sym typeface="Calibri"/>
              </a:rPr>
              <a:t>échantillons</a:t>
            </a:r>
          </a:p>
        </p:txBody>
      </p:sp>
      <p:sp>
        <p:nvSpPr>
          <p:cNvPr id="4" name="TextBox 3"/>
          <p:cNvSpPr txBox="1"/>
          <p:nvPr/>
        </p:nvSpPr>
        <p:spPr>
          <a:xfrm>
            <a:off x="1541927" y="1015131"/>
            <a:ext cx="7367554" cy="830997"/>
          </a:xfrm>
          <a:prstGeom prst="rect">
            <a:avLst/>
          </a:prstGeom>
          <a:noFill/>
        </p:spPr>
        <p:txBody>
          <a:bodyPr wrap="square" rtlCol="0">
            <a:spAutoFit/>
          </a:bodyPr>
          <a:lstStyle/>
          <a:p>
            <a:pPr algn="l" rtl="0"/>
            <a:r>
              <a:rPr lang="fr" sz="1600" b="0" i="0" u="none" baseline="0" dirty="0">
                <a:latin typeface="+mn-lt"/>
              </a:rPr>
              <a:t>Le présent matériel de formation n'est qu'un aperçu sommaire du fonctionnement du dispositif. </a:t>
            </a:r>
            <a:r>
              <a:rPr lang="fr" sz="1600" b="1" i="0" u="none" baseline="0" dirty="0">
                <a:solidFill>
                  <a:srgbClr val="357FC2"/>
                </a:solidFill>
                <a:latin typeface="+mn-lt"/>
              </a:rPr>
              <a:t>ATTENTION : Veuillez vous assurer d'avoir lu le protocole NG DetecTool détaillé avant d'utiliser le dispositif en situation réelle. </a:t>
            </a:r>
            <a:endParaRPr lang="fr" sz="1600" b="1" dirty="0">
              <a:solidFill>
                <a:srgbClr val="357FC2"/>
              </a:solidFill>
              <a:latin typeface="+mn-lt"/>
            </a:endParaRPr>
          </a:p>
        </p:txBody>
      </p:sp>
      <p:grpSp>
        <p:nvGrpSpPr>
          <p:cNvPr id="7" name="Group 6"/>
          <p:cNvGrpSpPr/>
          <p:nvPr/>
        </p:nvGrpSpPr>
        <p:grpSpPr>
          <a:xfrm>
            <a:off x="2585244" y="1943725"/>
            <a:ext cx="4906002" cy="4185337"/>
            <a:chOff x="2585244" y="1943725"/>
            <a:chExt cx="4906002" cy="4185337"/>
          </a:xfrm>
        </p:grpSpPr>
        <p:sp>
          <p:nvSpPr>
            <p:cNvPr id="3" name="Rounded Rectangle 2"/>
            <p:cNvSpPr/>
            <p:nvPr/>
          </p:nvSpPr>
          <p:spPr>
            <a:xfrm>
              <a:off x="2585244" y="1943725"/>
              <a:ext cx="4886324" cy="1228725"/>
            </a:xfrm>
            <a:prstGeom prst="roundRect">
              <a:avLst/>
            </a:prstGeom>
            <a:solidFill>
              <a:schemeClr val="accent1">
                <a:lumMod val="75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23" name="Rounded Rectangle 22"/>
            <p:cNvSpPr/>
            <p:nvPr/>
          </p:nvSpPr>
          <p:spPr>
            <a:xfrm>
              <a:off x="2604922" y="3401500"/>
              <a:ext cx="4886324" cy="1228725"/>
            </a:xfrm>
            <a:prstGeom prst="roundRect">
              <a:avLst/>
            </a:prstGeom>
            <a:solidFill>
              <a:schemeClr val="accent1">
                <a:lumMod val="75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18446" name="TextBox 25"/>
            <p:cNvSpPr txBox="1">
              <a:spLocks noChangeArrowheads="1"/>
            </p:cNvSpPr>
            <p:nvPr/>
          </p:nvSpPr>
          <p:spPr bwMode="auto">
            <a:xfrm>
              <a:off x="2691035" y="3484387"/>
              <a:ext cx="2278062" cy="430887"/>
            </a:xfrm>
            <a:prstGeom prst="rect">
              <a:avLst/>
            </a:prstGeom>
            <a:noFill/>
            <a:ln w="9525">
              <a:noFill/>
              <a:miter lim="800000"/>
              <a:headEnd/>
              <a:tailEnd/>
            </a:ln>
          </p:spPr>
          <p:txBody>
            <a:bodyPr>
              <a:spAutoFit/>
            </a:bodyPr>
            <a:lstStyle/>
            <a:p>
              <a:pPr algn="l" rtl="0"/>
              <a:r>
                <a:rPr lang="fr" sz="2200" b="0" i="0" u="none" baseline="0" dirty="0">
                  <a:solidFill>
                    <a:schemeClr val="bg1"/>
                  </a:solidFill>
                  <a:latin typeface="Calibri" pitchFamily="34" charset="0"/>
                </a:rPr>
                <a:t>SANG</a:t>
              </a:r>
            </a:p>
          </p:txBody>
        </p:sp>
        <p:sp>
          <p:nvSpPr>
            <p:cNvPr id="31" name="Rounded Rectangle 30"/>
            <p:cNvSpPr/>
            <p:nvPr/>
          </p:nvSpPr>
          <p:spPr>
            <a:xfrm>
              <a:off x="2585244" y="4900337"/>
              <a:ext cx="4886324" cy="1228725"/>
            </a:xfrm>
            <a:prstGeom prst="roundRect">
              <a:avLst/>
            </a:prstGeom>
            <a:solidFill>
              <a:schemeClr val="accent1">
                <a:lumMod val="75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18454" name="TextBox 31"/>
            <p:cNvSpPr txBox="1">
              <a:spLocks noChangeArrowheads="1"/>
            </p:cNvSpPr>
            <p:nvPr/>
          </p:nvSpPr>
          <p:spPr bwMode="auto">
            <a:xfrm>
              <a:off x="2691035" y="2109211"/>
              <a:ext cx="2278062" cy="430887"/>
            </a:xfrm>
            <a:prstGeom prst="rect">
              <a:avLst/>
            </a:prstGeom>
            <a:noFill/>
            <a:ln w="9525">
              <a:noFill/>
              <a:miter lim="800000"/>
              <a:headEnd/>
              <a:tailEnd/>
            </a:ln>
          </p:spPr>
          <p:txBody>
            <a:bodyPr>
              <a:spAutoFit/>
            </a:bodyPr>
            <a:lstStyle/>
            <a:p>
              <a:pPr algn="l" rtl="0"/>
              <a:r>
                <a:rPr lang="fr" sz="2200" b="0" i="0" u="none" baseline="0" dirty="0">
                  <a:solidFill>
                    <a:schemeClr val="bg1"/>
                  </a:solidFill>
                  <a:latin typeface="Calibri" pitchFamily="34" charset="0"/>
                </a:rPr>
                <a:t>URINE</a:t>
              </a:r>
            </a:p>
          </p:txBody>
        </p:sp>
        <p:sp>
          <p:nvSpPr>
            <p:cNvPr id="35" name="Down Arrow 34"/>
            <p:cNvSpPr/>
            <p:nvPr/>
          </p:nvSpPr>
          <p:spPr>
            <a:xfrm rot="16200000">
              <a:off x="3668934" y="2192891"/>
              <a:ext cx="322263" cy="263525"/>
            </a:xfrm>
            <a:prstGeom prst="down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sp>
          <p:nvSpPr>
            <p:cNvPr id="18457" name="TextBox 7"/>
            <p:cNvSpPr txBox="1">
              <a:spLocks noChangeArrowheads="1"/>
            </p:cNvSpPr>
            <p:nvPr/>
          </p:nvSpPr>
          <p:spPr bwMode="auto">
            <a:xfrm>
              <a:off x="2704698" y="3932124"/>
              <a:ext cx="4766869" cy="646331"/>
            </a:xfrm>
            <a:prstGeom prst="rect">
              <a:avLst/>
            </a:prstGeom>
            <a:noFill/>
            <a:ln w="9525">
              <a:noFill/>
              <a:miter lim="800000"/>
              <a:headEnd/>
              <a:tailEnd/>
            </a:ln>
          </p:spPr>
          <p:txBody>
            <a:bodyPr wrap="square">
              <a:spAutoFit/>
            </a:bodyPr>
            <a:lstStyle/>
            <a:p>
              <a:pPr algn="l" rtl="0"/>
              <a:r>
                <a:rPr lang="fr" sz="1200" b="0" i="0" u="none" baseline="0" dirty="0">
                  <a:solidFill>
                    <a:schemeClr val="bg1"/>
                  </a:solidFill>
                  <a:latin typeface="Calibri" pitchFamily="34" charset="0"/>
                  <a:sym typeface="Calibri" pitchFamily="34" charset="0"/>
                </a:rPr>
                <a:t>Mélangez 2 volumes d'hémoculture positive avec 1 volume de tampon de lyse. Laissez réagir pendant au moins 2 minutes (sans dépasser les 30 minutes).</a:t>
              </a:r>
              <a:endParaRPr lang="fr" sz="1200" dirty="0">
                <a:solidFill>
                  <a:schemeClr val="bg1"/>
                </a:solidFill>
                <a:latin typeface="Calibri" pitchFamily="34" charset="0"/>
              </a:endParaRPr>
            </a:p>
          </p:txBody>
        </p:sp>
        <p:sp>
          <p:nvSpPr>
            <p:cNvPr id="38" name="Down Arrow 37"/>
            <p:cNvSpPr/>
            <p:nvPr/>
          </p:nvSpPr>
          <p:spPr>
            <a:xfrm rot="16200000">
              <a:off x="3537171" y="3562704"/>
              <a:ext cx="322263" cy="263525"/>
            </a:xfrm>
            <a:prstGeom prst="down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sp>
          <p:nvSpPr>
            <p:cNvPr id="18438" name="TextBox 11"/>
            <p:cNvSpPr txBox="1">
              <a:spLocks noChangeArrowheads="1"/>
            </p:cNvSpPr>
            <p:nvPr/>
          </p:nvSpPr>
          <p:spPr bwMode="auto">
            <a:xfrm>
              <a:off x="2675514" y="4948672"/>
              <a:ext cx="2753736" cy="430887"/>
            </a:xfrm>
            <a:prstGeom prst="rect">
              <a:avLst/>
            </a:prstGeom>
            <a:noFill/>
            <a:ln w="9525">
              <a:noFill/>
              <a:miter lim="800000"/>
              <a:headEnd/>
              <a:tailEnd/>
            </a:ln>
          </p:spPr>
          <p:txBody>
            <a:bodyPr wrap="square">
              <a:spAutoFit/>
            </a:bodyPr>
            <a:lstStyle/>
            <a:p>
              <a:pPr algn="l" rtl="0"/>
              <a:r>
                <a:rPr lang="fr" sz="2200" b="0" i="0" u="none" baseline="0" dirty="0">
                  <a:solidFill>
                    <a:schemeClr val="bg1"/>
                  </a:solidFill>
                  <a:latin typeface="Calibri" pitchFamily="34" charset="0"/>
                </a:rPr>
                <a:t>ÉCOUVILLON RECTAL</a:t>
              </a:r>
            </a:p>
          </p:txBody>
        </p:sp>
        <p:sp>
          <p:nvSpPr>
            <p:cNvPr id="33" name="Down Arrow 32"/>
            <p:cNvSpPr/>
            <p:nvPr/>
          </p:nvSpPr>
          <p:spPr>
            <a:xfrm rot="16200000">
              <a:off x="5196335" y="5048650"/>
              <a:ext cx="322263" cy="263525"/>
            </a:xfrm>
            <a:prstGeom prst="down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sp>
          <p:nvSpPr>
            <p:cNvPr id="2" name="Szövegdoboz 1"/>
            <p:cNvSpPr txBox="1"/>
            <p:nvPr/>
          </p:nvSpPr>
          <p:spPr>
            <a:xfrm>
              <a:off x="2704698" y="2626873"/>
              <a:ext cx="4374975" cy="276999"/>
            </a:xfrm>
            <a:prstGeom prst="rect">
              <a:avLst/>
            </a:prstGeom>
            <a:noFill/>
          </p:spPr>
          <p:txBody>
            <a:bodyPr wrap="square" rtlCol="0">
              <a:spAutoFit/>
            </a:bodyPr>
            <a:lstStyle/>
            <a:p>
              <a:r>
                <a:rPr lang="fr-FR" sz="1200" dirty="0">
                  <a:solidFill>
                    <a:schemeClr val="bg1"/>
                  </a:solidFill>
                  <a:latin typeface="+mn-lt"/>
                </a:rPr>
                <a:t>Aucune préparation nécessaire</a:t>
              </a:r>
              <a:endParaRPr lang="fr" sz="1200" dirty="0">
                <a:solidFill>
                  <a:schemeClr val="bg1"/>
                </a:solidFill>
                <a:latin typeface="+mn-lt"/>
              </a:endParaRPr>
            </a:p>
          </p:txBody>
        </p:sp>
        <p:sp>
          <p:nvSpPr>
            <p:cNvPr id="5" name="Szövegdoboz 4"/>
            <p:cNvSpPr txBox="1"/>
            <p:nvPr/>
          </p:nvSpPr>
          <p:spPr>
            <a:xfrm>
              <a:off x="2704698" y="5075653"/>
              <a:ext cx="4624165" cy="1015663"/>
            </a:xfrm>
            <a:prstGeom prst="rect">
              <a:avLst/>
            </a:prstGeom>
            <a:noFill/>
          </p:spPr>
          <p:txBody>
            <a:bodyPr wrap="square" rtlCol="0">
              <a:spAutoFit/>
            </a:bodyPr>
            <a:lstStyle/>
            <a:p>
              <a:pPr algn="l" rtl="0"/>
              <a:r>
                <a:rPr lang="fr" sz="1200" b="0" i="0" u="none" baseline="0" dirty="0">
                  <a:solidFill>
                    <a:schemeClr val="bg1"/>
                  </a:solidFill>
                  <a:latin typeface="+mn-lt"/>
                  <a:sym typeface="Calibri" pitchFamily="34" charset="0"/>
                </a:rPr>
                <a:t>						Inoculez le milieu de transport des selles </a:t>
              </a:r>
              <a:r>
                <a:rPr lang="fr" sz="1200" b="0" i="0" u="none" baseline="0" dirty="0">
                  <a:solidFill>
                    <a:schemeClr val="bg1"/>
                  </a:solidFill>
                  <a:latin typeface="+mn-lt"/>
                </a:rPr>
                <a:t>dans du bouillon de tissus cérébraux et cardiaques soit complété par du céfotaxime pour la détection des BLSE (CTXM), soit complété par de l'ertapénem (pour la détection des carbapénémases), puis laissez incuber jusqu'au lendemain.</a:t>
              </a:r>
            </a:p>
          </p:txBody>
        </p:sp>
      </p:grpSp>
      <p:sp>
        <p:nvSpPr>
          <p:cNvPr id="18" name="TextBox 17"/>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11</a:t>
            </a:r>
          </a:p>
        </p:txBody>
      </p:sp>
    </p:spTree>
    <p:extLst>
      <p:ext uri="{BB962C8B-B14F-4D97-AF65-F5344CB8AC3E}">
        <p14:creationId xmlns:p14="http://schemas.microsoft.com/office/powerpoint/2010/main" val="358997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1"/>
          <p:cNvPicPr>
            <a:picLocks noChangeAspect="1"/>
          </p:cNvPicPr>
          <p:nvPr/>
        </p:nvPicPr>
        <p:blipFill rotWithShape="1">
          <a:blip r:embed="rId2">
            <a:extLst>
              <a:ext uri="{28A0092B-C50C-407E-A947-70E740481C1C}">
                <a14:useLocalDpi xmlns:a14="http://schemas.microsoft.com/office/drawing/2010/main" val="0"/>
              </a:ext>
            </a:extLst>
          </a:blip>
          <a:srcRect l="47397" t="42406" r="35480" b="28009"/>
          <a:stretch/>
        </p:blipFill>
        <p:spPr>
          <a:xfrm>
            <a:off x="1541014" y="4956606"/>
            <a:ext cx="1565754" cy="1402915"/>
          </a:xfrm>
          <a:prstGeom prst="rect">
            <a:avLst/>
          </a:prstGeom>
        </p:spPr>
      </p:pic>
      <p:pic>
        <p:nvPicPr>
          <p:cNvPr id="7" name="Image 32"/>
          <p:cNvPicPr>
            <a:picLocks noChangeAspect="1"/>
          </p:cNvPicPr>
          <p:nvPr/>
        </p:nvPicPr>
        <p:blipFill rotWithShape="1">
          <a:blip r:embed="rId3">
            <a:extLst>
              <a:ext uri="{28A0092B-C50C-407E-A947-70E740481C1C}">
                <a14:useLocalDpi xmlns:a14="http://schemas.microsoft.com/office/drawing/2010/main" val="0"/>
              </a:ext>
            </a:extLst>
          </a:blip>
          <a:srcRect l="50137" t="43197" r="38493" b="40161"/>
          <a:stretch/>
        </p:blipFill>
        <p:spPr>
          <a:xfrm>
            <a:off x="1783964" y="3141908"/>
            <a:ext cx="1057165" cy="802427"/>
          </a:xfrm>
          <a:prstGeom prst="rect">
            <a:avLst/>
          </a:prstGeom>
        </p:spPr>
      </p:pic>
      <p:pic>
        <p:nvPicPr>
          <p:cNvPr id="8" name="Image 41"/>
          <p:cNvPicPr>
            <a:picLocks noChangeAspect="1"/>
          </p:cNvPicPr>
          <p:nvPr/>
        </p:nvPicPr>
        <p:blipFill rotWithShape="1">
          <a:blip r:embed="rId4">
            <a:extLst>
              <a:ext uri="{28A0092B-C50C-407E-A947-70E740481C1C}">
                <a14:useLocalDpi xmlns:a14="http://schemas.microsoft.com/office/drawing/2010/main" val="0"/>
              </a:ext>
            </a:extLst>
          </a:blip>
          <a:srcRect l="48492" t="31311" r="36576" b="48877"/>
          <a:stretch/>
        </p:blipFill>
        <p:spPr>
          <a:xfrm>
            <a:off x="1641155" y="3728813"/>
            <a:ext cx="1365472" cy="939546"/>
          </a:xfrm>
          <a:prstGeom prst="rect">
            <a:avLst/>
          </a:prstGeom>
        </p:spPr>
      </p:pic>
      <p:sp>
        <p:nvSpPr>
          <p:cNvPr id="9" name="Flèche courbée vers le bas 1"/>
          <p:cNvSpPr/>
          <p:nvPr/>
        </p:nvSpPr>
        <p:spPr>
          <a:xfrm rot="10489299" flipV="1">
            <a:off x="2211447" y="4642611"/>
            <a:ext cx="1124071" cy="365468"/>
          </a:xfrm>
          <a:prstGeom prst="curvedDown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solidFill>
                <a:schemeClr val="tx1"/>
              </a:solidFill>
            </a:endParaRPr>
          </a:p>
        </p:txBody>
      </p:sp>
      <p:sp>
        <p:nvSpPr>
          <p:cNvPr id="10" name="ZoneTexte 2"/>
          <p:cNvSpPr txBox="1"/>
          <p:nvPr/>
        </p:nvSpPr>
        <p:spPr>
          <a:xfrm>
            <a:off x="3065744" y="4972722"/>
            <a:ext cx="994888" cy="307777"/>
          </a:xfrm>
          <a:prstGeom prst="rect">
            <a:avLst/>
          </a:prstGeom>
          <a:noFill/>
        </p:spPr>
        <p:txBody>
          <a:bodyPr wrap="none" rtlCol="0">
            <a:spAutoFit/>
          </a:bodyPr>
          <a:lstStyle/>
          <a:p>
            <a:pPr algn="l" rtl="0"/>
            <a:r>
              <a:rPr lang="fr" sz="1400" b="0" i="0" u="none" baseline="0" dirty="0">
                <a:latin typeface="+mn-lt"/>
              </a:rPr>
              <a:t>Échantillon</a:t>
            </a:r>
            <a:endParaRPr lang="fr" sz="1600" dirty="0">
              <a:latin typeface="+mn-lt"/>
            </a:endParaRPr>
          </a:p>
        </p:txBody>
      </p:sp>
      <p:sp>
        <p:nvSpPr>
          <p:cNvPr id="11" name="Rectangle 10"/>
          <p:cNvSpPr/>
          <p:nvPr/>
        </p:nvSpPr>
        <p:spPr>
          <a:xfrm>
            <a:off x="1974314" y="5265029"/>
            <a:ext cx="683046" cy="368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nvGrpSpPr>
          <p:cNvPr id="12" name="Groupe 9"/>
          <p:cNvGrpSpPr/>
          <p:nvPr/>
        </p:nvGrpSpPr>
        <p:grpSpPr>
          <a:xfrm>
            <a:off x="1263316" y="1569274"/>
            <a:ext cx="2426054" cy="3190613"/>
            <a:chOff x="3672856" y="1977211"/>
            <a:chExt cx="2426054" cy="3190613"/>
          </a:xfrm>
        </p:grpSpPr>
        <p:pic>
          <p:nvPicPr>
            <p:cNvPr id="13" name="Image 5"/>
            <p:cNvPicPr>
              <a:picLocks noChangeAspect="1"/>
            </p:cNvPicPr>
            <p:nvPr/>
          </p:nvPicPr>
          <p:blipFill rotWithShape="1">
            <a:blip r:embed="rId5">
              <a:extLst>
                <a:ext uri="{28A0092B-C50C-407E-A947-70E740481C1C}">
                  <a14:useLocalDpi xmlns:a14="http://schemas.microsoft.com/office/drawing/2010/main" val="0"/>
                </a:ext>
              </a:extLst>
            </a:blip>
            <a:srcRect r="43535" b="42944"/>
            <a:stretch/>
          </p:blipFill>
          <p:spPr>
            <a:xfrm rot="13250196">
              <a:off x="3672856" y="2595985"/>
              <a:ext cx="2426054" cy="2571839"/>
            </a:xfrm>
            <a:prstGeom prst="rect">
              <a:avLst/>
            </a:prstGeom>
          </p:spPr>
        </p:pic>
        <p:sp>
          <p:nvSpPr>
            <p:cNvPr id="14" name="Rectangle 13"/>
            <p:cNvSpPr/>
            <p:nvPr/>
          </p:nvSpPr>
          <p:spPr>
            <a:xfrm>
              <a:off x="4072436" y="1977211"/>
              <a:ext cx="1141950" cy="54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sp>
        <p:nvSpPr>
          <p:cNvPr id="15" name="ZoneTexte 45"/>
          <p:cNvSpPr txBox="1"/>
          <p:nvPr/>
        </p:nvSpPr>
        <p:spPr>
          <a:xfrm>
            <a:off x="4961422" y="1004428"/>
            <a:ext cx="3937232" cy="430887"/>
          </a:xfrm>
          <a:prstGeom prst="rect">
            <a:avLst/>
          </a:prstGeom>
          <a:noFill/>
        </p:spPr>
        <p:txBody>
          <a:bodyPr wrap="none" rtlCol="0">
            <a:spAutoFit/>
          </a:bodyPr>
          <a:lstStyle/>
          <a:p>
            <a:pPr marL="285750" indent="-285750" algn="l" rtl="0">
              <a:buFont typeface="Wingdings" panose="05000000000000000000" pitchFamily="2" charset="2"/>
              <a:buChar char="Ø"/>
            </a:pPr>
            <a:r>
              <a:rPr lang="fr" sz="2200" b="0" i="0" u="sng" baseline="0" dirty="0">
                <a:solidFill>
                  <a:srgbClr val="FF7C80"/>
                </a:solidFill>
                <a:latin typeface="+mn-lt"/>
              </a:rPr>
              <a:t>Volume d'échantillon ≤ 1,5 ml </a:t>
            </a:r>
          </a:p>
        </p:txBody>
      </p:sp>
      <p:sp>
        <p:nvSpPr>
          <p:cNvPr id="16" name="Rectangle 15"/>
          <p:cNvSpPr/>
          <p:nvPr/>
        </p:nvSpPr>
        <p:spPr>
          <a:xfrm>
            <a:off x="2106368" y="2192770"/>
            <a:ext cx="486448" cy="25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7" name="Trapèze 13"/>
          <p:cNvSpPr/>
          <p:nvPr/>
        </p:nvSpPr>
        <p:spPr>
          <a:xfrm flipV="1">
            <a:off x="2250792" y="5686430"/>
            <a:ext cx="123508" cy="565909"/>
          </a:xfrm>
          <a:prstGeom prst="trapezoid">
            <a:avLst>
              <a:gd name="adj" fmla="val 1046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8" name="ZoneTexte 46"/>
          <p:cNvSpPr txBox="1"/>
          <p:nvPr/>
        </p:nvSpPr>
        <p:spPr>
          <a:xfrm>
            <a:off x="3065744" y="5500196"/>
            <a:ext cx="1031051" cy="307777"/>
          </a:xfrm>
          <a:prstGeom prst="rect">
            <a:avLst/>
          </a:prstGeom>
          <a:noFill/>
        </p:spPr>
        <p:txBody>
          <a:bodyPr wrap="square" rtlCol="0">
            <a:spAutoFit/>
          </a:bodyPr>
          <a:lstStyle/>
          <a:p>
            <a:pPr algn="l" rtl="0"/>
            <a:r>
              <a:rPr lang="fr" sz="1400" b="0" i="0" u="none" baseline="0" dirty="0">
                <a:latin typeface="+mn-lt"/>
              </a:rPr>
              <a:t>Bactéries</a:t>
            </a:r>
            <a:endParaRPr lang="fr" sz="1600" dirty="0">
              <a:latin typeface="+mn-lt"/>
            </a:endParaRPr>
          </a:p>
        </p:txBody>
      </p:sp>
      <p:cxnSp>
        <p:nvCxnSpPr>
          <p:cNvPr id="19" name="Connecteur droit avec flèche 15"/>
          <p:cNvCxnSpPr/>
          <p:nvPr/>
        </p:nvCxnSpPr>
        <p:spPr>
          <a:xfrm flipH="1">
            <a:off x="2300366" y="5658064"/>
            <a:ext cx="794711" cy="16819"/>
          </a:xfrm>
          <a:prstGeom prst="straightConnector1">
            <a:avLst/>
          </a:prstGeom>
          <a:ln w="38100">
            <a:solidFill>
              <a:srgbClr val="FF7C80"/>
            </a:solidFill>
            <a:tailEnd type="triangle"/>
          </a:ln>
        </p:spPr>
        <p:style>
          <a:lnRef idx="1">
            <a:schemeClr val="accent2"/>
          </a:lnRef>
          <a:fillRef idx="0">
            <a:schemeClr val="accent2"/>
          </a:fillRef>
          <a:effectRef idx="0">
            <a:schemeClr val="accent2"/>
          </a:effectRef>
          <a:fontRef idx="minor">
            <a:schemeClr val="tx1"/>
          </a:fontRef>
        </p:style>
      </p:cxnSp>
      <p:pic>
        <p:nvPicPr>
          <p:cNvPr id="20" name="Image 29"/>
          <p:cNvPicPr>
            <a:picLocks noChangeAspect="1"/>
          </p:cNvPicPr>
          <p:nvPr/>
        </p:nvPicPr>
        <p:blipFill rotWithShape="1">
          <a:blip r:embed="rId6" cstate="print">
            <a:extLst>
              <a:ext uri="{28A0092B-C50C-407E-A947-70E740481C1C}">
                <a14:useLocalDpi xmlns:a14="http://schemas.microsoft.com/office/drawing/2010/main" val="0"/>
              </a:ext>
            </a:extLst>
          </a:blip>
          <a:srcRect l="40257" t="6782" r="39798" b="53848"/>
          <a:stretch/>
        </p:blipFill>
        <p:spPr>
          <a:xfrm>
            <a:off x="3791444" y="4196814"/>
            <a:ext cx="1861342" cy="1612524"/>
          </a:xfrm>
          <a:prstGeom prst="rect">
            <a:avLst/>
          </a:prstGeom>
        </p:spPr>
      </p:pic>
      <p:pic>
        <p:nvPicPr>
          <p:cNvPr id="21" name="Image 30"/>
          <p:cNvPicPr>
            <a:picLocks noChangeAspect="1"/>
          </p:cNvPicPr>
          <p:nvPr/>
        </p:nvPicPr>
        <p:blipFill rotWithShape="1">
          <a:blip r:embed="rId7" cstate="print">
            <a:extLst>
              <a:ext uri="{28A0092B-C50C-407E-A947-70E740481C1C}">
                <a14:useLocalDpi xmlns:a14="http://schemas.microsoft.com/office/drawing/2010/main" val="0"/>
              </a:ext>
            </a:extLst>
          </a:blip>
          <a:srcRect l="38460" t="33293" r="52042" b="45313"/>
          <a:stretch/>
        </p:blipFill>
        <p:spPr>
          <a:xfrm>
            <a:off x="3999690" y="2570307"/>
            <a:ext cx="1417881" cy="1401753"/>
          </a:xfrm>
          <a:prstGeom prst="rect">
            <a:avLst/>
          </a:prstGeom>
        </p:spPr>
      </p:pic>
      <p:pic>
        <p:nvPicPr>
          <p:cNvPr id="22" name="Image 31"/>
          <p:cNvPicPr>
            <a:picLocks noChangeAspect="1"/>
          </p:cNvPicPr>
          <p:nvPr/>
        </p:nvPicPr>
        <p:blipFill rotWithShape="1">
          <a:blip r:embed="rId8" cstate="print">
            <a:extLst>
              <a:ext uri="{28A0092B-C50C-407E-A947-70E740481C1C}">
                <a14:useLocalDpi xmlns:a14="http://schemas.microsoft.com/office/drawing/2010/main" val="0"/>
              </a:ext>
            </a:extLst>
          </a:blip>
          <a:srcRect l="38882" t="15605" r="22657" b="19500"/>
          <a:stretch/>
        </p:blipFill>
        <p:spPr>
          <a:xfrm>
            <a:off x="3656942" y="1422177"/>
            <a:ext cx="1862752" cy="1379394"/>
          </a:xfrm>
          <a:prstGeom prst="rect">
            <a:avLst/>
          </a:prstGeom>
        </p:spPr>
      </p:pic>
      <p:sp>
        <p:nvSpPr>
          <p:cNvPr id="23" name="ZoneTexte 4"/>
          <p:cNvSpPr txBox="1"/>
          <p:nvPr/>
        </p:nvSpPr>
        <p:spPr>
          <a:xfrm>
            <a:off x="5760319" y="2068076"/>
            <a:ext cx="2200089" cy="646331"/>
          </a:xfrm>
          <a:prstGeom prst="rect">
            <a:avLst/>
          </a:prstGeom>
          <a:noFill/>
        </p:spPr>
        <p:txBody>
          <a:bodyPr wrap="none" rtlCol="0">
            <a:spAutoFit/>
          </a:bodyPr>
          <a:lstStyle/>
          <a:p>
            <a:pPr algn="l" rtl="0"/>
            <a:r>
              <a:rPr lang="fr" b="0" i="0" u="none" baseline="0" dirty="0"/>
              <a:t>1</a:t>
            </a:r>
            <a:r>
              <a:rPr lang="fr" b="0" i="0" u="none" baseline="0" dirty="0">
                <a:latin typeface="+mn-lt"/>
              </a:rPr>
              <a:t>) Insérez la coupelle dans </a:t>
            </a:r>
          </a:p>
          <a:p>
            <a:pPr algn="l" rtl="0"/>
            <a:r>
              <a:rPr lang="fr" b="0" i="0" u="none" baseline="0" dirty="0">
                <a:latin typeface="+mn-lt"/>
              </a:rPr>
              <a:t>la partie inférieure du dispositif</a:t>
            </a:r>
          </a:p>
        </p:txBody>
      </p:sp>
      <p:sp>
        <p:nvSpPr>
          <p:cNvPr id="24" name="ZoneTexte 35"/>
          <p:cNvSpPr txBox="1"/>
          <p:nvPr/>
        </p:nvSpPr>
        <p:spPr>
          <a:xfrm>
            <a:off x="5760319" y="2828415"/>
            <a:ext cx="1949573" cy="646331"/>
          </a:xfrm>
          <a:prstGeom prst="rect">
            <a:avLst/>
          </a:prstGeom>
          <a:noFill/>
        </p:spPr>
        <p:txBody>
          <a:bodyPr wrap="none" rtlCol="0">
            <a:spAutoFit/>
          </a:bodyPr>
          <a:lstStyle/>
          <a:p>
            <a:pPr algn="l" rtl="0"/>
            <a:r>
              <a:rPr lang="fr" b="0" i="0" u="none" baseline="0">
                <a:latin typeface="+mn-lt"/>
              </a:rPr>
              <a:t>2) Ajoutez l'échantillon </a:t>
            </a:r>
          </a:p>
          <a:p>
            <a:pPr algn="l" rtl="0"/>
            <a:r>
              <a:rPr lang="fr" b="0" i="0" u="none" baseline="0">
                <a:latin typeface="+mn-lt"/>
              </a:rPr>
              <a:t>dans la coupelle</a:t>
            </a:r>
            <a:endParaRPr lang="fr" dirty="0">
              <a:latin typeface="+mn-lt"/>
            </a:endParaRPr>
          </a:p>
        </p:txBody>
      </p:sp>
      <p:sp>
        <p:nvSpPr>
          <p:cNvPr id="25" name="ZoneTexte 37"/>
          <p:cNvSpPr txBox="1"/>
          <p:nvPr/>
        </p:nvSpPr>
        <p:spPr>
          <a:xfrm>
            <a:off x="5760319" y="3636379"/>
            <a:ext cx="2861104" cy="646331"/>
          </a:xfrm>
          <a:prstGeom prst="rect">
            <a:avLst/>
          </a:prstGeom>
          <a:noFill/>
        </p:spPr>
        <p:txBody>
          <a:bodyPr wrap="none" rtlCol="0">
            <a:spAutoFit/>
          </a:bodyPr>
          <a:lstStyle/>
          <a:p>
            <a:pPr algn="l" rtl="0"/>
            <a:r>
              <a:rPr lang="fr" b="0" i="0" u="none" baseline="0">
                <a:latin typeface="+mn-lt"/>
              </a:rPr>
              <a:t>3) Fermez le système de filtration</a:t>
            </a:r>
          </a:p>
          <a:p>
            <a:pPr algn="l" rtl="0"/>
            <a:r>
              <a:rPr lang="fr" b="0" i="0" u="none" baseline="0">
                <a:latin typeface="+mn-lt"/>
              </a:rPr>
              <a:t>à l'aide du couvercle</a:t>
            </a:r>
          </a:p>
        </p:txBody>
      </p:sp>
      <p:sp>
        <p:nvSpPr>
          <p:cNvPr id="26" name="ZoneTexte 38"/>
          <p:cNvSpPr txBox="1"/>
          <p:nvPr/>
        </p:nvSpPr>
        <p:spPr>
          <a:xfrm>
            <a:off x="5760319" y="4453867"/>
            <a:ext cx="2565318" cy="923330"/>
          </a:xfrm>
          <a:prstGeom prst="rect">
            <a:avLst/>
          </a:prstGeom>
          <a:noFill/>
        </p:spPr>
        <p:txBody>
          <a:bodyPr wrap="none" rtlCol="0">
            <a:spAutoFit/>
          </a:bodyPr>
          <a:lstStyle/>
          <a:p>
            <a:pPr algn="l" rtl="0"/>
            <a:r>
              <a:rPr lang="fr" b="0" i="0" u="none" baseline="0" dirty="0">
                <a:latin typeface="+mn-lt"/>
              </a:rPr>
              <a:t>4) Poussez l'échantillon </a:t>
            </a:r>
            <a:r>
              <a:rPr lang="fr" dirty="0">
                <a:latin typeface="+mn-lt"/>
              </a:rPr>
              <a:t/>
            </a:r>
            <a:br>
              <a:rPr lang="fr" dirty="0">
                <a:latin typeface="+mn-lt"/>
              </a:rPr>
            </a:br>
            <a:r>
              <a:rPr lang="fr" b="0" i="0" u="none" baseline="0" dirty="0">
                <a:latin typeface="+mn-lt"/>
              </a:rPr>
              <a:t>à travers le filtre à l'aide d'une </a:t>
            </a:r>
            <a:r>
              <a:rPr lang="fr" dirty="0">
                <a:latin typeface="+mn-lt"/>
              </a:rPr>
              <a:t/>
            </a:r>
            <a:br>
              <a:rPr lang="fr" dirty="0">
                <a:latin typeface="+mn-lt"/>
              </a:rPr>
            </a:br>
            <a:r>
              <a:rPr lang="fr" b="0" i="0" u="none" baseline="0" dirty="0">
                <a:latin typeface="+mn-lt"/>
              </a:rPr>
              <a:t>seringue remplie d'air</a:t>
            </a:r>
          </a:p>
        </p:txBody>
      </p:sp>
      <p:grpSp>
        <p:nvGrpSpPr>
          <p:cNvPr id="27" name="Groupe 24"/>
          <p:cNvGrpSpPr/>
          <p:nvPr/>
        </p:nvGrpSpPr>
        <p:grpSpPr>
          <a:xfrm>
            <a:off x="3640667" y="1398782"/>
            <a:ext cx="2426054" cy="3190613"/>
            <a:chOff x="3672856" y="1977211"/>
            <a:chExt cx="2426054" cy="3190613"/>
          </a:xfrm>
        </p:grpSpPr>
        <p:pic>
          <p:nvPicPr>
            <p:cNvPr id="28" name="Image 25"/>
            <p:cNvPicPr>
              <a:picLocks noChangeAspect="1"/>
            </p:cNvPicPr>
            <p:nvPr/>
          </p:nvPicPr>
          <p:blipFill rotWithShape="1">
            <a:blip r:embed="rId5">
              <a:extLst>
                <a:ext uri="{28A0092B-C50C-407E-A947-70E740481C1C}">
                  <a14:useLocalDpi xmlns:a14="http://schemas.microsoft.com/office/drawing/2010/main" val="0"/>
                </a:ext>
              </a:extLst>
            </a:blip>
            <a:srcRect r="43535" b="42944"/>
            <a:stretch/>
          </p:blipFill>
          <p:spPr>
            <a:xfrm rot="13250196">
              <a:off x="3672856" y="2595985"/>
              <a:ext cx="2426054" cy="2571839"/>
            </a:xfrm>
            <a:prstGeom prst="rect">
              <a:avLst/>
            </a:prstGeom>
          </p:spPr>
        </p:pic>
        <p:sp>
          <p:nvSpPr>
            <p:cNvPr id="29" name="Rectangle 28"/>
            <p:cNvSpPr/>
            <p:nvPr/>
          </p:nvSpPr>
          <p:spPr>
            <a:xfrm>
              <a:off x="4072436" y="1977211"/>
              <a:ext cx="1141950" cy="54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sp>
        <p:nvSpPr>
          <p:cNvPr id="30" name="Rectangle 29"/>
          <p:cNvSpPr/>
          <p:nvPr/>
        </p:nvSpPr>
        <p:spPr>
          <a:xfrm>
            <a:off x="4483719" y="2022278"/>
            <a:ext cx="486448" cy="25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31" name="Trapèze 28"/>
          <p:cNvSpPr/>
          <p:nvPr/>
        </p:nvSpPr>
        <p:spPr>
          <a:xfrm flipV="1">
            <a:off x="4625261" y="5717265"/>
            <a:ext cx="123508" cy="565909"/>
          </a:xfrm>
          <a:prstGeom prst="trapezoid">
            <a:avLst>
              <a:gd name="adj" fmla="val 1046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32" name="Title 1"/>
          <p:cNvSpPr txBox="1">
            <a:spLocks/>
          </p:cNvSpPr>
          <p:nvPr/>
        </p:nvSpPr>
        <p:spPr>
          <a:xfrm>
            <a:off x="1222817" y="403447"/>
            <a:ext cx="6973421"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dirty="0">
                <a:solidFill>
                  <a:srgbClr val="FF7C80"/>
                </a:solidFill>
                <a:highlight>
                  <a:prstClr val="white"/>
                </a:highlight>
                <a:ea typeface="Calibri"/>
                <a:cs typeface="Calibri"/>
                <a:sym typeface="Calibri"/>
              </a:rPr>
              <a:t>Processus de détection – Filtration A</a:t>
            </a:r>
          </a:p>
        </p:txBody>
      </p:sp>
      <p:sp>
        <p:nvSpPr>
          <p:cNvPr id="34" name="ZoneTexte 33"/>
          <p:cNvSpPr txBox="1"/>
          <p:nvPr/>
        </p:nvSpPr>
        <p:spPr>
          <a:xfrm>
            <a:off x="1263464" y="1033567"/>
            <a:ext cx="3844835" cy="369332"/>
          </a:xfrm>
          <a:prstGeom prst="rect">
            <a:avLst/>
          </a:prstGeom>
          <a:noFill/>
        </p:spPr>
        <p:txBody>
          <a:bodyPr wrap="none" rtlCol="0">
            <a:spAutoFit/>
          </a:bodyPr>
          <a:lstStyle/>
          <a:p>
            <a:pPr algn="l" rtl="0"/>
            <a:r>
              <a:rPr lang="fr" b="0" i="0" u="none" baseline="0" dirty="0">
                <a:latin typeface="+mn-lt"/>
              </a:rPr>
              <a:t>Prélèvement d'échantillons et filtration</a:t>
            </a:r>
          </a:p>
        </p:txBody>
      </p:sp>
      <p:sp>
        <p:nvSpPr>
          <p:cNvPr id="36" name="TextBox 35"/>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12</a:t>
            </a:r>
          </a:p>
        </p:txBody>
      </p:sp>
    </p:spTree>
    <p:extLst>
      <p:ext uri="{BB962C8B-B14F-4D97-AF65-F5344CB8AC3E}">
        <p14:creationId xmlns:p14="http://schemas.microsoft.com/office/powerpoint/2010/main" val="33487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1.38889E-6 3.33333E-6 L 0.00035 0.26875 " pathEditMode="relative" rAng="0" ptsTypes="AA">
                                      <p:cBhvr>
                                        <p:cTn id="20" dur="2000" fill="hold"/>
                                        <p:tgtEl>
                                          <p:spTgt spid="7"/>
                                        </p:tgtEl>
                                        <p:attrNameLst>
                                          <p:attrName>ppt_x</p:attrName>
                                          <p:attrName>ppt_y</p:attrName>
                                        </p:attrNameLst>
                                      </p:cBhvr>
                                      <p:rCtr x="17" y="13426"/>
                                    </p:animMotion>
                                  </p:childTnLst>
                                </p:cTn>
                              </p:par>
                              <p:par>
                                <p:cTn id="21" presetID="42" presetClass="path" presetSubtype="0" accel="50000" decel="50000" fill="hold" nodeType="withEffect">
                                  <p:stCondLst>
                                    <p:cond delay="0"/>
                                  </p:stCondLst>
                                  <p:childTnLst>
                                    <p:animMotion origin="layout" path="M -5.55556E-7 -1.85185E-6 L -5.55556E-7 0.25 " pathEditMode="relative" rAng="0" ptsTypes="AA">
                                      <p:cBhvr>
                                        <p:cTn id="22" dur="2000" fill="hold"/>
                                        <p:tgtEl>
                                          <p:spTgt spid="21"/>
                                        </p:tgtEl>
                                        <p:attrNameLst>
                                          <p:attrName>ppt_x</p:attrName>
                                          <p:attrName>ppt_y</p:attrName>
                                        </p:attrNameLst>
                                      </p:cBhvr>
                                      <p:rCtr x="0" y="1250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par>
                          <p:cTn id="27" fill="hold">
                            <p:stCondLst>
                              <p:cond delay="0"/>
                            </p:stCondLst>
                            <p:childTnLst>
                              <p:par>
                                <p:cTn id="28" presetID="2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2000"/>
                                        <p:tgtEl>
                                          <p:spTgt spid="11"/>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p:stCondLst>
                              <p:cond delay="2000"/>
                            </p:stCondLst>
                            <p:childTnLst>
                              <p:par>
                                <p:cTn id="36" presetID="1" presetClass="exit" presetSubtype="0" fill="hold" grpId="1" nodeType="after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par>
                          <p:cTn id="49" fill="hold">
                            <p:stCondLst>
                              <p:cond delay="0"/>
                            </p:stCondLst>
                            <p:childTnLst>
                              <p:par>
                                <p:cTn id="50" presetID="42" presetClass="path" presetSubtype="0" accel="50000" decel="50000" fill="hold" nodeType="afterEffect">
                                  <p:stCondLst>
                                    <p:cond delay="0"/>
                                  </p:stCondLst>
                                  <p:childTnLst>
                                    <p:animMotion origin="layout" path="M -0.00417 -0.00278 L 0.00139 0.1 " pathEditMode="relative" rAng="0" ptsTypes="AA">
                                      <p:cBhvr>
                                        <p:cTn id="51" dur="2000" fill="hold"/>
                                        <p:tgtEl>
                                          <p:spTgt spid="8"/>
                                        </p:tgtEl>
                                        <p:attrNameLst>
                                          <p:attrName>ppt_x</p:attrName>
                                          <p:attrName>ppt_y</p:attrName>
                                        </p:attrNameLst>
                                      </p:cBhvr>
                                      <p:rCtr x="278" y="5139"/>
                                    </p:animMotion>
                                  </p:childTnLst>
                                </p:cTn>
                              </p:par>
                              <p:par>
                                <p:cTn id="52" presetID="42" presetClass="path" presetSubtype="0" accel="50000" decel="50000" fill="hold" nodeType="withEffect">
                                  <p:stCondLst>
                                    <p:cond delay="0"/>
                                  </p:stCondLst>
                                  <p:childTnLst>
                                    <p:animMotion origin="layout" path="M 3.88889E-6 -3.7037E-7 L 0.01302 0.39329 " pathEditMode="relative" rAng="0" ptsTypes="AA">
                                      <p:cBhvr>
                                        <p:cTn id="53" dur="2000" fill="hold"/>
                                        <p:tgtEl>
                                          <p:spTgt spid="22"/>
                                        </p:tgtEl>
                                        <p:attrNameLst>
                                          <p:attrName>ppt_x</p:attrName>
                                          <p:attrName>ppt_y</p:attrName>
                                        </p:attrNameLst>
                                      </p:cBhvr>
                                      <p:rCtr x="642" y="19653"/>
                                    </p:animMotion>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1" nodeType="after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childTnLst>
                          </p:cTn>
                        </p:par>
                        <p:par>
                          <p:cTn id="64" fill="hold">
                            <p:stCondLst>
                              <p:cond delay="0"/>
                            </p:stCondLst>
                            <p:childTnLst>
                              <p:par>
                                <p:cTn id="65" presetID="42" presetClass="path" presetSubtype="0" accel="50000" decel="50000" fill="hold" grpId="0" nodeType="afterEffect">
                                  <p:stCondLst>
                                    <p:cond delay="1000"/>
                                  </p:stCondLst>
                                  <p:childTnLst>
                                    <p:animMotion origin="layout" path="M -4.44444E-6 -2.96296E-6 L -4.44444E-6 0.25 " pathEditMode="relative" rAng="0" ptsTypes="AA">
                                      <p:cBhvr>
                                        <p:cTn id="66" dur="2000" fill="hold"/>
                                        <p:tgtEl>
                                          <p:spTgt spid="16"/>
                                        </p:tgtEl>
                                        <p:attrNameLst>
                                          <p:attrName>ppt_x</p:attrName>
                                          <p:attrName>ppt_y</p:attrName>
                                        </p:attrNameLst>
                                      </p:cBhvr>
                                      <p:rCtr x="0" y="12500"/>
                                    </p:animMotion>
                                  </p:childTnLst>
                                </p:cTn>
                              </p:par>
                              <p:par>
                                <p:cTn id="67" presetID="1"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42" presetClass="path" presetSubtype="0" accel="50000" decel="50000" fill="hold" grpId="0" nodeType="withEffect">
                                  <p:stCondLst>
                                    <p:cond delay="1000"/>
                                  </p:stCondLst>
                                  <p:childTnLst>
                                    <p:animMotion origin="layout" path="M -2.77778E-7 -4.44444E-6 L -2.77778E-7 0.25 " pathEditMode="relative" rAng="0" ptsTypes="AA">
                                      <p:cBhvr>
                                        <p:cTn id="72" dur="2000" fill="hold"/>
                                        <p:tgtEl>
                                          <p:spTgt spid="30"/>
                                        </p:tgtEl>
                                        <p:attrNameLst>
                                          <p:attrName>ppt_x</p:attrName>
                                          <p:attrName>ppt_y</p:attrName>
                                        </p:attrNameLst>
                                      </p:cBhvr>
                                      <p:rCtr x="0" y="12500"/>
                                    </p:animMotion>
                                  </p:childTnLst>
                                </p:cTn>
                              </p:par>
                              <p:par>
                                <p:cTn id="73" presetID="22" presetClass="entr" presetSubtype="1" fill="hold" grpId="0" nodeType="withEffect">
                                  <p:stCondLst>
                                    <p:cond delay="1000"/>
                                  </p:stCondLst>
                                  <p:childTnLst>
                                    <p:set>
                                      <p:cBhvr>
                                        <p:cTn id="74" dur="1" fill="hold">
                                          <p:stCondLst>
                                            <p:cond delay="0"/>
                                          </p:stCondLst>
                                        </p:cTn>
                                        <p:tgtEl>
                                          <p:spTgt spid="17"/>
                                        </p:tgtEl>
                                        <p:attrNameLst>
                                          <p:attrName>style.visibility</p:attrName>
                                        </p:attrNameLst>
                                      </p:cBhvr>
                                      <p:to>
                                        <p:strVal val="visible"/>
                                      </p:to>
                                    </p:set>
                                    <p:animEffect transition="in" filter="wipe(up)">
                                      <p:cBhvr>
                                        <p:cTn id="75" dur="2000"/>
                                        <p:tgtEl>
                                          <p:spTgt spid="17"/>
                                        </p:tgtEl>
                                      </p:cBhvr>
                                    </p:animEffect>
                                  </p:childTnLst>
                                </p:cTn>
                              </p:par>
                              <p:par>
                                <p:cTn id="76" presetID="22" presetClass="exit" presetSubtype="1" fill="hold" grpId="1" nodeType="withEffect">
                                  <p:stCondLst>
                                    <p:cond delay="1000"/>
                                  </p:stCondLst>
                                  <p:childTnLst>
                                    <p:animEffect transition="out" filter="wipe(up)">
                                      <p:cBhvr>
                                        <p:cTn id="77" dur="2000"/>
                                        <p:tgtEl>
                                          <p:spTgt spid="11"/>
                                        </p:tgtEl>
                                      </p:cBhvr>
                                    </p:animEffect>
                                    <p:set>
                                      <p:cBhvr>
                                        <p:cTn id="78" dur="1" fill="hold">
                                          <p:stCondLst>
                                            <p:cond delay="1999"/>
                                          </p:stCondLst>
                                        </p:cTn>
                                        <p:tgtEl>
                                          <p:spTgt spid="11"/>
                                        </p:tgtEl>
                                        <p:attrNameLst>
                                          <p:attrName>style.visibility</p:attrName>
                                        </p:attrNameLst>
                                      </p:cBhvr>
                                      <p:to>
                                        <p:strVal val="hidden"/>
                                      </p:to>
                                    </p:set>
                                  </p:childTnLst>
                                </p:cTn>
                              </p:par>
                              <p:par>
                                <p:cTn id="79" presetID="22" presetClass="entr" presetSubtype="1" fill="hold" grpId="0" nodeType="withEffect">
                                  <p:stCondLst>
                                    <p:cond delay="100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2000"/>
                                        <p:tgtEl>
                                          <p:spTgt spid="31"/>
                                        </p:tgtEl>
                                      </p:cBhvr>
                                    </p:animEffect>
                                  </p:childTnLst>
                                </p:cTn>
                              </p:par>
                            </p:childTnLst>
                          </p:cTn>
                        </p:par>
                        <p:par>
                          <p:cTn id="82" fill="hold">
                            <p:stCondLst>
                              <p:cond delay="3000"/>
                            </p:stCondLst>
                            <p:childTnLst>
                              <p:par>
                                <p:cTn id="83" presetID="1" presetClass="exit" presetSubtype="0" fill="hold" grpId="1" nodeType="afterEffect">
                                  <p:stCondLst>
                                    <p:cond delay="0"/>
                                  </p:stCondLst>
                                  <p:childTnLst>
                                    <p:set>
                                      <p:cBhvr>
                                        <p:cTn id="84" dur="1" fill="hold">
                                          <p:stCondLst>
                                            <p:cond delay="0"/>
                                          </p:stCondLst>
                                        </p:cTn>
                                        <p:tgtEl>
                                          <p:spTgt spid="31"/>
                                        </p:tgtEl>
                                        <p:attrNameLst>
                                          <p:attrName>style.visibility</p:attrName>
                                        </p:attrNameLst>
                                      </p:cBhvr>
                                      <p:to>
                                        <p:strVal val="hidden"/>
                                      </p:to>
                                    </p:set>
                                  </p:childTnLst>
                                </p:cTn>
                              </p:par>
                            </p:childTnLst>
                          </p:cTn>
                        </p:par>
                        <p:par>
                          <p:cTn id="85" fill="hold">
                            <p:stCondLst>
                              <p:cond delay="3000"/>
                            </p:stCondLst>
                            <p:childTnLst>
                              <p:par>
                                <p:cTn id="86" presetID="1" presetClass="exit" presetSubtype="0" fill="hold" grpId="1" nodeType="afterEffect">
                                  <p:stCondLst>
                                    <p:cond delay="0"/>
                                  </p:stCondLst>
                                  <p:childTnLst>
                                    <p:set>
                                      <p:cBhvr>
                                        <p:cTn id="87" dur="1" fill="hold">
                                          <p:stCondLst>
                                            <p:cond delay="0"/>
                                          </p:stCondLst>
                                        </p:cTn>
                                        <p:tgtEl>
                                          <p:spTgt spid="17"/>
                                        </p:tgtEl>
                                        <p:attrNameLst>
                                          <p:attrName>style.visibility</p:attrName>
                                        </p:attrNameLst>
                                      </p:cBhvr>
                                      <p:to>
                                        <p:strVal val="hidden"/>
                                      </p:to>
                                    </p:set>
                                  </p:childTnLst>
                                </p:cTn>
                              </p:par>
                            </p:childTnLst>
                          </p:cTn>
                        </p:par>
                        <p:par>
                          <p:cTn id="88" fill="hold">
                            <p:stCondLst>
                              <p:cond delay="3000"/>
                            </p:stCondLst>
                            <p:childTnLst>
                              <p:par>
                                <p:cTn id="89" presetID="1"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animBg="1"/>
      <p:bldP spid="11" grpId="1" animBg="1"/>
      <p:bldP spid="15" grpId="0"/>
      <p:bldP spid="16" grpId="0" animBg="1"/>
      <p:bldP spid="16" grpId="1" animBg="1"/>
      <p:bldP spid="17" grpId="0" animBg="1"/>
      <p:bldP spid="17" grpId="1" animBg="1"/>
      <p:bldP spid="18" grpId="0"/>
      <p:bldP spid="23" grpId="0"/>
      <p:bldP spid="24" grpId="0"/>
      <p:bldP spid="25" grpId="0"/>
      <p:bldP spid="26" grpId="0"/>
      <p:bldP spid="30" grpId="0" animBg="1"/>
      <p:bldP spid="30" grpId="1" animBg="1"/>
      <p:bldP spid="31" grpId="0" animBg="1"/>
      <p:bldP spid="3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10"/>
          <p:cNvGrpSpPr/>
          <p:nvPr/>
        </p:nvGrpSpPr>
        <p:grpSpPr>
          <a:xfrm>
            <a:off x="1287797" y="1124972"/>
            <a:ext cx="2426054" cy="3175548"/>
            <a:chOff x="7840321" y="2296290"/>
            <a:chExt cx="2426054" cy="3175548"/>
          </a:xfrm>
        </p:grpSpPr>
        <p:pic>
          <p:nvPicPr>
            <p:cNvPr id="7" name="Image 49"/>
            <p:cNvPicPr>
              <a:picLocks noChangeAspect="1"/>
            </p:cNvPicPr>
            <p:nvPr/>
          </p:nvPicPr>
          <p:blipFill rotWithShape="1">
            <a:blip r:embed="rId2">
              <a:extLst>
                <a:ext uri="{28A0092B-C50C-407E-A947-70E740481C1C}">
                  <a14:useLocalDpi xmlns:a14="http://schemas.microsoft.com/office/drawing/2010/main" val="0"/>
                </a:ext>
              </a:extLst>
            </a:blip>
            <a:srcRect r="43535" b="42944"/>
            <a:stretch/>
          </p:blipFill>
          <p:spPr>
            <a:xfrm rot="13250196">
              <a:off x="7840321" y="2899999"/>
              <a:ext cx="2426054" cy="2571839"/>
            </a:xfrm>
            <a:prstGeom prst="rect">
              <a:avLst/>
            </a:prstGeom>
          </p:spPr>
        </p:pic>
        <p:sp>
          <p:nvSpPr>
            <p:cNvPr id="8" name="Rectangle 7"/>
            <p:cNvSpPr/>
            <p:nvPr/>
          </p:nvSpPr>
          <p:spPr>
            <a:xfrm>
              <a:off x="8583930" y="2296290"/>
              <a:ext cx="685800" cy="539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sp>
        <p:nvSpPr>
          <p:cNvPr id="9" name="Rectangle 8"/>
          <p:cNvSpPr/>
          <p:nvPr/>
        </p:nvSpPr>
        <p:spPr>
          <a:xfrm>
            <a:off x="2131082" y="1745003"/>
            <a:ext cx="486448" cy="25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pic>
        <p:nvPicPr>
          <p:cNvPr id="10" name="Image 58"/>
          <p:cNvPicPr>
            <a:picLocks noChangeAspect="1"/>
          </p:cNvPicPr>
          <p:nvPr/>
        </p:nvPicPr>
        <p:blipFill rotWithShape="1">
          <a:blip r:embed="rId3">
            <a:extLst>
              <a:ext uri="{28A0092B-C50C-407E-A947-70E740481C1C}">
                <a14:useLocalDpi xmlns:a14="http://schemas.microsoft.com/office/drawing/2010/main" val="0"/>
              </a:ext>
            </a:extLst>
          </a:blip>
          <a:srcRect l="50137" t="43197" r="38493" b="40161"/>
          <a:stretch/>
        </p:blipFill>
        <p:spPr>
          <a:xfrm>
            <a:off x="1814844" y="2784704"/>
            <a:ext cx="1057165" cy="802427"/>
          </a:xfrm>
          <a:prstGeom prst="rect">
            <a:avLst/>
          </a:prstGeom>
        </p:spPr>
      </p:pic>
      <p:sp>
        <p:nvSpPr>
          <p:cNvPr id="11" name="Rectangle 10"/>
          <p:cNvSpPr/>
          <p:nvPr/>
        </p:nvSpPr>
        <p:spPr>
          <a:xfrm>
            <a:off x="2154760" y="2840628"/>
            <a:ext cx="453484" cy="1079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2" name="ZoneTexte 33"/>
          <p:cNvSpPr txBox="1"/>
          <p:nvPr/>
        </p:nvSpPr>
        <p:spPr>
          <a:xfrm>
            <a:off x="1277515" y="1042871"/>
            <a:ext cx="3844835" cy="369332"/>
          </a:xfrm>
          <a:prstGeom prst="rect">
            <a:avLst/>
          </a:prstGeom>
          <a:noFill/>
        </p:spPr>
        <p:txBody>
          <a:bodyPr wrap="none" rtlCol="0">
            <a:spAutoFit/>
          </a:bodyPr>
          <a:lstStyle/>
          <a:p>
            <a:pPr algn="l" rtl="0"/>
            <a:r>
              <a:rPr lang="fr" b="0" i="0" u="none" baseline="0" dirty="0">
                <a:latin typeface="+mn-lt"/>
              </a:rPr>
              <a:t>Prélèvement d'échantillons et filtration</a:t>
            </a:r>
          </a:p>
        </p:txBody>
      </p:sp>
      <p:pic>
        <p:nvPicPr>
          <p:cNvPr id="15" name="Image 29"/>
          <p:cNvPicPr>
            <a:picLocks noChangeAspect="1"/>
          </p:cNvPicPr>
          <p:nvPr/>
        </p:nvPicPr>
        <p:blipFill rotWithShape="1">
          <a:blip r:embed="rId4" cstate="print">
            <a:extLst>
              <a:ext uri="{28A0092B-C50C-407E-A947-70E740481C1C}">
                <a14:useLocalDpi xmlns:a14="http://schemas.microsoft.com/office/drawing/2010/main" val="0"/>
              </a:ext>
            </a:extLst>
          </a:blip>
          <a:srcRect l="40257" t="6782" r="39798" b="53848"/>
          <a:stretch/>
        </p:blipFill>
        <p:spPr>
          <a:xfrm>
            <a:off x="3920066" y="4647751"/>
            <a:ext cx="1861342" cy="1612524"/>
          </a:xfrm>
          <a:prstGeom prst="rect">
            <a:avLst/>
          </a:prstGeom>
        </p:spPr>
      </p:pic>
      <p:pic>
        <p:nvPicPr>
          <p:cNvPr id="16" name="Image 30"/>
          <p:cNvPicPr>
            <a:picLocks noChangeAspect="1"/>
          </p:cNvPicPr>
          <p:nvPr/>
        </p:nvPicPr>
        <p:blipFill rotWithShape="1">
          <a:blip r:embed="rId5" cstate="print">
            <a:extLst>
              <a:ext uri="{28A0092B-C50C-407E-A947-70E740481C1C}">
                <a14:useLocalDpi xmlns:a14="http://schemas.microsoft.com/office/drawing/2010/main" val="0"/>
              </a:ext>
            </a:extLst>
          </a:blip>
          <a:srcRect l="38460" t="33293" r="52042" b="45313"/>
          <a:stretch/>
        </p:blipFill>
        <p:spPr>
          <a:xfrm>
            <a:off x="4128312" y="3021244"/>
            <a:ext cx="1417881" cy="1401753"/>
          </a:xfrm>
          <a:prstGeom prst="rect">
            <a:avLst/>
          </a:prstGeom>
        </p:spPr>
      </p:pic>
      <p:pic>
        <p:nvPicPr>
          <p:cNvPr id="17" name="Image 31"/>
          <p:cNvPicPr>
            <a:picLocks noChangeAspect="1"/>
          </p:cNvPicPr>
          <p:nvPr/>
        </p:nvPicPr>
        <p:blipFill rotWithShape="1">
          <a:blip r:embed="rId6" cstate="print">
            <a:extLst>
              <a:ext uri="{28A0092B-C50C-407E-A947-70E740481C1C}">
                <a14:useLocalDpi xmlns:a14="http://schemas.microsoft.com/office/drawing/2010/main" val="0"/>
              </a:ext>
            </a:extLst>
          </a:blip>
          <a:srcRect l="38882" t="15605" r="22657" b="19500"/>
          <a:stretch/>
        </p:blipFill>
        <p:spPr>
          <a:xfrm>
            <a:off x="3785564" y="1873114"/>
            <a:ext cx="1862752" cy="1379394"/>
          </a:xfrm>
          <a:prstGeom prst="rect">
            <a:avLst/>
          </a:prstGeom>
        </p:spPr>
      </p:pic>
      <p:sp>
        <p:nvSpPr>
          <p:cNvPr id="18" name="ZoneTexte 6"/>
          <p:cNvSpPr txBox="1"/>
          <p:nvPr/>
        </p:nvSpPr>
        <p:spPr>
          <a:xfrm>
            <a:off x="5760318" y="3809582"/>
            <a:ext cx="3107457" cy="923330"/>
          </a:xfrm>
          <a:prstGeom prst="rect">
            <a:avLst/>
          </a:prstGeom>
          <a:noFill/>
        </p:spPr>
        <p:txBody>
          <a:bodyPr wrap="square" rtlCol="0">
            <a:spAutoFit/>
          </a:bodyPr>
          <a:lstStyle/>
          <a:p>
            <a:pPr algn="l" rtl="0"/>
            <a:r>
              <a:rPr lang="fr" b="0" i="0" u="none" baseline="0" dirty="0">
                <a:latin typeface="+mn-lt"/>
              </a:rPr>
              <a:t>3) Prélevez le volume désiré d'échantillon </a:t>
            </a:r>
            <a:r>
              <a:rPr lang="fr" b="0" i="0" u="none" baseline="0" dirty="0" smtClean="0">
                <a:latin typeface="+mn-lt"/>
              </a:rPr>
              <a:t>et </a:t>
            </a:r>
            <a:r>
              <a:rPr lang="fr" b="0" i="0" u="none" baseline="0" dirty="0">
                <a:latin typeface="+mn-lt"/>
              </a:rPr>
              <a:t>un peu d'air en aspirant avec une seringue</a:t>
            </a:r>
            <a:endParaRPr lang="fr" dirty="0">
              <a:latin typeface="+mn-lt"/>
            </a:endParaRPr>
          </a:p>
        </p:txBody>
      </p:sp>
      <p:sp>
        <p:nvSpPr>
          <p:cNvPr id="20" name="ZoneTexte 56"/>
          <p:cNvSpPr txBox="1"/>
          <p:nvPr/>
        </p:nvSpPr>
        <p:spPr>
          <a:xfrm>
            <a:off x="5705314" y="4829620"/>
            <a:ext cx="2728824" cy="646331"/>
          </a:xfrm>
          <a:prstGeom prst="rect">
            <a:avLst/>
          </a:prstGeom>
          <a:noFill/>
        </p:spPr>
        <p:txBody>
          <a:bodyPr wrap="none" rtlCol="0">
            <a:spAutoFit/>
          </a:bodyPr>
          <a:lstStyle/>
          <a:p>
            <a:pPr algn="l" rtl="0"/>
            <a:r>
              <a:rPr lang="fr" b="0" i="0" u="none" baseline="0">
                <a:latin typeface="+mn-lt"/>
              </a:rPr>
              <a:t>4) Poussez l'échantillon et </a:t>
            </a:r>
          </a:p>
          <a:p>
            <a:pPr algn="l" rtl="0"/>
            <a:r>
              <a:rPr lang="fr" b="0" i="0" u="none" baseline="0">
                <a:latin typeface="+mn-lt"/>
              </a:rPr>
              <a:t>     l'air à travers le filtre</a:t>
            </a:r>
            <a:endParaRPr lang="fr" dirty="0">
              <a:latin typeface="+mn-lt"/>
            </a:endParaRPr>
          </a:p>
        </p:txBody>
      </p:sp>
      <p:pic>
        <p:nvPicPr>
          <p:cNvPr id="21" name="Image 57"/>
          <p:cNvPicPr>
            <a:picLocks noChangeAspect="1"/>
          </p:cNvPicPr>
          <p:nvPr/>
        </p:nvPicPr>
        <p:blipFill rotWithShape="1">
          <a:blip r:embed="rId7">
            <a:extLst>
              <a:ext uri="{28A0092B-C50C-407E-A947-70E740481C1C}">
                <a14:useLocalDpi xmlns:a14="http://schemas.microsoft.com/office/drawing/2010/main" val="0"/>
              </a:ext>
            </a:extLst>
          </a:blip>
          <a:srcRect l="47397" t="42406" r="35480" b="28009"/>
          <a:stretch/>
        </p:blipFill>
        <p:spPr>
          <a:xfrm>
            <a:off x="1581221" y="4468427"/>
            <a:ext cx="1565754" cy="1402915"/>
          </a:xfrm>
          <a:prstGeom prst="rect">
            <a:avLst/>
          </a:prstGeom>
        </p:spPr>
      </p:pic>
      <p:pic>
        <p:nvPicPr>
          <p:cNvPr id="22" name="Image 59"/>
          <p:cNvPicPr>
            <a:picLocks noChangeAspect="1"/>
          </p:cNvPicPr>
          <p:nvPr/>
        </p:nvPicPr>
        <p:blipFill rotWithShape="1">
          <a:blip r:embed="rId8">
            <a:extLst>
              <a:ext uri="{28A0092B-C50C-407E-A947-70E740481C1C}">
                <a14:useLocalDpi xmlns:a14="http://schemas.microsoft.com/office/drawing/2010/main" val="0"/>
              </a:ext>
            </a:extLst>
          </a:blip>
          <a:srcRect l="48492" t="31311" r="36576" b="48877"/>
          <a:stretch/>
        </p:blipFill>
        <p:spPr>
          <a:xfrm>
            <a:off x="1633218" y="3314291"/>
            <a:ext cx="1365472" cy="939546"/>
          </a:xfrm>
          <a:prstGeom prst="rect">
            <a:avLst/>
          </a:prstGeom>
        </p:spPr>
      </p:pic>
      <p:sp>
        <p:nvSpPr>
          <p:cNvPr id="23" name="Rectangle 22"/>
          <p:cNvSpPr/>
          <p:nvPr/>
        </p:nvSpPr>
        <p:spPr>
          <a:xfrm>
            <a:off x="2014521" y="4776850"/>
            <a:ext cx="683046" cy="368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4" name="Trapèze 62"/>
          <p:cNvSpPr/>
          <p:nvPr/>
        </p:nvSpPr>
        <p:spPr>
          <a:xfrm flipV="1">
            <a:off x="2290999" y="5198251"/>
            <a:ext cx="123508" cy="565909"/>
          </a:xfrm>
          <a:prstGeom prst="trapezoid">
            <a:avLst>
              <a:gd name="adj" fmla="val 1046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5" name="ZoneTexte 47"/>
          <p:cNvSpPr txBox="1"/>
          <p:nvPr/>
        </p:nvSpPr>
        <p:spPr>
          <a:xfrm>
            <a:off x="4967814" y="994510"/>
            <a:ext cx="4250074" cy="461665"/>
          </a:xfrm>
          <a:prstGeom prst="rect">
            <a:avLst/>
          </a:prstGeom>
          <a:noFill/>
        </p:spPr>
        <p:txBody>
          <a:bodyPr wrap="none" rtlCol="0">
            <a:spAutoFit/>
          </a:bodyPr>
          <a:lstStyle/>
          <a:p>
            <a:pPr marL="285750" indent="-285750" algn="l" rtl="0">
              <a:buFont typeface="Wingdings" panose="05000000000000000000" pitchFamily="2" charset="2"/>
              <a:buChar char="Ø"/>
            </a:pPr>
            <a:r>
              <a:rPr lang="fr" sz="2400" b="0" i="0" u="sng" baseline="0" dirty="0">
                <a:solidFill>
                  <a:srgbClr val="FF7C80"/>
                </a:solidFill>
                <a:latin typeface="+mn-lt"/>
              </a:rPr>
              <a:t>Volume d'échantillon ≥ 1,5 ml </a:t>
            </a:r>
          </a:p>
        </p:txBody>
      </p:sp>
      <p:grpSp>
        <p:nvGrpSpPr>
          <p:cNvPr id="27" name="Groupe 25"/>
          <p:cNvGrpSpPr/>
          <p:nvPr/>
        </p:nvGrpSpPr>
        <p:grpSpPr>
          <a:xfrm>
            <a:off x="3745523" y="1774302"/>
            <a:ext cx="2426054" cy="3175548"/>
            <a:chOff x="7840321" y="2296290"/>
            <a:chExt cx="2426054" cy="3175548"/>
          </a:xfrm>
        </p:grpSpPr>
        <p:pic>
          <p:nvPicPr>
            <p:cNvPr id="28" name="Image 26"/>
            <p:cNvPicPr>
              <a:picLocks noChangeAspect="1"/>
            </p:cNvPicPr>
            <p:nvPr/>
          </p:nvPicPr>
          <p:blipFill rotWithShape="1">
            <a:blip r:embed="rId2">
              <a:extLst>
                <a:ext uri="{28A0092B-C50C-407E-A947-70E740481C1C}">
                  <a14:useLocalDpi xmlns:a14="http://schemas.microsoft.com/office/drawing/2010/main" val="0"/>
                </a:ext>
              </a:extLst>
            </a:blip>
            <a:srcRect r="43535" b="42944"/>
            <a:stretch/>
          </p:blipFill>
          <p:spPr>
            <a:xfrm rot="13250196">
              <a:off x="7840321" y="2899999"/>
              <a:ext cx="2426054" cy="2571839"/>
            </a:xfrm>
            <a:prstGeom prst="rect">
              <a:avLst/>
            </a:prstGeom>
          </p:spPr>
        </p:pic>
        <p:sp>
          <p:nvSpPr>
            <p:cNvPr id="29" name="Rectangle 28"/>
            <p:cNvSpPr/>
            <p:nvPr/>
          </p:nvSpPr>
          <p:spPr>
            <a:xfrm>
              <a:off x="8583930" y="2296290"/>
              <a:ext cx="685800" cy="539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sp>
        <p:nvSpPr>
          <p:cNvPr id="30" name="Rectangle 29"/>
          <p:cNvSpPr/>
          <p:nvPr/>
        </p:nvSpPr>
        <p:spPr>
          <a:xfrm>
            <a:off x="4599018" y="2407285"/>
            <a:ext cx="486448" cy="251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31" name="Rectangle 30"/>
          <p:cNvSpPr/>
          <p:nvPr/>
        </p:nvSpPr>
        <p:spPr>
          <a:xfrm>
            <a:off x="4622696" y="3502910"/>
            <a:ext cx="453484" cy="1079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32" name="Trapèze 34"/>
          <p:cNvSpPr/>
          <p:nvPr/>
        </p:nvSpPr>
        <p:spPr>
          <a:xfrm flipV="1">
            <a:off x="4753883" y="6168202"/>
            <a:ext cx="123508" cy="565909"/>
          </a:xfrm>
          <a:prstGeom prst="trapezoid">
            <a:avLst>
              <a:gd name="adj" fmla="val 1046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33" name="ZoneTexte 46"/>
          <p:cNvSpPr txBox="1"/>
          <p:nvPr/>
        </p:nvSpPr>
        <p:spPr>
          <a:xfrm>
            <a:off x="3065744" y="5014421"/>
            <a:ext cx="1031051" cy="338554"/>
          </a:xfrm>
          <a:prstGeom prst="rect">
            <a:avLst/>
          </a:prstGeom>
          <a:noFill/>
        </p:spPr>
        <p:txBody>
          <a:bodyPr wrap="square" rtlCol="0">
            <a:spAutoFit/>
          </a:bodyPr>
          <a:lstStyle/>
          <a:p>
            <a:pPr algn="l" rtl="0"/>
            <a:r>
              <a:rPr lang="fr" sz="1600" b="0" i="0" u="none" baseline="0">
                <a:latin typeface="+mn-lt"/>
              </a:rPr>
              <a:t>Bactéries</a:t>
            </a:r>
            <a:endParaRPr lang="fr" sz="1600" dirty="0">
              <a:latin typeface="+mn-lt"/>
            </a:endParaRPr>
          </a:p>
        </p:txBody>
      </p:sp>
      <p:cxnSp>
        <p:nvCxnSpPr>
          <p:cNvPr id="34" name="Connecteur droit avec flèche 15"/>
          <p:cNvCxnSpPr/>
          <p:nvPr/>
        </p:nvCxnSpPr>
        <p:spPr>
          <a:xfrm flipH="1">
            <a:off x="2300366" y="5172289"/>
            <a:ext cx="794711" cy="16819"/>
          </a:xfrm>
          <a:prstGeom prst="straightConnector1">
            <a:avLst/>
          </a:prstGeom>
          <a:ln w="38100">
            <a:solidFill>
              <a:srgbClr val="FF7C80"/>
            </a:solidFill>
            <a:tailEnd type="triangle"/>
          </a:ln>
        </p:spPr>
        <p:style>
          <a:lnRef idx="1">
            <a:schemeClr val="accent2"/>
          </a:lnRef>
          <a:fillRef idx="0">
            <a:schemeClr val="accent2"/>
          </a:fillRef>
          <a:effectRef idx="0">
            <a:schemeClr val="accent2"/>
          </a:effectRef>
          <a:fontRef idx="minor">
            <a:schemeClr val="tx1"/>
          </a:fontRef>
        </p:style>
      </p:cxnSp>
      <p:sp>
        <p:nvSpPr>
          <p:cNvPr id="35" name="Title 1"/>
          <p:cNvSpPr txBox="1">
            <a:spLocks/>
          </p:cNvSpPr>
          <p:nvPr/>
        </p:nvSpPr>
        <p:spPr>
          <a:xfrm>
            <a:off x="1236868" y="412751"/>
            <a:ext cx="6973421"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a:solidFill>
                  <a:srgbClr val="FF7C80"/>
                </a:solidFill>
                <a:highlight>
                  <a:prstClr val="white"/>
                </a:highlight>
                <a:ea typeface="Calibri"/>
                <a:cs typeface="Calibri"/>
                <a:sym typeface="Calibri"/>
              </a:rPr>
              <a:t>Processus de détection – Filtration B</a:t>
            </a:r>
          </a:p>
        </p:txBody>
      </p:sp>
      <p:sp>
        <p:nvSpPr>
          <p:cNvPr id="37" name="ZoneTexte 4"/>
          <p:cNvSpPr txBox="1"/>
          <p:nvPr/>
        </p:nvSpPr>
        <p:spPr>
          <a:xfrm>
            <a:off x="5760319" y="2068076"/>
            <a:ext cx="2200089" cy="646331"/>
          </a:xfrm>
          <a:prstGeom prst="rect">
            <a:avLst/>
          </a:prstGeom>
          <a:noFill/>
        </p:spPr>
        <p:txBody>
          <a:bodyPr wrap="none" rtlCol="0">
            <a:spAutoFit/>
          </a:bodyPr>
          <a:lstStyle/>
          <a:p>
            <a:pPr algn="l" rtl="0"/>
            <a:r>
              <a:rPr lang="fr" b="0" i="0" u="none" baseline="0"/>
              <a:t>1</a:t>
            </a:r>
            <a:r>
              <a:rPr lang="fr" b="0" i="0" u="none" baseline="0">
                <a:latin typeface="+mn-lt"/>
              </a:rPr>
              <a:t>) Insérez la coupelle dans </a:t>
            </a:r>
          </a:p>
          <a:p>
            <a:pPr algn="l" rtl="0"/>
            <a:r>
              <a:rPr lang="fr" b="0" i="0" u="none" baseline="0">
                <a:latin typeface="+mn-lt"/>
              </a:rPr>
              <a:t>la partie inférieure du dispositif</a:t>
            </a:r>
          </a:p>
        </p:txBody>
      </p:sp>
      <p:sp>
        <p:nvSpPr>
          <p:cNvPr id="38" name="ZoneTexte 37"/>
          <p:cNvSpPr txBox="1"/>
          <p:nvPr/>
        </p:nvSpPr>
        <p:spPr>
          <a:xfrm>
            <a:off x="5760319" y="2955056"/>
            <a:ext cx="2861104" cy="646331"/>
          </a:xfrm>
          <a:prstGeom prst="rect">
            <a:avLst/>
          </a:prstGeom>
          <a:noFill/>
        </p:spPr>
        <p:txBody>
          <a:bodyPr wrap="none" rtlCol="0">
            <a:spAutoFit/>
          </a:bodyPr>
          <a:lstStyle/>
          <a:p>
            <a:pPr algn="l" rtl="0"/>
            <a:r>
              <a:rPr lang="fr" b="0" i="0" u="none" baseline="0">
                <a:latin typeface="+mn-lt"/>
              </a:rPr>
              <a:t>2) Fermez le système de filtration</a:t>
            </a:r>
          </a:p>
          <a:p>
            <a:pPr algn="l" rtl="0"/>
            <a:r>
              <a:rPr lang="fr" b="0" i="0" u="none" baseline="0">
                <a:latin typeface="+mn-lt"/>
              </a:rPr>
              <a:t>à l'aide du couvercle</a:t>
            </a:r>
          </a:p>
        </p:txBody>
      </p:sp>
      <p:sp>
        <p:nvSpPr>
          <p:cNvPr id="40" name="TextBox 39"/>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13</a:t>
            </a:r>
          </a:p>
        </p:txBody>
      </p:sp>
    </p:spTree>
    <p:extLst>
      <p:ext uri="{BB962C8B-B14F-4D97-AF65-F5344CB8AC3E}">
        <p14:creationId xmlns:p14="http://schemas.microsoft.com/office/powerpoint/2010/main" val="21183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3.33333E-6 -2.96296E-6 L -3.33333E-6 0.25 " pathEditMode="relative" rAng="0" ptsTypes="AA">
                                      <p:cBhvr>
                                        <p:cTn id="16" dur="2000" fill="hold"/>
                                        <p:tgtEl>
                                          <p:spTgt spid="10"/>
                                        </p:tgtEl>
                                        <p:attrNameLst>
                                          <p:attrName>ppt_x</p:attrName>
                                          <p:attrName>ppt_y</p:attrName>
                                        </p:attrNameLst>
                                      </p:cBhvr>
                                      <p:rCtr x="0" y="12500"/>
                                    </p:animMotion>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2.5E-6 -4.81481E-6 L 2.5E-6 0.25 " pathEditMode="relative" rAng="0" ptsTypes="AA">
                                      <p:cBhvr>
                                        <p:cTn id="22" dur="2000" fill="hold"/>
                                        <p:tgtEl>
                                          <p:spTgt spid="16"/>
                                        </p:tgtEl>
                                        <p:attrNameLst>
                                          <p:attrName>ppt_x</p:attrName>
                                          <p:attrName>ppt_y</p:attrName>
                                        </p:attrNameLst>
                                      </p:cBhvr>
                                      <p:rCtr x="0" y="1250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42" presetClass="path" presetSubtype="0" accel="50000" decel="50000" fill="hold" nodeType="withEffect">
                                  <p:stCondLst>
                                    <p:cond delay="500"/>
                                  </p:stCondLst>
                                  <p:childTnLst>
                                    <p:animMotion origin="layout" path="M -1.94444E-6 -1.48148E-6 L 0.00469 0.0919 " pathEditMode="relative" rAng="0" ptsTypes="AA">
                                      <p:cBhvr>
                                        <p:cTn id="32" dur="2000" fill="hold"/>
                                        <p:tgtEl>
                                          <p:spTgt spid="22"/>
                                        </p:tgtEl>
                                        <p:attrNameLst>
                                          <p:attrName>ppt_x</p:attrName>
                                          <p:attrName>ppt_y</p:attrName>
                                        </p:attrNameLst>
                                      </p:cBhvr>
                                      <p:rCtr x="226" y="4583"/>
                                    </p:animMotion>
                                  </p:childTnLst>
                                </p:cTn>
                              </p:par>
                              <p:par>
                                <p:cTn id="33" presetID="42" presetClass="path" presetSubtype="0" accel="50000" decel="50000" fill="hold" nodeType="withEffect">
                                  <p:stCondLst>
                                    <p:cond delay="500"/>
                                  </p:stCondLst>
                                  <p:childTnLst>
                                    <p:animMotion origin="layout" path="M -3.05556E-6 -3.33333E-6 L 0.01302 0.39329 " pathEditMode="relative" rAng="0" ptsTypes="AA">
                                      <p:cBhvr>
                                        <p:cTn id="34" dur="2000" fill="hold"/>
                                        <p:tgtEl>
                                          <p:spTgt spid="17"/>
                                        </p:tgtEl>
                                        <p:attrNameLst>
                                          <p:attrName>ppt_x</p:attrName>
                                          <p:attrName>ppt_y</p:attrName>
                                        </p:attrNameLst>
                                      </p:cBhvr>
                                      <p:rCtr x="642" y="19653"/>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par>
                                <p:cTn id="56" presetID="22" presetClass="exit" presetSubtype="1" fill="hold" grpId="1" nodeType="withEffect">
                                  <p:stCondLst>
                                    <p:cond delay="0"/>
                                  </p:stCondLst>
                                  <p:childTnLst>
                                    <p:animEffect transition="out" filter="wipe(up)">
                                      <p:cBhvr>
                                        <p:cTn id="57" dur="2000"/>
                                        <p:tgtEl>
                                          <p:spTgt spid="11"/>
                                        </p:tgtEl>
                                      </p:cBhvr>
                                    </p:animEffect>
                                    <p:set>
                                      <p:cBhvr>
                                        <p:cTn id="58" dur="1" fill="hold">
                                          <p:stCondLst>
                                            <p:cond delay="1999"/>
                                          </p:stCondLst>
                                        </p:cTn>
                                        <p:tgtEl>
                                          <p:spTgt spid="11"/>
                                        </p:tgtEl>
                                        <p:attrNameLst>
                                          <p:attrName>style.visibility</p:attrName>
                                        </p:attrNameLst>
                                      </p:cBhvr>
                                      <p:to>
                                        <p:strVal val="hidden"/>
                                      </p:to>
                                    </p:set>
                                  </p:childTnLst>
                                </p:cTn>
                              </p:par>
                              <p:par>
                                <p:cTn id="59" presetID="22" presetClass="exit" presetSubtype="1" fill="hold" grpId="1" nodeType="withEffect">
                                  <p:stCondLst>
                                    <p:cond delay="500"/>
                                  </p:stCondLst>
                                  <p:childTnLst>
                                    <p:animEffect transition="out" filter="wipe(up)">
                                      <p:cBhvr>
                                        <p:cTn id="60" dur="2000"/>
                                        <p:tgtEl>
                                          <p:spTgt spid="31"/>
                                        </p:tgtEl>
                                      </p:cBhvr>
                                    </p:animEffect>
                                    <p:set>
                                      <p:cBhvr>
                                        <p:cTn id="61" dur="1" fill="hold">
                                          <p:stCondLst>
                                            <p:cond delay="1999"/>
                                          </p:stCondLst>
                                        </p:cTn>
                                        <p:tgtEl>
                                          <p:spTgt spid="31"/>
                                        </p:tgtEl>
                                        <p:attrNameLst>
                                          <p:attrName>style.visibility</p:attrName>
                                        </p:attrNameLst>
                                      </p:cBhvr>
                                      <p:to>
                                        <p:strVal val="hidden"/>
                                      </p:to>
                                    </p:set>
                                  </p:childTnLst>
                                </p:cTn>
                              </p:par>
                              <p:par>
                                <p:cTn id="62" presetID="42" presetClass="path" presetSubtype="0" accel="50000" decel="50000" fill="hold" grpId="1" nodeType="withEffect">
                                  <p:stCondLst>
                                    <p:cond delay="0"/>
                                  </p:stCondLst>
                                  <p:childTnLst>
                                    <p:animMotion origin="layout" path="M -1.94444E-6 3.7037E-6 L -1.94444E-6 0.25 " pathEditMode="relative" rAng="0" ptsTypes="AA">
                                      <p:cBhvr>
                                        <p:cTn id="63" dur="5000" fill="hold"/>
                                        <p:tgtEl>
                                          <p:spTgt spid="9"/>
                                        </p:tgtEl>
                                        <p:attrNameLst>
                                          <p:attrName>ppt_x</p:attrName>
                                          <p:attrName>ppt_y</p:attrName>
                                        </p:attrNameLst>
                                      </p:cBhvr>
                                      <p:rCtr x="0" y="12500"/>
                                    </p:animMotion>
                                  </p:childTnLst>
                                </p:cTn>
                              </p:par>
                              <p:par>
                                <p:cTn id="64" presetID="42" presetClass="path" presetSubtype="0" accel="50000" decel="50000" fill="hold" grpId="1" nodeType="withEffect">
                                  <p:stCondLst>
                                    <p:cond delay="0"/>
                                  </p:stCondLst>
                                  <p:childTnLst>
                                    <p:animMotion origin="layout" path="M 1.66667E-6 3.33333E-6 L 1.66667E-6 0.25 " pathEditMode="relative" rAng="0" ptsTypes="AA">
                                      <p:cBhvr>
                                        <p:cTn id="65" dur="5000" fill="hold"/>
                                        <p:tgtEl>
                                          <p:spTgt spid="30"/>
                                        </p:tgtEl>
                                        <p:attrNameLst>
                                          <p:attrName>ppt_x</p:attrName>
                                          <p:attrName>ppt_y</p:attrName>
                                        </p:attrNameLst>
                                      </p:cBhvr>
                                      <p:rCtr x="0" y="12500"/>
                                    </p:animMotion>
                                  </p:childTnLst>
                                </p:cTn>
                              </p:par>
                              <p:par>
                                <p:cTn id="66" presetID="22" presetClass="entr" presetSubtype="4"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down)">
                                      <p:cBhvr>
                                        <p:cTn id="68" dur="2000"/>
                                        <p:tgtEl>
                                          <p:spTgt spid="23"/>
                                        </p:tgtEl>
                                      </p:cBhvr>
                                    </p:animEffect>
                                  </p:childTnLst>
                                </p:cTn>
                              </p:par>
                              <p:par>
                                <p:cTn id="69" presetID="22" presetClass="exit" presetSubtype="1" fill="hold" grpId="1" nodeType="withEffect">
                                  <p:stCondLst>
                                    <p:cond delay="2000"/>
                                  </p:stCondLst>
                                  <p:childTnLst>
                                    <p:animEffect transition="out" filter="wipe(up)">
                                      <p:cBhvr>
                                        <p:cTn id="70" dur="2000"/>
                                        <p:tgtEl>
                                          <p:spTgt spid="23"/>
                                        </p:tgtEl>
                                      </p:cBhvr>
                                    </p:animEffect>
                                    <p:set>
                                      <p:cBhvr>
                                        <p:cTn id="71" dur="1" fill="hold">
                                          <p:stCondLst>
                                            <p:cond delay="1999"/>
                                          </p:stCondLst>
                                        </p:cTn>
                                        <p:tgtEl>
                                          <p:spTgt spid="23"/>
                                        </p:tgtEl>
                                        <p:attrNameLst>
                                          <p:attrName>style.visibility</p:attrName>
                                        </p:attrNameLst>
                                      </p:cBhvr>
                                      <p:to>
                                        <p:strVal val="hidden"/>
                                      </p:to>
                                    </p:set>
                                  </p:childTnLst>
                                </p:cTn>
                              </p:par>
                              <p:par>
                                <p:cTn id="72" presetID="22" presetClass="entr" presetSubtype="1" fill="hold" grpId="0" nodeType="withEffect">
                                  <p:stCondLst>
                                    <p:cond delay="600"/>
                                  </p:stCondLst>
                                  <p:childTnLst>
                                    <p:set>
                                      <p:cBhvr>
                                        <p:cTn id="73" dur="1" fill="hold">
                                          <p:stCondLst>
                                            <p:cond delay="0"/>
                                          </p:stCondLst>
                                        </p:cTn>
                                        <p:tgtEl>
                                          <p:spTgt spid="24"/>
                                        </p:tgtEl>
                                        <p:attrNameLst>
                                          <p:attrName>style.visibility</p:attrName>
                                        </p:attrNameLst>
                                      </p:cBhvr>
                                      <p:to>
                                        <p:strVal val="visible"/>
                                      </p:to>
                                    </p:set>
                                    <p:animEffect transition="in" filter="wipe(up)">
                                      <p:cBhvr>
                                        <p:cTn id="74" dur="2400"/>
                                        <p:tgtEl>
                                          <p:spTgt spid="24"/>
                                        </p:tgtEl>
                                      </p:cBhvr>
                                    </p:animEffect>
                                  </p:childTnLst>
                                </p:cTn>
                              </p:par>
                              <p:par>
                                <p:cTn id="75" presetID="22" presetClass="entr" presetSubtype="1" fill="hold" grpId="0" nodeType="withEffect">
                                  <p:stCondLst>
                                    <p:cond delay="300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2000"/>
                                        <p:tgtEl>
                                          <p:spTgt spid="32"/>
                                        </p:tgtEl>
                                      </p:cBhvr>
                                    </p:animEffect>
                                  </p:childTnLst>
                                </p:cTn>
                              </p:par>
                              <p:par>
                                <p:cTn id="78" presetID="22" presetClass="exit" presetSubtype="1" fill="hold" grpId="1" nodeType="withEffect">
                                  <p:stCondLst>
                                    <p:cond delay="4000"/>
                                  </p:stCondLst>
                                  <p:childTnLst>
                                    <p:animEffect transition="out" filter="wipe(up)">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cTn>
                              </p:par>
                            </p:childTnLst>
                          </p:cTn>
                        </p:par>
                        <p:par>
                          <p:cTn id="81" fill="hold">
                            <p:stCondLst>
                              <p:cond delay="5000"/>
                            </p:stCondLst>
                            <p:childTnLst>
                              <p:par>
                                <p:cTn id="82" presetID="1" presetClass="exit" presetSubtype="0" fill="hold" grpId="1" nodeType="afterEffect">
                                  <p:stCondLst>
                                    <p:cond delay="0"/>
                                  </p:stCondLst>
                                  <p:childTnLst>
                                    <p:set>
                                      <p:cBhvr>
                                        <p:cTn id="83" dur="1" fill="hold">
                                          <p:stCondLst>
                                            <p:cond delay="0"/>
                                          </p:stCondLst>
                                        </p:cTn>
                                        <p:tgtEl>
                                          <p:spTgt spid="32"/>
                                        </p:tgtEl>
                                        <p:attrNameLst>
                                          <p:attrName>style.visibility</p:attrName>
                                        </p:attrNameLst>
                                      </p:cBhvr>
                                      <p:to>
                                        <p:strVal val="hidden"/>
                                      </p:to>
                                    </p:set>
                                  </p:childTnLst>
                                </p:cTn>
                              </p:par>
                            </p:childTnLst>
                          </p:cTn>
                        </p:par>
                        <p:par>
                          <p:cTn id="84" fill="hold">
                            <p:stCondLst>
                              <p:cond delay="5000"/>
                            </p:stCondLst>
                            <p:childTnLst>
                              <p:par>
                                <p:cTn id="85" presetID="1"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p:bldP spid="18" grpId="0"/>
      <p:bldP spid="20" grpId="0"/>
      <p:bldP spid="23" grpId="0" animBg="1"/>
      <p:bldP spid="23" grpId="1" animBg="1"/>
      <p:bldP spid="24" grpId="0" animBg="1"/>
      <p:bldP spid="24" grpId="1" animBg="1"/>
      <p:bldP spid="30" grpId="0" animBg="1"/>
      <p:bldP spid="30" grpId="1" animBg="1"/>
      <p:bldP spid="31" grpId="0" animBg="1"/>
      <p:bldP spid="31" grpId="1" animBg="1"/>
      <p:bldP spid="32" grpId="0" animBg="1"/>
      <p:bldP spid="32" grpId="1" animBg="1"/>
      <p:bldP spid="33"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1541928" y="412751"/>
            <a:ext cx="6973421"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a:solidFill>
                  <a:srgbClr val="FF7C80"/>
                </a:solidFill>
                <a:highlight>
                  <a:prstClr val="white"/>
                </a:highlight>
                <a:ea typeface="Calibri"/>
                <a:cs typeface="Calibri"/>
                <a:sym typeface="Calibri"/>
              </a:rPr>
              <a:t>Processus de détection – Extraction</a:t>
            </a:r>
          </a:p>
        </p:txBody>
      </p:sp>
      <p:pic>
        <p:nvPicPr>
          <p:cNvPr id="27" name="Image 21"/>
          <p:cNvPicPr>
            <a:picLocks noChangeAspect="1"/>
          </p:cNvPicPr>
          <p:nvPr/>
        </p:nvPicPr>
        <p:blipFill rotWithShape="1">
          <a:blip r:embed="rId2" cstate="print">
            <a:extLst>
              <a:ext uri="{28A0092B-C50C-407E-A947-70E740481C1C}">
                <a14:useLocalDpi xmlns:a14="http://schemas.microsoft.com/office/drawing/2010/main" val="0"/>
              </a:ext>
            </a:extLst>
          </a:blip>
          <a:srcRect l="38460" t="33293" r="52042" b="45313"/>
          <a:stretch/>
        </p:blipFill>
        <p:spPr>
          <a:xfrm>
            <a:off x="6308584" y="3101418"/>
            <a:ext cx="1417881" cy="1401753"/>
          </a:xfrm>
          <a:prstGeom prst="rect">
            <a:avLst/>
          </a:prstGeom>
        </p:spPr>
      </p:pic>
      <p:pic>
        <p:nvPicPr>
          <p:cNvPr id="28" name="Image 28"/>
          <p:cNvPicPr>
            <a:picLocks noChangeAspect="1"/>
          </p:cNvPicPr>
          <p:nvPr/>
        </p:nvPicPr>
        <p:blipFill rotWithShape="1">
          <a:blip r:embed="rId3" cstate="print">
            <a:extLst>
              <a:ext uri="{28A0092B-C50C-407E-A947-70E740481C1C}">
                <a14:useLocalDpi xmlns:a14="http://schemas.microsoft.com/office/drawing/2010/main" val="0"/>
              </a:ext>
            </a:extLst>
          </a:blip>
          <a:srcRect l="62304" t="20768" r="16778" b="23426"/>
          <a:stretch/>
        </p:blipFill>
        <p:spPr>
          <a:xfrm>
            <a:off x="6459070" y="4591047"/>
            <a:ext cx="1224136" cy="1512169"/>
          </a:xfrm>
          <a:prstGeom prst="rect">
            <a:avLst/>
          </a:prstGeom>
        </p:spPr>
      </p:pic>
      <p:pic>
        <p:nvPicPr>
          <p:cNvPr id="29" name="Image 6"/>
          <p:cNvPicPr>
            <a:picLocks noChangeAspect="1"/>
          </p:cNvPicPr>
          <p:nvPr/>
        </p:nvPicPr>
        <p:blipFill rotWithShape="1">
          <a:blip r:embed="rId4"/>
          <a:srcRect l="36958" t="32212" r="55832" b="56569"/>
          <a:stretch/>
        </p:blipFill>
        <p:spPr>
          <a:xfrm>
            <a:off x="3770489" y="3447199"/>
            <a:ext cx="834205" cy="712355"/>
          </a:xfrm>
          <a:prstGeom prst="rect">
            <a:avLst/>
          </a:prstGeom>
        </p:spPr>
      </p:pic>
      <p:pic>
        <p:nvPicPr>
          <p:cNvPr id="30" name="Image 7"/>
          <p:cNvPicPr>
            <a:picLocks noChangeAspect="1"/>
          </p:cNvPicPr>
          <p:nvPr/>
        </p:nvPicPr>
        <p:blipFill rotWithShape="1">
          <a:blip r:embed="rId5"/>
          <a:srcRect l="35743" t="26454" r="53807" b="52583"/>
          <a:stretch/>
        </p:blipFill>
        <p:spPr>
          <a:xfrm>
            <a:off x="3568807" y="4300035"/>
            <a:ext cx="1213281" cy="1335550"/>
          </a:xfrm>
          <a:prstGeom prst="rect">
            <a:avLst/>
          </a:prstGeom>
        </p:spPr>
      </p:pic>
      <p:sp>
        <p:nvSpPr>
          <p:cNvPr id="31" name="ZoneTexte 33"/>
          <p:cNvSpPr txBox="1"/>
          <p:nvPr/>
        </p:nvSpPr>
        <p:spPr>
          <a:xfrm>
            <a:off x="1541928" y="1388756"/>
            <a:ext cx="3110595" cy="430887"/>
          </a:xfrm>
          <a:prstGeom prst="rect">
            <a:avLst/>
          </a:prstGeom>
          <a:noFill/>
        </p:spPr>
        <p:txBody>
          <a:bodyPr wrap="none" rtlCol="0">
            <a:spAutoFit/>
          </a:bodyPr>
          <a:lstStyle/>
          <a:p>
            <a:pPr algn="l" rtl="0"/>
            <a:r>
              <a:rPr lang="fr" sz="2200" b="0" i="0" u="none" baseline="0">
                <a:latin typeface="+mn-lt"/>
              </a:rPr>
              <a:t>Extraction et incubation</a:t>
            </a:r>
          </a:p>
        </p:txBody>
      </p:sp>
      <p:sp>
        <p:nvSpPr>
          <p:cNvPr id="32" name="Rectangle 31"/>
          <p:cNvSpPr/>
          <p:nvPr/>
        </p:nvSpPr>
        <p:spPr>
          <a:xfrm>
            <a:off x="3953970" y="5174333"/>
            <a:ext cx="458709"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33" name="ZoneTexte 8"/>
          <p:cNvSpPr txBox="1"/>
          <p:nvPr/>
        </p:nvSpPr>
        <p:spPr>
          <a:xfrm>
            <a:off x="2342452" y="3523591"/>
            <a:ext cx="951607" cy="369332"/>
          </a:xfrm>
          <a:prstGeom prst="rect">
            <a:avLst/>
          </a:prstGeom>
          <a:noFill/>
        </p:spPr>
        <p:txBody>
          <a:bodyPr wrap="none" rtlCol="0">
            <a:spAutoFit/>
          </a:bodyPr>
          <a:lstStyle/>
          <a:p>
            <a:pPr algn="l" rtl="0"/>
            <a:r>
              <a:rPr lang="fr" b="0" i="0" u="none" baseline="0">
                <a:solidFill>
                  <a:srgbClr val="003299"/>
                </a:solidFill>
                <a:latin typeface="+mn-lt"/>
              </a:rPr>
              <a:t>Bactéries</a:t>
            </a:r>
            <a:endParaRPr lang="fr" dirty="0">
              <a:solidFill>
                <a:srgbClr val="003299"/>
              </a:solidFill>
              <a:latin typeface="+mn-lt"/>
            </a:endParaRPr>
          </a:p>
        </p:txBody>
      </p:sp>
      <p:sp>
        <p:nvSpPr>
          <p:cNvPr id="34" name="ZoneTexte 22"/>
          <p:cNvSpPr txBox="1"/>
          <p:nvPr/>
        </p:nvSpPr>
        <p:spPr>
          <a:xfrm>
            <a:off x="4972070" y="4780094"/>
            <a:ext cx="1168397" cy="646331"/>
          </a:xfrm>
          <a:prstGeom prst="rect">
            <a:avLst/>
          </a:prstGeom>
          <a:noFill/>
        </p:spPr>
        <p:txBody>
          <a:bodyPr wrap="none" rtlCol="0">
            <a:spAutoFit/>
          </a:bodyPr>
          <a:lstStyle/>
          <a:p>
            <a:pPr algn="l" rtl="0"/>
            <a:r>
              <a:rPr lang="fr" b="0" i="0" u="none" baseline="0" dirty="0">
                <a:solidFill>
                  <a:srgbClr val="FF0000"/>
                </a:solidFill>
                <a:latin typeface="+mn-lt"/>
              </a:rPr>
              <a:t>Anticorps </a:t>
            </a:r>
          </a:p>
          <a:p>
            <a:pPr algn="l" rtl="0"/>
            <a:r>
              <a:rPr lang="fr" b="0" i="0" u="none" baseline="0" dirty="0">
                <a:solidFill>
                  <a:srgbClr val="FF0000"/>
                </a:solidFill>
                <a:latin typeface="+mn-lt"/>
              </a:rPr>
              <a:t>marqués</a:t>
            </a:r>
            <a:endParaRPr lang="fr" dirty="0">
              <a:solidFill>
                <a:srgbClr val="FF0000"/>
              </a:solidFill>
              <a:latin typeface="+mn-lt"/>
            </a:endParaRPr>
          </a:p>
        </p:txBody>
      </p:sp>
      <p:cxnSp>
        <p:nvCxnSpPr>
          <p:cNvPr id="35" name="Connecteur droit avec flèche 26"/>
          <p:cNvCxnSpPr/>
          <p:nvPr/>
        </p:nvCxnSpPr>
        <p:spPr>
          <a:xfrm flipH="1">
            <a:off x="4276877" y="5148371"/>
            <a:ext cx="702551" cy="71681"/>
          </a:xfrm>
          <a:prstGeom prst="straightConnector1">
            <a:avLst/>
          </a:prstGeom>
          <a:ln w="19050">
            <a:solidFill>
              <a:srgbClr val="003299"/>
            </a:solidFill>
            <a:tailEnd type="triangle"/>
          </a:ln>
        </p:spPr>
        <p:style>
          <a:lnRef idx="1">
            <a:schemeClr val="accent1"/>
          </a:lnRef>
          <a:fillRef idx="0">
            <a:schemeClr val="accent1"/>
          </a:fillRef>
          <a:effectRef idx="0">
            <a:schemeClr val="accent1"/>
          </a:effectRef>
          <a:fontRef idx="minor">
            <a:schemeClr val="tx1"/>
          </a:fontRef>
        </p:style>
      </p:cxnSp>
      <p:pic>
        <p:nvPicPr>
          <p:cNvPr id="36" name="Image 16"/>
          <p:cNvPicPr>
            <a:picLocks noChangeAspect="1"/>
          </p:cNvPicPr>
          <p:nvPr/>
        </p:nvPicPr>
        <p:blipFill rotWithShape="1">
          <a:blip r:embed="rId6">
            <a:extLst>
              <a:ext uri="{28A0092B-C50C-407E-A947-70E740481C1C}">
                <a14:useLocalDpi xmlns:a14="http://schemas.microsoft.com/office/drawing/2010/main" val="0"/>
              </a:ext>
            </a:extLst>
          </a:blip>
          <a:srcRect l="48492" t="31311" r="36576" b="48877"/>
          <a:stretch/>
        </p:blipFill>
        <p:spPr>
          <a:xfrm>
            <a:off x="3621397" y="3028358"/>
            <a:ext cx="1157494" cy="796442"/>
          </a:xfrm>
          <a:prstGeom prst="rect">
            <a:avLst/>
          </a:prstGeom>
        </p:spPr>
      </p:pic>
      <p:pic>
        <p:nvPicPr>
          <p:cNvPr id="37" name="Image 17"/>
          <p:cNvPicPr>
            <a:picLocks noChangeAspect="1"/>
          </p:cNvPicPr>
          <p:nvPr/>
        </p:nvPicPr>
        <p:blipFill rotWithShape="1">
          <a:blip r:embed="rId7">
            <a:extLst>
              <a:ext uri="{28A0092B-C50C-407E-A947-70E740481C1C}">
                <a14:useLocalDpi xmlns:a14="http://schemas.microsoft.com/office/drawing/2010/main" val="0"/>
              </a:ext>
            </a:extLst>
          </a:blip>
          <a:srcRect l="47397" t="42406" r="35480" b="28009"/>
          <a:stretch/>
        </p:blipFill>
        <p:spPr>
          <a:xfrm>
            <a:off x="3564246" y="3471362"/>
            <a:ext cx="1324313" cy="1186584"/>
          </a:xfrm>
          <a:prstGeom prst="rect">
            <a:avLst/>
          </a:prstGeom>
        </p:spPr>
      </p:pic>
      <p:pic>
        <p:nvPicPr>
          <p:cNvPr id="38" name="Image 18"/>
          <p:cNvPicPr>
            <a:picLocks noChangeAspect="1"/>
          </p:cNvPicPr>
          <p:nvPr/>
        </p:nvPicPr>
        <p:blipFill rotWithShape="1">
          <a:blip r:embed="rId8" cstate="print">
            <a:extLst>
              <a:ext uri="{28A0092B-C50C-407E-A947-70E740481C1C}">
                <a14:useLocalDpi xmlns:a14="http://schemas.microsoft.com/office/drawing/2010/main" val="0"/>
              </a:ext>
            </a:extLst>
          </a:blip>
          <a:srcRect l="40257" t="6782" r="39798" b="53848"/>
          <a:stretch/>
        </p:blipFill>
        <p:spPr>
          <a:xfrm>
            <a:off x="6140467" y="3159660"/>
            <a:ext cx="1861342" cy="1612524"/>
          </a:xfrm>
          <a:prstGeom prst="rect">
            <a:avLst/>
          </a:prstGeom>
        </p:spPr>
      </p:pic>
      <p:pic>
        <p:nvPicPr>
          <p:cNvPr id="39" name="Image 23"/>
          <p:cNvPicPr>
            <a:picLocks noChangeAspect="1"/>
          </p:cNvPicPr>
          <p:nvPr/>
        </p:nvPicPr>
        <p:blipFill rotWithShape="1">
          <a:blip r:embed="rId9" cstate="print">
            <a:extLst>
              <a:ext uri="{28A0092B-C50C-407E-A947-70E740481C1C}">
                <a14:useLocalDpi xmlns:a14="http://schemas.microsoft.com/office/drawing/2010/main" val="0"/>
              </a:ext>
            </a:extLst>
          </a:blip>
          <a:srcRect l="38882" t="15605" r="22657" b="19500"/>
          <a:stretch/>
        </p:blipFill>
        <p:spPr>
          <a:xfrm>
            <a:off x="6121828" y="2979669"/>
            <a:ext cx="1862752" cy="1379394"/>
          </a:xfrm>
          <a:prstGeom prst="rect">
            <a:avLst/>
          </a:prstGeom>
        </p:spPr>
      </p:pic>
      <p:sp>
        <p:nvSpPr>
          <p:cNvPr id="40" name="ZoneTexte 25"/>
          <p:cNvSpPr txBox="1"/>
          <p:nvPr/>
        </p:nvSpPr>
        <p:spPr>
          <a:xfrm>
            <a:off x="1966176" y="1807796"/>
            <a:ext cx="2578911" cy="369332"/>
          </a:xfrm>
          <a:prstGeom prst="rect">
            <a:avLst/>
          </a:prstGeom>
          <a:noFill/>
        </p:spPr>
        <p:txBody>
          <a:bodyPr wrap="none" rtlCol="0">
            <a:spAutoFit/>
          </a:bodyPr>
          <a:lstStyle/>
          <a:p>
            <a:pPr algn="l" rtl="0"/>
            <a:r>
              <a:rPr lang="fr" b="0" i="0" u="none" baseline="0">
                <a:latin typeface="+mn-lt"/>
              </a:rPr>
              <a:t>1) Enlevez la partie inférieure</a:t>
            </a:r>
          </a:p>
        </p:txBody>
      </p:sp>
      <p:sp>
        <p:nvSpPr>
          <p:cNvPr id="41" name="ZoneTexte 27"/>
          <p:cNvSpPr txBox="1"/>
          <p:nvPr/>
        </p:nvSpPr>
        <p:spPr>
          <a:xfrm>
            <a:off x="1966176" y="2179739"/>
            <a:ext cx="5597238" cy="369332"/>
          </a:xfrm>
          <a:prstGeom prst="rect">
            <a:avLst/>
          </a:prstGeom>
          <a:noFill/>
        </p:spPr>
        <p:txBody>
          <a:bodyPr wrap="none" rtlCol="0">
            <a:spAutoFit/>
          </a:bodyPr>
          <a:lstStyle/>
          <a:p>
            <a:pPr algn="l" rtl="0"/>
            <a:r>
              <a:rPr lang="fr" b="0" i="0" u="none" baseline="0">
                <a:latin typeface="+mn-lt"/>
              </a:rPr>
              <a:t>2) Transférez la coupelle dans le réservoir et enlevez le couvercle</a:t>
            </a:r>
            <a:endParaRPr lang="fr" dirty="0">
              <a:latin typeface="+mn-lt"/>
            </a:endParaRPr>
          </a:p>
        </p:txBody>
      </p:sp>
      <p:cxnSp>
        <p:nvCxnSpPr>
          <p:cNvPr id="42" name="Connecteur droit avec flèche 30"/>
          <p:cNvCxnSpPr/>
          <p:nvPr/>
        </p:nvCxnSpPr>
        <p:spPr>
          <a:xfrm>
            <a:off x="3340985" y="3824800"/>
            <a:ext cx="726934" cy="209272"/>
          </a:xfrm>
          <a:prstGeom prst="straightConnector1">
            <a:avLst/>
          </a:prstGeom>
          <a:ln w="19050">
            <a:solidFill>
              <a:srgbClr val="003299"/>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14</a:t>
            </a:r>
          </a:p>
        </p:txBody>
      </p:sp>
    </p:spTree>
    <p:extLst>
      <p:ext uri="{BB962C8B-B14F-4D97-AF65-F5344CB8AC3E}">
        <p14:creationId xmlns:p14="http://schemas.microsoft.com/office/powerpoint/2010/main" val="46495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42" presetClass="path" presetSubtype="0" accel="50000" decel="50000" fill="hold" nodeType="withEffect">
                                  <p:stCondLst>
                                    <p:cond delay="0"/>
                                  </p:stCondLst>
                                  <p:childTnLst>
                                    <p:animMotion origin="layout" path="M -2.77778E-6 -2.59259E-6 L -0.00034 0.13472 " pathEditMode="relative" rAng="0" ptsTypes="AA">
                                      <p:cBhvr>
                                        <p:cTn id="14" dur="2000" fill="hold"/>
                                        <p:tgtEl>
                                          <p:spTgt spid="37"/>
                                        </p:tgtEl>
                                        <p:attrNameLst>
                                          <p:attrName>ppt_x</p:attrName>
                                          <p:attrName>ppt_y</p:attrName>
                                        </p:attrNameLst>
                                      </p:cBhvr>
                                      <p:rCtr x="-17" y="6736"/>
                                    </p:animMotion>
                                  </p:childTnLst>
                                </p:cTn>
                              </p:par>
                              <p:par>
                                <p:cTn id="15" presetID="42" presetClass="path" presetSubtype="0" accel="50000" decel="50000" fill="hold" nodeType="withEffect">
                                  <p:stCondLst>
                                    <p:cond delay="0"/>
                                  </p:stCondLst>
                                  <p:childTnLst>
                                    <p:animMotion origin="layout" path="M -3.88889E-6 -7.40741E-7 L -3.88889E-6 0.25 " pathEditMode="relative" rAng="0" ptsTypes="AA">
                                      <p:cBhvr>
                                        <p:cTn id="16" dur="2000" fill="hold"/>
                                        <p:tgtEl>
                                          <p:spTgt spid="38"/>
                                        </p:tgtEl>
                                        <p:attrNameLst>
                                          <p:attrName>ppt_x</p:attrName>
                                          <p:attrName>ppt_y</p:attrName>
                                        </p:attrNameLst>
                                      </p:cBhvr>
                                      <p:rCtr x="0" y="12500"/>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3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par>
                          <p:cTn id="40" fill="hold">
                            <p:stCondLst>
                              <p:cond delay="0"/>
                            </p:stCondLst>
                            <p:childTnLst>
                              <p:par>
                                <p:cTn id="41" presetID="0" presetClass="path" presetSubtype="0" accel="50000" decel="50000" fill="hold" nodeType="afterEffect">
                                  <p:stCondLst>
                                    <p:cond delay="0"/>
                                  </p:stCondLst>
                                  <p:childTnLst>
                                    <p:animMotion origin="layout" path="M 0.00278 0.00139 L -0.00226 0.11041 L -0.00226 0.11088 " pathEditMode="relative" rAng="0" ptsTypes="AAA">
                                      <p:cBhvr>
                                        <p:cTn id="42" dur="2000" fill="hold"/>
                                        <p:tgtEl>
                                          <p:spTgt spid="36"/>
                                        </p:tgtEl>
                                        <p:attrNameLst>
                                          <p:attrName>ppt_x</p:attrName>
                                          <p:attrName>ppt_y</p:attrName>
                                        </p:attrNameLst>
                                      </p:cBhvr>
                                      <p:rCtr x="-260" y="5463"/>
                                    </p:animMotion>
                                  </p:childTnLst>
                                </p:cTn>
                              </p:par>
                              <p:par>
                                <p:cTn id="43" presetID="0" presetClass="path" presetSubtype="0" accel="50000" decel="50000" fill="hold" nodeType="withEffect">
                                  <p:stCondLst>
                                    <p:cond delay="0"/>
                                  </p:stCondLst>
                                  <p:childTnLst>
                                    <p:animMotion origin="layout" path="M 0.00277 0.00139 L -0.00226 0.11041 L -0.00226 0.11088 " pathEditMode="relative" rAng="0" ptsTypes="AAA">
                                      <p:cBhvr>
                                        <p:cTn id="44" dur="2000" fill="hold"/>
                                        <p:tgtEl>
                                          <p:spTgt spid="29"/>
                                        </p:tgtEl>
                                        <p:attrNameLst>
                                          <p:attrName>ppt_x</p:attrName>
                                          <p:attrName>ppt_y</p:attrName>
                                        </p:attrNameLst>
                                      </p:cBhvr>
                                      <p:rCtr x="-260" y="5463"/>
                                    </p:animMotion>
                                  </p:childTnLst>
                                </p:cTn>
                              </p:par>
                              <p:par>
                                <p:cTn id="45" presetID="42" presetClass="path" presetSubtype="0" accel="50000" decel="50000" fill="hold" nodeType="withEffect">
                                  <p:stCondLst>
                                    <p:cond delay="0"/>
                                  </p:stCondLst>
                                  <p:childTnLst>
                                    <p:animMotion origin="layout" path="M -1.11111E-6 1.85185E-6 L 0.00261 0.19629 " pathEditMode="relative" rAng="0" ptsTypes="AA">
                                      <p:cBhvr>
                                        <p:cTn id="46" dur="2000" fill="hold"/>
                                        <p:tgtEl>
                                          <p:spTgt spid="27"/>
                                        </p:tgtEl>
                                        <p:attrNameLst>
                                          <p:attrName>ppt_x</p:attrName>
                                          <p:attrName>ppt_y</p:attrName>
                                        </p:attrNameLst>
                                      </p:cBhvr>
                                      <p:rCtr x="122" y="9815"/>
                                    </p:animMotion>
                                  </p:childTnLst>
                                </p:cTn>
                              </p:par>
                              <p:par>
                                <p:cTn id="47" presetID="42" presetClass="path" presetSubtype="0" accel="50000" decel="50000" fill="hold" nodeType="withEffect">
                                  <p:stCondLst>
                                    <p:cond delay="0"/>
                                  </p:stCondLst>
                                  <p:childTnLst>
                                    <p:animMotion origin="layout" path="M -4.16667E-6 -3.7037E-6 L 0.00243 0.19561 " pathEditMode="relative" rAng="0" ptsTypes="AA">
                                      <p:cBhvr>
                                        <p:cTn id="48" dur="2000" fill="hold"/>
                                        <p:tgtEl>
                                          <p:spTgt spid="39"/>
                                        </p:tgtEl>
                                        <p:attrNameLst>
                                          <p:attrName>ppt_x</p:attrName>
                                          <p:attrName>ppt_y</p:attrName>
                                        </p:attrNameLst>
                                      </p:cBhvr>
                                      <p:rCtr x="122" y="9769"/>
                                    </p:animMotion>
                                  </p:childTnLst>
                                </p:cTn>
                              </p:par>
                            </p:childTnLst>
                          </p:cTn>
                        </p:par>
                        <p:par>
                          <p:cTn id="49" fill="hold">
                            <p:stCondLst>
                              <p:cond delay="2000"/>
                            </p:stCondLst>
                            <p:childTnLst>
                              <p:par>
                                <p:cTn id="50" presetID="1" presetClass="exit" presetSubtype="0" fill="hold" nodeType="afterEffect">
                                  <p:stCondLst>
                                    <p:cond delay="0"/>
                                  </p:stCondLst>
                                  <p:childTnLst>
                                    <p:set>
                                      <p:cBhvr>
                                        <p:cTn id="51" dur="1" fill="hold">
                                          <p:stCondLst>
                                            <p:cond delay="0"/>
                                          </p:stCondLst>
                                        </p:cTn>
                                        <p:tgtEl>
                                          <p:spTgt spid="39"/>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1541928" y="412751"/>
            <a:ext cx="6973421"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a:solidFill>
                  <a:srgbClr val="FF7C80"/>
                </a:solidFill>
                <a:highlight>
                  <a:prstClr val="white"/>
                </a:highlight>
                <a:ea typeface="Calibri"/>
                <a:cs typeface="Calibri"/>
                <a:sym typeface="Calibri"/>
              </a:rPr>
              <a:t>Processus de détection – Extraction</a:t>
            </a:r>
          </a:p>
        </p:txBody>
      </p:sp>
      <p:pic>
        <p:nvPicPr>
          <p:cNvPr id="55" name="Image 21"/>
          <p:cNvPicPr>
            <a:picLocks noChangeAspect="1"/>
          </p:cNvPicPr>
          <p:nvPr/>
        </p:nvPicPr>
        <p:blipFill rotWithShape="1">
          <a:blip r:embed="rId2" cstate="print">
            <a:extLst>
              <a:ext uri="{28A0092B-C50C-407E-A947-70E740481C1C}">
                <a14:useLocalDpi xmlns:a14="http://schemas.microsoft.com/office/drawing/2010/main" val="0"/>
              </a:ext>
            </a:extLst>
          </a:blip>
          <a:srcRect l="38460" t="33293" r="52042" b="45313"/>
          <a:stretch/>
        </p:blipFill>
        <p:spPr>
          <a:xfrm>
            <a:off x="6597266" y="4581666"/>
            <a:ext cx="973681" cy="962605"/>
          </a:xfrm>
          <a:prstGeom prst="rect">
            <a:avLst/>
          </a:prstGeom>
        </p:spPr>
      </p:pic>
      <p:pic>
        <p:nvPicPr>
          <p:cNvPr id="56" name="Image 28"/>
          <p:cNvPicPr>
            <a:picLocks noChangeAspect="1"/>
          </p:cNvPicPr>
          <p:nvPr/>
        </p:nvPicPr>
        <p:blipFill rotWithShape="1">
          <a:blip r:embed="rId3" cstate="print">
            <a:extLst>
              <a:ext uri="{28A0092B-C50C-407E-A947-70E740481C1C}">
                <a14:useLocalDpi xmlns:a14="http://schemas.microsoft.com/office/drawing/2010/main" val="0"/>
              </a:ext>
            </a:extLst>
          </a:blip>
          <a:srcRect l="62304" t="20768" r="16778" b="23426"/>
          <a:stretch/>
        </p:blipFill>
        <p:spPr>
          <a:xfrm>
            <a:off x="6485995" y="4620228"/>
            <a:ext cx="1224136" cy="1512169"/>
          </a:xfrm>
          <a:prstGeom prst="rect">
            <a:avLst/>
          </a:prstGeom>
        </p:spPr>
      </p:pic>
      <p:pic>
        <p:nvPicPr>
          <p:cNvPr id="57" name="Image 5"/>
          <p:cNvPicPr>
            <a:picLocks noChangeAspect="1"/>
          </p:cNvPicPr>
          <p:nvPr/>
        </p:nvPicPr>
        <p:blipFill rotWithShape="1">
          <a:blip r:embed="rId4"/>
          <a:srcRect l="35177" t="29097" r="54698" b="56810"/>
          <a:stretch/>
        </p:blipFill>
        <p:spPr>
          <a:xfrm>
            <a:off x="3629730" y="3151870"/>
            <a:ext cx="1164768" cy="894542"/>
          </a:xfrm>
          <a:prstGeom prst="rect">
            <a:avLst/>
          </a:prstGeom>
        </p:spPr>
      </p:pic>
      <p:pic>
        <p:nvPicPr>
          <p:cNvPr id="58" name="Image 6"/>
          <p:cNvPicPr>
            <a:picLocks noChangeAspect="1"/>
          </p:cNvPicPr>
          <p:nvPr/>
        </p:nvPicPr>
        <p:blipFill rotWithShape="1">
          <a:blip r:embed="rId5"/>
          <a:srcRect l="36958" t="32212" r="55832" b="56569"/>
          <a:stretch/>
        </p:blipFill>
        <p:spPr>
          <a:xfrm>
            <a:off x="3797414" y="4230003"/>
            <a:ext cx="834205" cy="712355"/>
          </a:xfrm>
          <a:prstGeom prst="rect">
            <a:avLst/>
          </a:prstGeom>
        </p:spPr>
      </p:pic>
      <p:pic>
        <p:nvPicPr>
          <p:cNvPr id="59" name="Image 7"/>
          <p:cNvPicPr>
            <a:picLocks noChangeAspect="1"/>
          </p:cNvPicPr>
          <p:nvPr/>
        </p:nvPicPr>
        <p:blipFill rotWithShape="1">
          <a:blip r:embed="rId6"/>
          <a:srcRect l="35743" t="26454" r="53807" b="52583"/>
          <a:stretch/>
        </p:blipFill>
        <p:spPr>
          <a:xfrm>
            <a:off x="3595732" y="4329216"/>
            <a:ext cx="1213281" cy="1335550"/>
          </a:xfrm>
          <a:prstGeom prst="rect">
            <a:avLst/>
          </a:prstGeom>
        </p:spPr>
      </p:pic>
      <p:sp>
        <p:nvSpPr>
          <p:cNvPr id="60" name="Rectangle 59"/>
          <p:cNvSpPr/>
          <p:nvPr/>
        </p:nvSpPr>
        <p:spPr>
          <a:xfrm>
            <a:off x="3980895" y="5203514"/>
            <a:ext cx="458709"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61" name="Rectangle 60"/>
          <p:cNvSpPr/>
          <p:nvPr/>
        </p:nvSpPr>
        <p:spPr>
          <a:xfrm>
            <a:off x="3934535" y="4612020"/>
            <a:ext cx="535674" cy="197255"/>
          </a:xfrm>
          <a:prstGeom prst="rect">
            <a:avLst/>
          </a:prstGeom>
          <a:solidFill>
            <a:srgbClr val="003299"/>
          </a:solidFill>
          <a:ln>
            <a:solidFill>
              <a:srgbClr val="003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62" name="ZoneTexte 12"/>
          <p:cNvSpPr txBox="1"/>
          <p:nvPr/>
        </p:nvSpPr>
        <p:spPr>
          <a:xfrm>
            <a:off x="4268788" y="3927740"/>
            <a:ext cx="1756378" cy="369332"/>
          </a:xfrm>
          <a:prstGeom prst="rect">
            <a:avLst/>
          </a:prstGeom>
          <a:noFill/>
        </p:spPr>
        <p:txBody>
          <a:bodyPr wrap="none" rtlCol="0">
            <a:spAutoFit/>
          </a:bodyPr>
          <a:lstStyle/>
          <a:p>
            <a:pPr algn="l" rtl="0"/>
            <a:r>
              <a:rPr lang="fr" b="0" i="0" u="none" baseline="0">
                <a:solidFill>
                  <a:srgbClr val="003299"/>
                </a:solidFill>
                <a:latin typeface="+mn-lt"/>
              </a:rPr>
              <a:t>Tampon d'extraction</a:t>
            </a:r>
          </a:p>
        </p:txBody>
      </p:sp>
      <p:sp>
        <p:nvSpPr>
          <p:cNvPr id="63" name="Flèche vers le bas 14"/>
          <p:cNvSpPr/>
          <p:nvPr/>
        </p:nvSpPr>
        <p:spPr>
          <a:xfrm>
            <a:off x="4149893" y="3679514"/>
            <a:ext cx="153909" cy="649702"/>
          </a:xfrm>
          <a:prstGeom prst="downArrow">
            <a:avLst/>
          </a:prstGeom>
          <a:solidFill>
            <a:srgbClr val="003299"/>
          </a:solidFill>
          <a:ln>
            <a:solidFill>
              <a:srgbClr val="003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64" name="ZoneTexte 22"/>
          <p:cNvSpPr txBox="1"/>
          <p:nvPr/>
        </p:nvSpPr>
        <p:spPr>
          <a:xfrm>
            <a:off x="4998995" y="4809275"/>
            <a:ext cx="1168397" cy="646331"/>
          </a:xfrm>
          <a:prstGeom prst="rect">
            <a:avLst/>
          </a:prstGeom>
          <a:noFill/>
        </p:spPr>
        <p:txBody>
          <a:bodyPr wrap="none" rtlCol="0">
            <a:spAutoFit/>
          </a:bodyPr>
          <a:lstStyle/>
          <a:p>
            <a:pPr algn="l" rtl="0"/>
            <a:r>
              <a:rPr lang="fr" b="0" i="0" u="none" baseline="0" dirty="0">
                <a:solidFill>
                  <a:srgbClr val="FF0000"/>
                </a:solidFill>
                <a:latin typeface="+mn-lt"/>
              </a:rPr>
              <a:t>Anticorps </a:t>
            </a:r>
          </a:p>
          <a:p>
            <a:pPr algn="l" rtl="0"/>
            <a:r>
              <a:rPr lang="fr" b="0" i="0" u="none" baseline="0" dirty="0">
                <a:solidFill>
                  <a:srgbClr val="FF0000"/>
                </a:solidFill>
                <a:latin typeface="+mn-lt"/>
              </a:rPr>
              <a:t>marqués</a:t>
            </a:r>
            <a:endParaRPr lang="fr" dirty="0">
              <a:solidFill>
                <a:srgbClr val="FF0000"/>
              </a:solidFill>
              <a:latin typeface="+mn-lt"/>
            </a:endParaRPr>
          </a:p>
        </p:txBody>
      </p:sp>
      <p:cxnSp>
        <p:nvCxnSpPr>
          <p:cNvPr id="65" name="Connecteur droit avec flèche 26"/>
          <p:cNvCxnSpPr/>
          <p:nvPr/>
        </p:nvCxnSpPr>
        <p:spPr>
          <a:xfrm flipH="1">
            <a:off x="4303802" y="5177552"/>
            <a:ext cx="702551" cy="71681"/>
          </a:xfrm>
          <a:prstGeom prst="straightConnector1">
            <a:avLst/>
          </a:prstGeom>
          <a:ln w="19050">
            <a:solidFill>
              <a:srgbClr val="003299"/>
            </a:solidFill>
            <a:tailEnd type="triangle"/>
          </a:ln>
        </p:spPr>
        <p:style>
          <a:lnRef idx="1">
            <a:schemeClr val="accent1"/>
          </a:lnRef>
          <a:fillRef idx="0">
            <a:schemeClr val="accent1"/>
          </a:fillRef>
          <a:effectRef idx="0">
            <a:schemeClr val="accent1"/>
          </a:effectRef>
          <a:fontRef idx="minor">
            <a:schemeClr val="tx1"/>
          </a:fontRef>
        </p:style>
      </p:cxnSp>
      <p:sp>
        <p:nvSpPr>
          <p:cNvPr id="66" name="ZoneTexte 25"/>
          <p:cNvSpPr txBox="1"/>
          <p:nvPr/>
        </p:nvSpPr>
        <p:spPr>
          <a:xfrm>
            <a:off x="1965074" y="1759786"/>
            <a:ext cx="2578911" cy="369332"/>
          </a:xfrm>
          <a:prstGeom prst="rect">
            <a:avLst/>
          </a:prstGeom>
          <a:noFill/>
        </p:spPr>
        <p:txBody>
          <a:bodyPr wrap="none" rtlCol="0">
            <a:spAutoFit/>
          </a:bodyPr>
          <a:lstStyle/>
          <a:p>
            <a:pPr algn="l" rtl="0"/>
            <a:r>
              <a:rPr lang="fr" b="0" i="0" u="none" baseline="0">
                <a:latin typeface="+mn-lt"/>
              </a:rPr>
              <a:t>1) Enlevez la partie inférieure</a:t>
            </a:r>
          </a:p>
        </p:txBody>
      </p:sp>
      <p:sp>
        <p:nvSpPr>
          <p:cNvPr id="67" name="ZoneTexte 27"/>
          <p:cNvSpPr txBox="1"/>
          <p:nvPr/>
        </p:nvSpPr>
        <p:spPr>
          <a:xfrm>
            <a:off x="1970313" y="2123996"/>
            <a:ext cx="5597238" cy="369332"/>
          </a:xfrm>
          <a:prstGeom prst="rect">
            <a:avLst/>
          </a:prstGeom>
          <a:noFill/>
        </p:spPr>
        <p:txBody>
          <a:bodyPr wrap="none" rtlCol="0">
            <a:spAutoFit/>
          </a:bodyPr>
          <a:lstStyle/>
          <a:p>
            <a:pPr algn="l" rtl="0"/>
            <a:r>
              <a:rPr lang="fr" b="0" i="0" u="none" baseline="0">
                <a:latin typeface="+mn-lt"/>
              </a:rPr>
              <a:t>2) Transférez la coupelle dans le réservoir et enlevez le couvercle</a:t>
            </a:r>
            <a:endParaRPr lang="fr" dirty="0">
              <a:latin typeface="+mn-lt"/>
            </a:endParaRPr>
          </a:p>
        </p:txBody>
      </p:sp>
      <p:pic>
        <p:nvPicPr>
          <p:cNvPr id="68" name="Image 24"/>
          <p:cNvPicPr>
            <a:picLocks noChangeAspect="1"/>
          </p:cNvPicPr>
          <p:nvPr/>
        </p:nvPicPr>
        <p:blipFill rotWithShape="1">
          <a:blip r:embed="rId7" cstate="print">
            <a:extLst>
              <a:ext uri="{28A0092B-C50C-407E-A947-70E740481C1C}">
                <a14:useLocalDpi xmlns:a14="http://schemas.microsoft.com/office/drawing/2010/main" val="0"/>
              </a:ext>
            </a:extLst>
          </a:blip>
          <a:srcRect l="24610" t="10630" r="40937" b="9646"/>
          <a:stretch/>
        </p:blipFill>
        <p:spPr>
          <a:xfrm>
            <a:off x="6461622" y="3083364"/>
            <a:ext cx="1244968" cy="1333894"/>
          </a:xfrm>
          <a:prstGeom prst="rect">
            <a:avLst/>
          </a:prstGeom>
        </p:spPr>
      </p:pic>
      <p:sp>
        <p:nvSpPr>
          <p:cNvPr id="69" name="ZoneTexte 30"/>
          <p:cNvSpPr txBox="1"/>
          <p:nvPr/>
        </p:nvSpPr>
        <p:spPr>
          <a:xfrm>
            <a:off x="1970313" y="2494841"/>
            <a:ext cx="4051622" cy="369332"/>
          </a:xfrm>
          <a:prstGeom prst="rect">
            <a:avLst/>
          </a:prstGeom>
          <a:noFill/>
        </p:spPr>
        <p:txBody>
          <a:bodyPr wrap="none" rtlCol="0">
            <a:spAutoFit/>
          </a:bodyPr>
          <a:lstStyle/>
          <a:p>
            <a:pPr algn="l" rtl="0"/>
            <a:r>
              <a:rPr lang="fr" b="0" i="0" u="none" baseline="0" dirty="0">
                <a:latin typeface="+mn-lt"/>
              </a:rPr>
              <a:t>3) Ajoutez 250 μl de tampon d'extraction dans la coupelle</a:t>
            </a:r>
            <a:endParaRPr lang="fr" dirty="0">
              <a:latin typeface="+mn-lt"/>
            </a:endParaRPr>
          </a:p>
        </p:txBody>
      </p:sp>
      <p:sp>
        <p:nvSpPr>
          <p:cNvPr id="70" name="ZoneTexte 31"/>
          <p:cNvSpPr txBox="1"/>
          <p:nvPr/>
        </p:nvSpPr>
        <p:spPr>
          <a:xfrm>
            <a:off x="1970312" y="2889184"/>
            <a:ext cx="2333489" cy="369332"/>
          </a:xfrm>
          <a:prstGeom prst="rect">
            <a:avLst/>
          </a:prstGeom>
          <a:noFill/>
        </p:spPr>
        <p:txBody>
          <a:bodyPr wrap="square" rtlCol="0">
            <a:spAutoFit/>
          </a:bodyPr>
          <a:lstStyle/>
          <a:p>
            <a:pPr algn="l" rtl="0"/>
            <a:r>
              <a:rPr lang="fr" b="0" i="0" u="none" baseline="0" dirty="0">
                <a:latin typeface="+mn-lt"/>
              </a:rPr>
              <a:t>4) Revissez le bouchon</a:t>
            </a:r>
          </a:p>
        </p:txBody>
      </p:sp>
      <p:sp>
        <p:nvSpPr>
          <p:cNvPr id="71" name="Rectangle 70"/>
          <p:cNvSpPr/>
          <p:nvPr/>
        </p:nvSpPr>
        <p:spPr>
          <a:xfrm>
            <a:off x="3980895" y="5080500"/>
            <a:ext cx="458709" cy="16873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73" name="ZoneTexte 33"/>
          <p:cNvSpPr txBox="1"/>
          <p:nvPr/>
        </p:nvSpPr>
        <p:spPr>
          <a:xfrm>
            <a:off x="1544482" y="1336573"/>
            <a:ext cx="3110595" cy="430887"/>
          </a:xfrm>
          <a:prstGeom prst="rect">
            <a:avLst/>
          </a:prstGeom>
          <a:noFill/>
        </p:spPr>
        <p:txBody>
          <a:bodyPr wrap="none" rtlCol="0">
            <a:spAutoFit/>
          </a:bodyPr>
          <a:lstStyle/>
          <a:p>
            <a:pPr algn="l" rtl="0"/>
            <a:r>
              <a:rPr lang="fr" sz="2200" b="0" i="0" u="none" baseline="0">
                <a:latin typeface="+mn-lt"/>
              </a:rPr>
              <a:t>Extraction et incubation</a:t>
            </a:r>
          </a:p>
        </p:txBody>
      </p:sp>
      <p:sp>
        <p:nvSpPr>
          <p:cNvPr id="23" name="TextBox 22"/>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14</a:t>
            </a:r>
          </a:p>
        </p:txBody>
      </p:sp>
      <p:sp>
        <p:nvSpPr>
          <p:cNvPr id="22" name="ZoneTexte 31"/>
          <p:cNvSpPr txBox="1"/>
          <p:nvPr/>
        </p:nvSpPr>
        <p:spPr>
          <a:xfrm>
            <a:off x="1970313" y="3286872"/>
            <a:ext cx="6545036" cy="646331"/>
          </a:xfrm>
          <a:prstGeom prst="rect">
            <a:avLst/>
          </a:prstGeom>
          <a:noFill/>
        </p:spPr>
        <p:txBody>
          <a:bodyPr wrap="square" rtlCol="0">
            <a:spAutoFit/>
          </a:bodyPr>
          <a:lstStyle/>
          <a:p>
            <a:pPr marL="266700" indent="-266700" algn="l" rtl="0"/>
            <a:r>
              <a:rPr lang="fr" b="0" i="0" u="none" baseline="0" dirty="0">
                <a:latin typeface="+mn-lt"/>
              </a:rPr>
              <a:t>5) Remuez légèrement le compartiment de traitement (pour dissoudre le conjugué)</a:t>
            </a:r>
            <a:endParaRPr lang="fr" dirty="0">
              <a:latin typeface="+mn-lt"/>
            </a:endParaRPr>
          </a:p>
        </p:txBody>
      </p:sp>
    </p:spTree>
    <p:extLst>
      <p:ext uri="{BB962C8B-B14F-4D97-AF65-F5344CB8AC3E}">
        <p14:creationId xmlns:p14="http://schemas.microsoft.com/office/powerpoint/2010/main" val="408802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3"/>
                                        </p:tgtEl>
                                        <p:attrNameLst>
                                          <p:attrName>style.visibility</p:attrName>
                                        </p:attrNameLst>
                                      </p:cBhvr>
                                      <p:to>
                                        <p:strVal val="visible"/>
                                      </p:to>
                                    </p:set>
                                  </p:childTnLst>
                                </p:cTn>
                              </p:par>
                              <p:par>
                                <p:cTn id="10" presetID="22" presetClass="entr" presetSubtype="4"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down)">
                                      <p:cBhvr>
                                        <p:cTn id="12" dur="20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0"/>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6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62"/>
                                        </p:tgtEl>
                                        <p:attrNameLst>
                                          <p:attrName>style.visibility</p:attrName>
                                        </p:attrNameLst>
                                      </p:cBhvr>
                                      <p:to>
                                        <p:strVal val="hidden"/>
                                      </p:to>
                                    </p:set>
                                  </p:childTnLst>
                                </p:cTn>
                              </p:par>
                            </p:childTnLst>
                          </p:cTn>
                        </p:par>
                        <p:par>
                          <p:cTn id="26" fill="hold">
                            <p:stCondLst>
                              <p:cond delay="0"/>
                            </p:stCondLst>
                            <p:childTnLst>
                              <p:par>
                                <p:cTn id="27" presetID="42" presetClass="path" presetSubtype="0" accel="50000" decel="50000" fill="hold" nodeType="afterEffect">
                                  <p:stCondLst>
                                    <p:cond delay="0"/>
                                  </p:stCondLst>
                                  <p:childTnLst>
                                    <p:animMotion origin="layout" path="M -2.77778E-7 1.48148E-6 L 0.00052 0.13866 " pathEditMode="relative" rAng="0" ptsTypes="AA">
                                      <p:cBhvr>
                                        <p:cTn id="28" dur="2000" fill="hold"/>
                                        <p:tgtEl>
                                          <p:spTgt spid="57"/>
                                        </p:tgtEl>
                                        <p:attrNameLst>
                                          <p:attrName>ppt_x</p:attrName>
                                          <p:attrName>ppt_y</p:attrName>
                                        </p:attrNameLst>
                                      </p:cBhvr>
                                      <p:rCtr x="17" y="6921"/>
                                    </p:animMotion>
                                  </p:childTnLst>
                                </p:cTn>
                              </p:par>
                              <p:par>
                                <p:cTn id="29" presetID="42" presetClass="path" presetSubtype="0" accel="50000" decel="50000" fill="hold" nodeType="withEffect">
                                  <p:stCondLst>
                                    <p:cond delay="0"/>
                                  </p:stCondLst>
                                  <p:childTnLst>
                                    <p:animMotion origin="layout" path="M -2.77778E-6 7.40741E-7 L 0.00018 0.2 " pathEditMode="relative" rAng="0" ptsTypes="AA">
                                      <p:cBhvr>
                                        <p:cTn id="30" dur="2000" fill="hold"/>
                                        <p:tgtEl>
                                          <p:spTgt spid="68"/>
                                        </p:tgtEl>
                                        <p:attrNameLst>
                                          <p:attrName>ppt_x</p:attrName>
                                          <p:attrName>ppt_y</p:attrName>
                                        </p:attrNameLst>
                                      </p:cBhvr>
                                      <p:rCtr x="0" y="10000"/>
                                    </p:animMotion>
                                  </p:childTnLst>
                                </p:cTn>
                              </p:par>
                              <p:par>
                                <p:cTn id="31" presetID="1" presetClass="exit" presetSubtype="0" fill="hold" nodeType="withEffect">
                                  <p:stCondLst>
                                    <p:cond delay="0"/>
                                  </p:stCondLst>
                                  <p:childTnLst>
                                    <p:set>
                                      <p:cBhvr>
                                        <p:cTn id="32" dur="1" fill="hold">
                                          <p:stCondLst>
                                            <p:cond delay="0"/>
                                          </p:stCondLst>
                                        </p:cTn>
                                        <p:tgtEl>
                                          <p:spTgt spid="65"/>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22" presetClass="exit" presetSubtype="1" fill="hold" grpId="1" nodeType="withEffect">
                                  <p:stCondLst>
                                    <p:cond delay="0"/>
                                  </p:stCondLst>
                                  <p:childTnLst>
                                    <p:animEffect transition="out" filter="wipe(up)">
                                      <p:cBhvr>
                                        <p:cTn id="36" dur="1000"/>
                                        <p:tgtEl>
                                          <p:spTgt spid="61"/>
                                        </p:tgtEl>
                                      </p:cBhvr>
                                    </p:animEffect>
                                    <p:set>
                                      <p:cBhvr>
                                        <p:cTn id="37" dur="1" fill="hold">
                                          <p:stCondLst>
                                            <p:cond delay="999"/>
                                          </p:stCondLst>
                                        </p:cTn>
                                        <p:tgtEl>
                                          <p:spTgt spid="61"/>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65"/>
                                        </p:tgtEl>
                                        <p:attrNameLst>
                                          <p:attrName>style.visibility</p:attrName>
                                        </p:attrNameLst>
                                      </p:cBhvr>
                                      <p:to>
                                        <p:strVal val="hidden"/>
                                      </p:to>
                                    </p:set>
                                  </p:childTnLst>
                                </p:cTn>
                              </p:par>
                              <p:par>
                                <p:cTn id="40" presetID="22" presetClass="entr" presetSubtype="4" fill="hold" grpId="0" nodeType="withEffect">
                                  <p:stCondLst>
                                    <p:cond delay="600"/>
                                  </p:stCondLst>
                                  <p:childTnLst>
                                    <p:set>
                                      <p:cBhvr>
                                        <p:cTn id="41" dur="1" fill="hold">
                                          <p:stCondLst>
                                            <p:cond delay="0"/>
                                          </p:stCondLst>
                                        </p:cTn>
                                        <p:tgtEl>
                                          <p:spTgt spid="71"/>
                                        </p:tgtEl>
                                        <p:attrNameLst>
                                          <p:attrName>style.visibility</p:attrName>
                                        </p:attrNameLst>
                                      </p:cBhvr>
                                      <p:to>
                                        <p:strVal val="visible"/>
                                      </p:to>
                                    </p:set>
                                    <p:animEffect transition="in" filter="wipe(down)">
                                      <p:cBhvr>
                                        <p:cTn id="42" dur="1700"/>
                                        <p:tgtEl>
                                          <p:spTgt spid="71"/>
                                        </p:tgtEl>
                                      </p:cBhvr>
                                    </p:animEffect>
                                  </p:childTnLst>
                                </p:cTn>
                              </p:par>
                            </p:childTnLst>
                          </p:cTn>
                        </p:par>
                        <p:par>
                          <p:cTn id="43" fill="hold">
                            <p:stCondLst>
                              <p:cond delay="2300"/>
                            </p:stCondLst>
                            <p:childTnLst>
                              <p:par>
                                <p:cTn id="44" presetID="1" presetClass="entr" presetSubtype="0" fill="hold" grpId="0" nodeType="afterEffect">
                                  <p:stCondLst>
                                    <p:cond delay="300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p:bldP spid="62" grpId="1"/>
      <p:bldP spid="63" grpId="0" animBg="1"/>
      <p:bldP spid="63" grpId="1" animBg="1"/>
      <p:bldP spid="64" grpId="0"/>
      <p:bldP spid="70" grpId="0"/>
      <p:bldP spid="7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21"/>
          <p:cNvGrpSpPr/>
          <p:nvPr/>
        </p:nvGrpSpPr>
        <p:grpSpPr>
          <a:xfrm>
            <a:off x="527179" y="4417314"/>
            <a:ext cx="3646936" cy="844180"/>
            <a:chOff x="2517730" y="3381499"/>
            <a:chExt cx="2455103" cy="513568"/>
          </a:xfrm>
        </p:grpSpPr>
        <p:pic>
          <p:nvPicPr>
            <p:cNvPr id="6" name="Image 11"/>
            <p:cNvPicPr>
              <a:picLocks noChangeAspect="1"/>
            </p:cNvPicPr>
            <p:nvPr/>
          </p:nvPicPr>
          <p:blipFill rotWithShape="1">
            <a:blip r:embed="rId2"/>
            <a:srcRect l="41999" t="18893" r="42776" b="75303"/>
            <a:stretch/>
          </p:blipFill>
          <p:spPr>
            <a:xfrm>
              <a:off x="2517730" y="3381499"/>
              <a:ext cx="2455103" cy="513568"/>
            </a:xfrm>
            <a:prstGeom prst="rect">
              <a:avLst/>
            </a:prstGeom>
          </p:spPr>
        </p:pic>
        <p:cxnSp>
          <p:nvCxnSpPr>
            <p:cNvPr id="7" name="Connecteur droit 13"/>
            <p:cNvCxnSpPr/>
            <p:nvPr/>
          </p:nvCxnSpPr>
          <p:spPr>
            <a:xfrm>
              <a:off x="4899752" y="3783690"/>
              <a:ext cx="0" cy="694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16"/>
            <p:cNvCxnSpPr/>
            <p:nvPr/>
          </p:nvCxnSpPr>
          <p:spPr>
            <a:xfrm flipH="1" flipV="1">
              <a:off x="2577947" y="3839378"/>
              <a:ext cx="2321805" cy="550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18"/>
            <p:cNvCxnSpPr/>
            <p:nvPr/>
          </p:nvCxnSpPr>
          <p:spPr>
            <a:xfrm>
              <a:off x="2583455" y="3789198"/>
              <a:ext cx="918" cy="584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e 22"/>
          <p:cNvGrpSpPr/>
          <p:nvPr/>
        </p:nvGrpSpPr>
        <p:grpSpPr>
          <a:xfrm>
            <a:off x="2833396" y="2829264"/>
            <a:ext cx="1213281" cy="1525672"/>
            <a:chOff x="5946227" y="2885909"/>
            <a:chExt cx="1213281" cy="1525672"/>
          </a:xfrm>
        </p:grpSpPr>
        <p:pic>
          <p:nvPicPr>
            <p:cNvPr id="11" name="Image 5"/>
            <p:cNvPicPr>
              <a:picLocks noChangeAspect="1"/>
            </p:cNvPicPr>
            <p:nvPr/>
          </p:nvPicPr>
          <p:blipFill rotWithShape="1">
            <a:blip r:embed="rId3"/>
            <a:srcRect l="35177" t="29097" r="54698" b="56810"/>
            <a:stretch/>
          </p:blipFill>
          <p:spPr>
            <a:xfrm>
              <a:off x="5980225" y="2885909"/>
              <a:ext cx="1164768" cy="894542"/>
            </a:xfrm>
            <a:prstGeom prst="rect">
              <a:avLst/>
            </a:prstGeom>
          </p:spPr>
        </p:pic>
        <p:pic>
          <p:nvPicPr>
            <p:cNvPr id="12" name="Image 6"/>
            <p:cNvPicPr>
              <a:picLocks noChangeAspect="1"/>
            </p:cNvPicPr>
            <p:nvPr/>
          </p:nvPicPr>
          <p:blipFill rotWithShape="1">
            <a:blip r:embed="rId4"/>
            <a:srcRect l="36958" t="32212" r="55832" b="56569"/>
            <a:stretch/>
          </p:blipFill>
          <p:spPr>
            <a:xfrm>
              <a:off x="6145506" y="2970090"/>
              <a:ext cx="834205" cy="712355"/>
            </a:xfrm>
            <a:prstGeom prst="rect">
              <a:avLst/>
            </a:prstGeom>
          </p:spPr>
        </p:pic>
        <p:pic>
          <p:nvPicPr>
            <p:cNvPr id="13" name="Image 7"/>
            <p:cNvPicPr>
              <a:picLocks noChangeAspect="1"/>
            </p:cNvPicPr>
            <p:nvPr/>
          </p:nvPicPr>
          <p:blipFill rotWithShape="1">
            <a:blip r:embed="rId5"/>
            <a:srcRect l="35743" t="26454" r="53807" b="52583"/>
            <a:stretch/>
          </p:blipFill>
          <p:spPr>
            <a:xfrm>
              <a:off x="5946227" y="3076031"/>
              <a:ext cx="1213281" cy="1335550"/>
            </a:xfrm>
            <a:prstGeom prst="rect">
              <a:avLst/>
            </a:prstGeom>
          </p:spPr>
        </p:pic>
        <p:sp>
          <p:nvSpPr>
            <p:cNvPr id="14" name="Rectangle 13"/>
            <p:cNvSpPr/>
            <p:nvPr/>
          </p:nvSpPr>
          <p:spPr>
            <a:xfrm>
              <a:off x="6334802" y="3775295"/>
              <a:ext cx="458709" cy="22075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cxnSp>
        <p:nvCxnSpPr>
          <p:cNvPr id="15" name="Connecteur droit avec flèche 10"/>
          <p:cNvCxnSpPr/>
          <p:nvPr/>
        </p:nvCxnSpPr>
        <p:spPr>
          <a:xfrm flipH="1" flipV="1">
            <a:off x="1983829" y="5124179"/>
            <a:ext cx="625079" cy="422750"/>
          </a:xfrm>
          <a:prstGeom prst="straightConnector1">
            <a:avLst/>
          </a:prstGeom>
          <a:ln w="19050">
            <a:solidFill>
              <a:srgbClr val="FF7C8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20"/>
          <p:cNvSpPr txBox="1"/>
          <p:nvPr/>
        </p:nvSpPr>
        <p:spPr>
          <a:xfrm>
            <a:off x="2608908" y="5327862"/>
            <a:ext cx="622286" cy="369332"/>
          </a:xfrm>
          <a:prstGeom prst="rect">
            <a:avLst/>
          </a:prstGeom>
          <a:noFill/>
        </p:spPr>
        <p:txBody>
          <a:bodyPr wrap="none" rtlCol="0">
            <a:spAutoFit/>
          </a:bodyPr>
          <a:lstStyle/>
          <a:p>
            <a:pPr algn="l" rtl="0"/>
            <a:r>
              <a:rPr lang="fr" b="0" i="0" u="none" baseline="0">
                <a:latin typeface="+mn-lt"/>
              </a:rPr>
              <a:t>Bandelette</a:t>
            </a:r>
            <a:endParaRPr lang="fr" dirty="0">
              <a:latin typeface="+mn-lt"/>
            </a:endParaRPr>
          </a:p>
        </p:txBody>
      </p:sp>
      <p:cxnSp>
        <p:nvCxnSpPr>
          <p:cNvPr id="17" name="Connecteur droit avec flèche 19"/>
          <p:cNvCxnSpPr/>
          <p:nvPr/>
        </p:nvCxnSpPr>
        <p:spPr>
          <a:xfrm flipH="1" flipV="1">
            <a:off x="3521488" y="3840684"/>
            <a:ext cx="547767" cy="1730"/>
          </a:xfrm>
          <a:prstGeom prst="straightConnector1">
            <a:avLst/>
          </a:prstGeom>
          <a:ln w="19050">
            <a:solidFill>
              <a:srgbClr val="003299"/>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23"/>
          <p:cNvSpPr txBox="1"/>
          <p:nvPr/>
        </p:nvSpPr>
        <p:spPr>
          <a:xfrm>
            <a:off x="4039710" y="3379019"/>
            <a:ext cx="2009974" cy="923330"/>
          </a:xfrm>
          <a:prstGeom prst="rect">
            <a:avLst/>
          </a:prstGeom>
          <a:noFill/>
        </p:spPr>
        <p:txBody>
          <a:bodyPr wrap="none" rtlCol="0">
            <a:spAutoFit/>
          </a:bodyPr>
          <a:lstStyle/>
          <a:p>
            <a:pPr algn="ctr" rtl="0"/>
            <a:r>
              <a:rPr lang="fr" b="0" i="0" u="none" baseline="0">
                <a:latin typeface="+mn-lt"/>
              </a:rPr>
              <a:t>Échantillon extrait</a:t>
            </a:r>
            <a:endParaRPr lang="fr" dirty="0">
              <a:latin typeface="+mn-lt"/>
            </a:endParaRPr>
          </a:p>
          <a:p>
            <a:pPr algn="ctr" rtl="0"/>
            <a:r>
              <a:rPr lang="fr" b="0" i="0" u="none" baseline="0">
                <a:latin typeface="+mn-lt"/>
              </a:rPr>
              <a:t>+</a:t>
            </a:r>
          </a:p>
          <a:p>
            <a:pPr algn="ctr" rtl="0"/>
            <a:r>
              <a:rPr lang="fr" b="0" i="0" u="none" baseline="0">
                <a:latin typeface="+mn-lt"/>
              </a:rPr>
              <a:t>Anticorps marqués</a:t>
            </a:r>
            <a:endParaRPr lang="fr" dirty="0">
              <a:latin typeface="+mn-lt"/>
            </a:endParaRPr>
          </a:p>
        </p:txBody>
      </p:sp>
      <p:pic>
        <p:nvPicPr>
          <p:cNvPr id="21" name="Image 26"/>
          <p:cNvPicPr>
            <a:picLocks noChangeAspect="1"/>
          </p:cNvPicPr>
          <p:nvPr/>
        </p:nvPicPr>
        <p:blipFill rotWithShape="1">
          <a:blip r:embed="rId6" cstate="print">
            <a:extLst>
              <a:ext uri="{28A0092B-C50C-407E-A947-70E740481C1C}">
                <a14:useLocalDpi xmlns:a14="http://schemas.microsoft.com/office/drawing/2010/main" val="0"/>
              </a:ext>
            </a:extLst>
          </a:blip>
          <a:srcRect l="36695" t="13999" r="21844" b="48914"/>
          <a:stretch/>
        </p:blipFill>
        <p:spPr>
          <a:xfrm flipH="1">
            <a:off x="5043706" y="4095816"/>
            <a:ext cx="3866389" cy="1601378"/>
          </a:xfrm>
          <a:prstGeom prst="rect">
            <a:avLst/>
          </a:prstGeom>
        </p:spPr>
      </p:pic>
      <p:pic>
        <p:nvPicPr>
          <p:cNvPr id="22" name="Image 30"/>
          <p:cNvPicPr>
            <a:picLocks noChangeAspect="1"/>
          </p:cNvPicPr>
          <p:nvPr/>
        </p:nvPicPr>
        <p:blipFill rotWithShape="1">
          <a:blip r:embed="rId7" cstate="print">
            <a:extLst>
              <a:ext uri="{28A0092B-C50C-407E-A947-70E740481C1C}">
                <a14:useLocalDpi xmlns:a14="http://schemas.microsoft.com/office/drawing/2010/main" val="0"/>
              </a:ext>
            </a:extLst>
          </a:blip>
          <a:srcRect l="18697" t="37837" r="12018" b="12876"/>
          <a:stretch/>
        </p:blipFill>
        <p:spPr>
          <a:xfrm flipH="1">
            <a:off x="5526546" y="4354511"/>
            <a:ext cx="2963411" cy="976079"/>
          </a:xfrm>
          <a:prstGeom prst="rect">
            <a:avLst/>
          </a:prstGeom>
        </p:spPr>
      </p:pic>
      <p:pic>
        <p:nvPicPr>
          <p:cNvPr id="23" name="Image 29"/>
          <p:cNvPicPr>
            <a:picLocks noChangeAspect="1"/>
          </p:cNvPicPr>
          <p:nvPr/>
        </p:nvPicPr>
        <p:blipFill rotWithShape="1">
          <a:blip r:embed="rId8" cstate="print">
            <a:extLst>
              <a:ext uri="{28A0092B-C50C-407E-A947-70E740481C1C}">
                <a14:useLocalDpi xmlns:a14="http://schemas.microsoft.com/office/drawing/2010/main" val="0"/>
              </a:ext>
            </a:extLst>
          </a:blip>
          <a:srcRect l="45880" t="20302" r="6142" b="22131"/>
          <a:stretch/>
        </p:blipFill>
        <p:spPr>
          <a:xfrm flipH="1">
            <a:off x="5060685" y="3483428"/>
            <a:ext cx="3895131" cy="2163962"/>
          </a:xfrm>
          <a:prstGeom prst="rect">
            <a:avLst/>
          </a:prstGeom>
        </p:spPr>
      </p:pic>
      <p:grpSp>
        <p:nvGrpSpPr>
          <p:cNvPr id="24" name="Groupe 35"/>
          <p:cNvGrpSpPr/>
          <p:nvPr/>
        </p:nvGrpSpPr>
        <p:grpSpPr>
          <a:xfrm flipH="1">
            <a:off x="7621141" y="2017563"/>
            <a:ext cx="1248762" cy="1669403"/>
            <a:chOff x="1084531" y="2490460"/>
            <a:chExt cx="1248762" cy="1669403"/>
          </a:xfrm>
        </p:grpSpPr>
        <p:pic>
          <p:nvPicPr>
            <p:cNvPr id="25" name="Image 36"/>
            <p:cNvPicPr>
              <a:picLocks noChangeAspect="1"/>
            </p:cNvPicPr>
            <p:nvPr/>
          </p:nvPicPr>
          <p:blipFill rotWithShape="1">
            <a:blip r:embed="rId9" cstate="print">
              <a:extLst>
                <a:ext uri="{28A0092B-C50C-407E-A947-70E740481C1C}">
                  <a14:useLocalDpi xmlns:a14="http://schemas.microsoft.com/office/drawing/2010/main" val="0"/>
                </a:ext>
              </a:extLst>
            </a:blip>
            <a:srcRect l="62304" t="20768" r="16778" b="23426"/>
            <a:stretch/>
          </p:blipFill>
          <p:spPr>
            <a:xfrm>
              <a:off x="1109157" y="2647694"/>
              <a:ext cx="1224136" cy="1512169"/>
            </a:xfrm>
            <a:prstGeom prst="rect">
              <a:avLst/>
            </a:prstGeom>
          </p:spPr>
        </p:pic>
        <p:pic>
          <p:nvPicPr>
            <p:cNvPr id="26" name="Image 37"/>
            <p:cNvPicPr>
              <a:picLocks noChangeAspect="1"/>
            </p:cNvPicPr>
            <p:nvPr/>
          </p:nvPicPr>
          <p:blipFill rotWithShape="1">
            <a:blip r:embed="rId10" cstate="print">
              <a:extLst>
                <a:ext uri="{28A0092B-C50C-407E-A947-70E740481C1C}">
                  <a14:useLocalDpi xmlns:a14="http://schemas.microsoft.com/office/drawing/2010/main" val="0"/>
                </a:ext>
              </a:extLst>
            </a:blip>
            <a:srcRect l="38095" t="33261" r="51240" b="43706"/>
            <a:stretch/>
          </p:blipFill>
          <p:spPr>
            <a:xfrm>
              <a:off x="1109157" y="2608007"/>
              <a:ext cx="1222083" cy="1222081"/>
            </a:xfrm>
            <a:prstGeom prst="rect">
              <a:avLst/>
            </a:prstGeom>
          </p:spPr>
        </p:pic>
        <p:pic>
          <p:nvPicPr>
            <p:cNvPr id="27" name="Image 38"/>
            <p:cNvPicPr>
              <a:picLocks noChangeAspect="1"/>
            </p:cNvPicPr>
            <p:nvPr/>
          </p:nvPicPr>
          <p:blipFill rotWithShape="1">
            <a:blip r:embed="rId11" cstate="print">
              <a:extLst>
                <a:ext uri="{28A0092B-C50C-407E-A947-70E740481C1C}">
                  <a14:useLocalDpi xmlns:a14="http://schemas.microsoft.com/office/drawing/2010/main" val="0"/>
                </a:ext>
              </a:extLst>
            </a:blip>
            <a:srcRect l="24610" t="10630" r="40937" b="9646"/>
            <a:stretch/>
          </p:blipFill>
          <p:spPr>
            <a:xfrm>
              <a:off x="1084531" y="2490460"/>
              <a:ext cx="1244968" cy="1333894"/>
            </a:xfrm>
            <a:prstGeom prst="rect">
              <a:avLst/>
            </a:prstGeom>
          </p:spPr>
        </p:pic>
      </p:grpSp>
      <p:sp>
        <p:nvSpPr>
          <p:cNvPr id="31" name="Title 1"/>
          <p:cNvSpPr txBox="1">
            <a:spLocks/>
          </p:cNvSpPr>
          <p:nvPr/>
        </p:nvSpPr>
        <p:spPr>
          <a:xfrm>
            <a:off x="1541928" y="412751"/>
            <a:ext cx="6973421"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a:solidFill>
                  <a:srgbClr val="FF7C80"/>
                </a:solidFill>
                <a:highlight>
                  <a:prstClr val="white"/>
                </a:highlight>
                <a:ea typeface="Calibri"/>
                <a:cs typeface="Calibri"/>
                <a:sym typeface="Calibri"/>
              </a:rPr>
              <a:t>Processus de détection – Détection</a:t>
            </a:r>
            <a:endParaRPr lang="fr" sz="3600" b="1" dirty="0">
              <a:solidFill>
                <a:srgbClr val="FF7C80"/>
              </a:solidFill>
              <a:highlight>
                <a:prstClr val="white"/>
              </a:highlight>
              <a:ea typeface="Calibri"/>
              <a:cs typeface="Calibri"/>
              <a:sym typeface="Calibri"/>
            </a:endParaRPr>
          </a:p>
        </p:txBody>
      </p:sp>
      <p:sp>
        <p:nvSpPr>
          <p:cNvPr id="30" name="Rectangle 18"/>
          <p:cNvSpPr/>
          <p:nvPr/>
        </p:nvSpPr>
        <p:spPr>
          <a:xfrm>
            <a:off x="1541928" y="1689852"/>
            <a:ext cx="7163922" cy="369332"/>
          </a:xfrm>
          <a:prstGeom prst="rect">
            <a:avLst/>
          </a:prstGeom>
        </p:spPr>
        <p:txBody>
          <a:bodyPr wrap="square">
            <a:spAutoFit/>
          </a:bodyPr>
          <a:lstStyle/>
          <a:p>
            <a:pPr algn="l" rtl="0"/>
            <a:r>
              <a:rPr lang="fr" b="0" i="0" u="none" baseline="0" dirty="0">
                <a:latin typeface="+mn-lt"/>
              </a:rPr>
              <a:t>1) Placez le compartiment de traitement sur le compartiment de détection</a:t>
            </a:r>
          </a:p>
        </p:txBody>
      </p:sp>
      <p:sp>
        <p:nvSpPr>
          <p:cNvPr id="33" name="TextBox 32"/>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15</a:t>
            </a:r>
          </a:p>
        </p:txBody>
      </p:sp>
    </p:spTree>
    <p:extLst>
      <p:ext uri="{BB962C8B-B14F-4D97-AF65-F5344CB8AC3E}">
        <p14:creationId xmlns:p14="http://schemas.microsoft.com/office/powerpoint/2010/main" val="322426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7"/>
                                        </p:tgtEl>
                                        <p:attrNameLst>
                                          <p:attrName>style.visibility</p:attrName>
                                        </p:attrNameLst>
                                      </p:cBhvr>
                                      <p:to>
                                        <p:strVal val="hidden"/>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4.72222E-6 -1.11111E-6 L 0.00381 0.08426 " pathEditMode="relative" rAng="0" ptsTypes="AA">
                                      <p:cBhvr>
                                        <p:cTn id="16" dur="2000" fill="hold"/>
                                        <p:tgtEl>
                                          <p:spTgt spid="10"/>
                                        </p:tgtEl>
                                        <p:attrNameLst>
                                          <p:attrName>ppt_x</p:attrName>
                                          <p:attrName>ppt_y</p:attrName>
                                        </p:attrNameLst>
                                      </p:cBhvr>
                                      <p:rCtr x="191" y="4213"/>
                                    </p:animMotion>
                                  </p:childTnLst>
                                </p:cTn>
                              </p:par>
                              <p:par>
                                <p:cTn id="17" presetID="42" presetClass="path" presetSubtype="0" accel="50000" decel="50000" fill="hold" nodeType="withEffect">
                                  <p:stCondLst>
                                    <p:cond delay="0"/>
                                  </p:stCondLst>
                                  <p:childTnLst>
                                    <p:animMotion origin="layout" path="M 3.88889E-6 -7.40741E-7 L -0.00139 0.13264 " pathEditMode="relative" rAng="0" ptsTypes="AA">
                                      <p:cBhvr>
                                        <p:cTn id="18" dur="2000" fill="hold"/>
                                        <p:tgtEl>
                                          <p:spTgt spid="24"/>
                                        </p:tgtEl>
                                        <p:attrNameLst>
                                          <p:attrName>ppt_x</p:attrName>
                                          <p:attrName>ppt_y</p:attrName>
                                        </p:attrNameLst>
                                      </p:cBhvr>
                                      <p:rCtr x="-69" y="6620"/>
                                    </p:animMotion>
                                  </p:childTnLst>
                                </p:cTn>
                              </p:par>
                              <p:par>
                                <p:cTn id="19" presetID="1" presetClass="exit"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9"/>
          <p:cNvGrpSpPr/>
          <p:nvPr/>
        </p:nvGrpSpPr>
        <p:grpSpPr>
          <a:xfrm>
            <a:off x="2863337" y="3408360"/>
            <a:ext cx="1213281" cy="1525672"/>
            <a:chOff x="5946227" y="3326587"/>
            <a:chExt cx="1213281" cy="1525672"/>
          </a:xfrm>
        </p:grpSpPr>
        <p:pic>
          <p:nvPicPr>
            <p:cNvPr id="6" name="Image 5"/>
            <p:cNvPicPr>
              <a:picLocks noChangeAspect="1"/>
            </p:cNvPicPr>
            <p:nvPr/>
          </p:nvPicPr>
          <p:blipFill rotWithShape="1">
            <a:blip r:embed="rId2"/>
            <a:srcRect l="35177" t="29097" r="54698" b="56810"/>
            <a:stretch/>
          </p:blipFill>
          <p:spPr>
            <a:xfrm>
              <a:off x="5980225" y="3326587"/>
              <a:ext cx="1164768" cy="894542"/>
            </a:xfrm>
            <a:prstGeom prst="rect">
              <a:avLst/>
            </a:prstGeom>
          </p:spPr>
        </p:pic>
        <p:pic>
          <p:nvPicPr>
            <p:cNvPr id="7" name="Image 6"/>
            <p:cNvPicPr>
              <a:picLocks noChangeAspect="1"/>
            </p:cNvPicPr>
            <p:nvPr/>
          </p:nvPicPr>
          <p:blipFill rotWithShape="1">
            <a:blip r:embed="rId3"/>
            <a:srcRect l="36958" t="32212" r="55832" b="56569"/>
            <a:stretch/>
          </p:blipFill>
          <p:spPr>
            <a:xfrm>
              <a:off x="6145506" y="3410768"/>
              <a:ext cx="834205" cy="712355"/>
            </a:xfrm>
            <a:prstGeom prst="rect">
              <a:avLst/>
            </a:prstGeom>
          </p:spPr>
        </p:pic>
        <p:pic>
          <p:nvPicPr>
            <p:cNvPr id="8" name="Image 7"/>
            <p:cNvPicPr>
              <a:picLocks noChangeAspect="1"/>
            </p:cNvPicPr>
            <p:nvPr/>
          </p:nvPicPr>
          <p:blipFill rotWithShape="1">
            <a:blip r:embed="rId4"/>
            <a:srcRect l="35743" t="26454" r="53807" b="52583"/>
            <a:stretch/>
          </p:blipFill>
          <p:spPr>
            <a:xfrm>
              <a:off x="5946227" y="3516709"/>
              <a:ext cx="1213281" cy="1335550"/>
            </a:xfrm>
            <a:prstGeom prst="rect">
              <a:avLst/>
            </a:prstGeom>
          </p:spPr>
        </p:pic>
      </p:grpSp>
      <p:sp>
        <p:nvSpPr>
          <p:cNvPr id="9" name="Rectangle 8"/>
          <p:cNvSpPr/>
          <p:nvPr/>
        </p:nvSpPr>
        <p:spPr>
          <a:xfrm>
            <a:off x="843417" y="5108864"/>
            <a:ext cx="2726579" cy="457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0" name="Rectangle 9"/>
          <p:cNvSpPr/>
          <p:nvPr/>
        </p:nvSpPr>
        <p:spPr>
          <a:xfrm>
            <a:off x="3251912" y="4297746"/>
            <a:ext cx="458709" cy="22075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1" name="Rectangle 10"/>
          <p:cNvSpPr/>
          <p:nvPr/>
        </p:nvSpPr>
        <p:spPr>
          <a:xfrm>
            <a:off x="3350034" y="4692627"/>
            <a:ext cx="259367" cy="61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2" name="Rectangle 11"/>
          <p:cNvSpPr/>
          <p:nvPr/>
        </p:nvSpPr>
        <p:spPr>
          <a:xfrm>
            <a:off x="3386001" y="4493548"/>
            <a:ext cx="167951" cy="63136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nvGrpSpPr>
          <p:cNvPr id="13" name="Groupe 21"/>
          <p:cNvGrpSpPr/>
          <p:nvPr/>
        </p:nvGrpSpPr>
        <p:grpSpPr>
          <a:xfrm>
            <a:off x="533165" y="4416114"/>
            <a:ext cx="3646936" cy="844180"/>
            <a:chOff x="2517730" y="3381499"/>
            <a:chExt cx="2455103" cy="513568"/>
          </a:xfrm>
        </p:grpSpPr>
        <p:pic>
          <p:nvPicPr>
            <p:cNvPr id="14" name="Image 11"/>
            <p:cNvPicPr>
              <a:picLocks noChangeAspect="1"/>
            </p:cNvPicPr>
            <p:nvPr/>
          </p:nvPicPr>
          <p:blipFill rotWithShape="1">
            <a:blip r:embed="rId5"/>
            <a:srcRect l="41999" t="18893" r="42776" b="75303"/>
            <a:stretch/>
          </p:blipFill>
          <p:spPr>
            <a:xfrm>
              <a:off x="2517730" y="3381499"/>
              <a:ext cx="2455103" cy="513568"/>
            </a:xfrm>
            <a:prstGeom prst="rect">
              <a:avLst/>
            </a:prstGeom>
          </p:spPr>
        </p:pic>
        <p:cxnSp>
          <p:nvCxnSpPr>
            <p:cNvPr id="15" name="Connecteur droit 13"/>
            <p:cNvCxnSpPr/>
            <p:nvPr/>
          </p:nvCxnSpPr>
          <p:spPr>
            <a:xfrm>
              <a:off x="4899752" y="3783690"/>
              <a:ext cx="0" cy="694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6"/>
            <p:cNvCxnSpPr/>
            <p:nvPr/>
          </p:nvCxnSpPr>
          <p:spPr>
            <a:xfrm flipH="1" flipV="1">
              <a:off x="2577947" y="3839378"/>
              <a:ext cx="2321805" cy="550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8"/>
            <p:cNvCxnSpPr/>
            <p:nvPr/>
          </p:nvCxnSpPr>
          <p:spPr>
            <a:xfrm>
              <a:off x="2583455" y="3789198"/>
              <a:ext cx="918" cy="584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 name="Image 46"/>
          <p:cNvPicPr>
            <a:picLocks noChangeAspect="1"/>
          </p:cNvPicPr>
          <p:nvPr/>
        </p:nvPicPr>
        <p:blipFill rotWithShape="1">
          <a:blip r:embed="rId6" cstate="print">
            <a:extLst>
              <a:ext uri="{28A0092B-C50C-407E-A947-70E740481C1C}">
                <a14:useLocalDpi xmlns:a14="http://schemas.microsoft.com/office/drawing/2010/main" val="0"/>
              </a:ext>
            </a:extLst>
          </a:blip>
          <a:srcRect l="36695" t="13999" r="21844" b="48914"/>
          <a:stretch/>
        </p:blipFill>
        <p:spPr>
          <a:xfrm flipH="1">
            <a:off x="5043706" y="4095816"/>
            <a:ext cx="3866389" cy="1601378"/>
          </a:xfrm>
          <a:prstGeom prst="rect">
            <a:avLst/>
          </a:prstGeom>
        </p:spPr>
      </p:pic>
      <p:pic>
        <p:nvPicPr>
          <p:cNvPr id="19" name="Image 47"/>
          <p:cNvPicPr>
            <a:picLocks noChangeAspect="1"/>
          </p:cNvPicPr>
          <p:nvPr/>
        </p:nvPicPr>
        <p:blipFill rotWithShape="1">
          <a:blip r:embed="rId7" cstate="print">
            <a:extLst>
              <a:ext uri="{28A0092B-C50C-407E-A947-70E740481C1C}">
                <a14:useLocalDpi xmlns:a14="http://schemas.microsoft.com/office/drawing/2010/main" val="0"/>
              </a:ext>
            </a:extLst>
          </a:blip>
          <a:srcRect l="18697" t="37837" r="12018" b="12876"/>
          <a:stretch/>
        </p:blipFill>
        <p:spPr>
          <a:xfrm flipH="1">
            <a:off x="5526546" y="4371225"/>
            <a:ext cx="2963411" cy="976079"/>
          </a:xfrm>
          <a:prstGeom prst="rect">
            <a:avLst/>
          </a:prstGeom>
        </p:spPr>
      </p:pic>
      <p:cxnSp>
        <p:nvCxnSpPr>
          <p:cNvPr id="20" name="Connecteur droit 48"/>
          <p:cNvCxnSpPr/>
          <p:nvPr/>
        </p:nvCxnSpPr>
        <p:spPr>
          <a:xfrm>
            <a:off x="6350661" y="4918526"/>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cteur droit 49"/>
          <p:cNvCxnSpPr/>
          <p:nvPr/>
        </p:nvCxnSpPr>
        <p:spPr>
          <a:xfrm>
            <a:off x="7052154" y="4759460"/>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Connecteur droit 50"/>
          <p:cNvCxnSpPr/>
          <p:nvPr/>
        </p:nvCxnSpPr>
        <p:spPr>
          <a:xfrm>
            <a:off x="6878502" y="4798660"/>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necteur droit 51"/>
          <p:cNvCxnSpPr/>
          <p:nvPr/>
        </p:nvCxnSpPr>
        <p:spPr>
          <a:xfrm>
            <a:off x="6677572" y="4846823"/>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Image 52"/>
          <p:cNvPicPr>
            <a:picLocks noChangeAspect="1"/>
          </p:cNvPicPr>
          <p:nvPr/>
        </p:nvPicPr>
        <p:blipFill rotWithShape="1">
          <a:blip r:embed="rId8" cstate="print">
            <a:extLst>
              <a:ext uri="{28A0092B-C50C-407E-A947-70E740481C1C}">
                <a14:useLocalDpi xmlns:a14="http://schemas.microsoft.com/office/drawing/2010/main" val="0"/>
              </a:ext>
            </a:extLst>
          </a:blip>
          <a:srcRect l="45880" t="20302" r="6142" b="22131"/>
          <a:stretch/>
        </p:blipFill>
        <p:spPr>
          <a:xfrm flipH="1">
            <a:off x="5060685" y="3478430"/>
            <a:ext cx="3895131" cy="2163962"/>
          </a:xfrm>
          <a:prstGeom prst="rect">
            <a:avLst/>
          </a:prstGeom>
        </p:spPr>
      </p:pic>
      <p:grpSp>
        <p:nvGrpSpPr>
          <p:cNvPr id="25" name="Groupe 53"/>
          <p:cNvGrpSpPr/>
          <p:nvPr/>
        </p:nvGrpSpPr>
        <p:grpSpPr>
          <a:xfrm flipH="1">
            <a:off x="7609711" y="2931963"/>
            <a:ext cx="1248762" cy="1669403"/>
            <a:chOff x="1084531" y="2490460"/>
            <a:chExt cx="1248762" cy="1669403"/>
          </a:xfrm>
        </p:grpSpPr>
        <p:pic>
          <p:nvPicPr>
            <p:cNvPr id="26" name="Image 54"/>
            <p:cNvPicPr>
              <a:picLocks noChangeAspect="1"/>
            </p:cNvPicPr>
            <p:nvPr/>
          </p:nvPicPr>
          <p:blipFill rotWithShape="1">
            <a:blip r:embed="rId9" cstate="print">
              <a:extLst>
                <a:ext uri="{28A0092B-C50C-407E-A947-70E740481C1C}">
                  <a14:useLocalDpi xmlns:a14="http://schemas.microsoft.com/office/drawing/2010/main" val="0"/>
                </a:ext>
              </a:extLst>
            </a:blip>
            <a:srcRect l="62304" t="20768" r="16778" b="23426"/>
            <a:stretch/>
          </p:blipFill>
          <p:spPr>
            <a:xfrm>
              <a:off x="1109157" y="2647694"/>
              <a:ext cx="1224136" cy="1512169"/>
            </a:xfrm>
            <a:prstGeom prst="rect">
              <a:avLst/>
            </a:prstGeom>
          </p:spPr>
        </p:pic>
        <p:pic>
          <p:nvPicPr>
            <p:cNvPr id="27" name="Image 55"/>
            <p:cNvPicPr>
              <a:picLocks noChangeAspect="1"/>
            </p:cNvPicPr>
            <p:nvPr/>
          </p:nvPicPr>
          <p:blipFill rotWithShape="1">
            <a:blip r:embed="rId10" cstate="print">
              <a:extLst>
                <a:ext uri="{28A0092B-C50C-407E-A947-70E740481C1C}">
                  <a14:useLocalDpi xmlns:a14="http://schemas.microsoft.com/office/drawing/2010/main" val="0"/>
                </a:ext>
              </a:extLst>
            </a:blip>
            <a:srcRect l="38095" t="33261" r="51240" b="43706"/>
            <a:stretch/>
          </p:blipFill>
          <p:spPr>
            <a:xfrm>
              <a:off x="1109157" y="2608007"/>
              <a:ext cx="1222083" cy="1222081"/>
            </a:xfrm>
            <a:prstGeom prst="rect">
              <a:avLst/>
            </a:prstGeom>
          </p:spPr>
        </p:pic>
        <p:pic>
          <p:nvPicPr>
            <p:cNvPr id="28" name="Image 56"/>
            <p:cNvPicPr>
              <a:picLocks noChangeAspect="1"/>
            </p:cNvPicPr>
            <p:nvPr/>
          </p:nvPicPr>
          <p:blipFill rotWithShape="1">
            <a:blip r:embed="rId11" cstate="print">
              <a:extLst>
                <a:ext uri="{28A0092B-C50C-407E-A947-70E740481C1C}">
                  <a14:useLocalDpi xmlns:a14="http://schemas.microsoft.com/office/drawing/2010/main" val="0"/>
                </a:ext>
              </a:extLst>
            </a:blip>
            <a:srcRect l="24610" t="10630" r="40937" b="9646"/>
            <a:stretch/>
          </p:blipFill>
          <p:spPr>
            <a:xfrm>
              <a:off x="1084531" y="2490460"/>
              <a:ext cx="1244968" cy="1333894"/>
            </a:xfrm>
            <a:prstGeom prst="rect">
              <a:avLst/>
            </a:prstGeom>
          </p:spPr>
        </p:pic>
      </p:grpSp>
      <p:sp>
        <p:nvSpPr>
          <p:cNvPr id="33" name="Title 1"/>
          <p:cNvSpPr txBox="1">
            <a:spLocks/>
          </p:cNvSpPr>
          <p:nvPr/>
        </p:nvSpPr>
        <p:spPr>
          <a:xfrm>
            <a:off x="1541928" y="412751"/>
            <a:ext cx="6973421"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a:solidFill>
                  <a:srgbClr val="FF7C80"/>
                </a:solidFill>
                <a:highlight>
                  <a:prstClr val="white"/>
                </a:highlight>
                <a:ea typeface="Calibri"/>
                <a:cs typeface="Calibri"/>
                <a:sym typeface="Calibri"/>
              </a:rPr>
              <a:t>Processus de détection – Détection</a:t>
            </a:r>
            <a:endParaRPr lang="fr" sz="3600" b="1" dirty="0">
              <a:solidFill>
                <a:srgbClr val="FF7C80"/>
              </a:solidFill>
              <a:highlight>
                <a:prstClr val="white"/>
              </a:highlight>
              <a:ea typeface="Calibri"/>
              <a:cs typeface="Calibri"/>
              <a:sym typeface="Calibri"/>
            </a:endParaRPr>
          </a:p>
        </p:txBody>
      </p:sp>
      <p:sp>
        <p:nvSpPr>
          <p:cNvPr id="35" name="Rectangle 34"/>
          <p:cNvSpPr/>
          <p:nvPr/>
        </p:nvSpPr>
        <p:spPr>
          <a:xfrm>
            <a:off x="1557158" y="1816900"/>
            <a:ext cx="7276689" cy="369332"/>
          </a:xfrm>
          <a:prstGeom prst="rect">
            <a:avLst/>
          </a:prstGeom>
        </p:spPr>
        <p:txBody>
          <a:bodyPr wrap="square">
            <a:spAutoFit/>
          </a:bodyPr>
          <a:lstStyle/>
          <a:p>
            <a:pPr algn="l" rtl="0"/>
            <a:r>
              <a:rPr lang="fr" b="0" i="0" u="none" baseline="0">
                <a:latin typeface="+mn-lt"/>
              </a:rPr>
              <a:t>1) Placez le compartiment de traitement sur le compartiment de détection</a:t>
            </a:r>
          </a:p>
        </p:txBody>
      </p:sp>
      <p:sp>
        <p:nvSpPr>
          <p:cNvPr id="31" name="TextBox 30"/>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15</a:t>
            </a:r>
          </a:p>
        </p:txBody>
      </p:sp>
      <p:sp>
        <p:nvSpPr>
          <p:cNvPr id="30" name="Rectangle 29"/>
          <p:cNvSpPr/>
          <p:nvPr/>
        </p:nvSpPr>
        <p:spPr>
          <a:xfrm>
            <a:off x="1557158" y="2314586"/>
            <a:ext cx="7276689" cy="369332"/>
          </a:xfrm>
          <a:prstGeom prst="rect">
            <a:avLst/>
          </a:prstGeom>
        </p:spPr>
        <p:txBody>
          <a:bodyPr wrap="square">
            <a:spAutoFit/>
          </a:bodyPr>
          <a:lstStyle/>
          <a:p>
            <a:pPr algn="l" rtl="0"/>
            <a:r>
              <a:rPr lang="fr" b="0" i="0" u="none" baseline="0" dirty="0">
                <a:latin typeface="+mn-lt"/>
              </a:rPr>
              <a:t>2) Brisez le bas du compartiment de traitement en le poussant vers le bas</a:t>
            </a:r>
          </a:p>
        </p:txBody>
      </p:sp>
      <p:sp>
        <p:nvSpPr>
          <p:cNvPr id="32" name="Rectangle 31"/>
          <p:cNvSpPr/>
          <p:nvPr/>
        </p:nvSpPr>
        <p:spPr>
          <a:xfrm>
            <a:off x="1561822" y="2812272"/>
            <a:ext cx="5193182" cy="369332"/>
          </a:xfrm>
          <a:prstGeom prst="rect">
            <a:avLst/>
          </a:prstGeom>
        </p:spPr>
        <p:txBody>
          <a:bodyPr wrap="square">
            <a:spAutoFit/>
          </a:bodyPr>
          <a:lstStyle/>
          <a:p>
            <a:pPr algn="l" rtl="0"/>
            <a:r>
              <a:rPr lang="fr" b="0" i="0" u="none" baseline="0">
                <a:latin typeface="+mn-lt"/>
              </a:rPr>
              <a:t>3) Lisez les résultats au bout de 15 minutes</a:t>
            </a:r>
            <a:endParaRPr lang="fr" dirty="0">
              <a:latin typeface="+mn-lt"/>
            </a:endParaRPr>
          </a:p>
        </p:txBody>
      </p:sp>
    </p:spTree>
    <p:extLst>
      <p:ext uri="{BB962C8B-B14F-4D97-AF65-F5344CB8AC3E}">
        <p14:creationId xmlns:p14="http://schemas.microsoft.com/office/powerpoint/2010/main" val="315672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3.88889E-6 -1.85185E-6 L -0.00121 0.02593 " pathEditMode="relative" rAng="0" ptsTypes="AA">
                                      <p:cBhvr>
                                        <p:cTn id="8" dur="1000" fill="hold"/>
                                        <p:tgtEl>
                                          <p:spTgt spid="5"/>
                                        </p:tgtEl>
                                        <p:attrNameLst>
                                          <p:attrName>ppt_x</p:attrName>
                                          <p:attrName>ppt_y</p:attrName>
                                        </p:attrNameLst>
                                      </p:cBhvr>
                                      <p:rCtr x="-69" y="1296"/>
                                    </p:animMotion>
                                  </p:childTnLst>
                                </p:cTn>
                              </p:par>
                              <p:par>
                                <p:cTn id="9" presetID="42" presetClass="path" presetSubtype="0" accel="50000" decel="50000" fill="hold" nodeType="withEffect">
                                  <p:stCondLst>
                                    <p:cond delay="0"/>
                                  </p:stCondLst>
                                  <p:childTnLst>
                                    <p:animMotion origin="layout" path="M -8.33333E-7 -4.07407E-6 L -0.00052 0.02639 " pathEditMode="relative" rAng="0" ptsTypes="AA">
                                      <p:cBhvr>
                                        <p:cTn id="10" dur="1000" fill="hold"/>
                                        <p:tgtEl>
                                          <p:spTgt spid="25"/>
                                        </p:tgtEl>
                                        <p:attrNameLst>
                                          <p:attrName>ppt_x</p:attrName>
                                          <p:attrName>ppt_y</p:attrName>
                                        </p:attrNameLst>
                                      </p:cBhvr>
                                      <p:rCtr x="-35" y="1319"/>
                                    </p:animMotion>
                                  </p:childTnLst>
                                </p:cTn>
                              </p:par>
                              <p:par>
                                <p:cTn id="11" presetID="22" presetClass="exit" presetSubtype="1" fill="hold" grpId="0" nodeType="withEffect">
                                  <p:stCondLst>
                                    <p:cond delay="0"/>
                                  </p:stCondLst>
                                  <p:childTnLst>
                                    <p:animEffect transition="out" filter="wipe(up)">
                                      <p:cBhvr>
                                        <p:cTn id="12" dur="1000"/>
                                        <p:tgtEl>
                                          <p:spTgt spid="10"/>
                                        </p:tgtEl>
                                      </p:cBhvr>
                                    </p:animEffect>
                                    <p:set>
                                      <p:cBhvr>
                                        <p:cTn id="13" dur="1" fill="hold">
                                          <p:stCondLst>
                                            <p:cond delay="999"/>
                                          </p:stCondLst>
                                        </p:cTn>
                                        <p:tgtEl>
                                          <p:spTgt spid="10"/>
                                        </p:tgtEl>
                                        <p:attrNameLst>
                                          <p:attrName>style.visibility</p:attrName>
                                        </p:attrNameLst>
                                      </p:cBhvr>
                                      <p:to>
                                        <p:strVal val="hidden"/>
                                      </p:to>
                                    </p:set>
                                  </p:child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0"/>
                                        <p:tgtEl>
                                          <p:spTgt spid="9"/>
                                        </p:tgtEl>
                                      </p:cBhvr>
                                    </p:animEffect>
                                  </p:childTnLst>
                                </p:cTn>
                              </p:par>
                              <p:par>
                                <p:cTn id="21" presetID="22" presetClass="exit" presetSubtype="1" fill="hold" grpId="1" nodeType="withEffect">
                                  <p:stCondLst>
                                    <p:cond delay="0"/>
                                  </p:stCondLst>
                                  <p:childTnLst>
                                    <p:animEffect transition="out" filter="wipe(up)">
                                      <p:cBhvr>
                                        <p:cTn id="22" dur="5000"/>
                                        <p:tgtEl>
                                          <p:spTgt spid="12"/>
                                        </p:tgtEl>
                                      </p:cBhvr>
                                    </p:animEffect>
                                    <p:set>
                                      <p:cBhvr>
                                        <p:cTn id="23" dur="1" fill="hold">
                                          <p:stCondLst>
                                            <p:cond delay="4999"/>
                                          </p:stCondLst>
                                        </p:cTn>
                                        <p:tgtEl>
                                          <p:spTgt spid="12"/>
                                        </p:tgtEl>
                                        <p:attrNameLst>
                                          <p:attrName>style.visibility</p:attrName>
                                        </p:attrNameLst>
                                      </p:cBhvr>
                                      <p:to>
                                        <p:strVal val="hidden"/>
                                      </p:to>
                                    </p:set>
                                  </p:childTnLst>
                                </p:cTn>
                              </p:par>
                            </p:childTnLst>
                          </p:cTn>
                        </p:par>
                        <p:par>
                          <p:cTn id="24" fill="hold">
                            <p:stCondLst>
                              <p:cond delay="6000"/>
                            </p:stCondLst>
                            <p:childTnLst>
                              <p:par>
                                <p:cTn id="25" presetID="10" presetClass="exit" presetSubtype="0" fill="hold" nodeType="afterEffect">
                                  <p:stCondLst>
                                    <p:cond delay="0"/>
                                  </p:stCondLst>
                                  <p:childTnLst>
                                    <p:animEffect transition="out" filter="fade">
                                      <p:cBhvr>
                                        <p:cTn id="26" dur="3000"/>
                                        <p:tgtEl>
                                          <p:spTgt spid="5"/>
                                        </p:tgtEl>
                                      </p:cBhvr>
                                    </p:animEffect>
                                    <p:set>
                                      <p:cBhvr>
                                        <p:cTn id="27" dur="1" fill="hold">
                                          <p:stCondLst>
                                            <p:cond delay="2999"/>
                                          </p:stCondLst>
                                        </p:cTn>
                                        <p:tgtEl>
                                          <p:spTgt spid="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3000"/>
                                        <p:tgtEl>
                                          <p:spTgt spid="10"/>
                                        </p:tgtEl>
                                      </p:cBhvr>
                                    </p:animEffect>
                                    <p:set>
                                      <p:cBhvr>
                                        <p:cTn id="30" dur="1" fill="hold">
                                          <p:stCondLst>
                                            <p:cond delay="2999"/>
                                          </p:stCondLst>
                                        </p:cTn>
                                        <p:tgtEl>
                                          <p:spTgt spid="10"/>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3000"/>
                                        <p:tgtEl>
                                          <p:spTgt spid="12"/>
                                        </p:tgtEl>
                                      </p:cBhvr>
                                    </p:animEffect>
                                    <p:set>
                                      <p:cBhvr>
                                        <p:cTn id="33" dur="1" fill="hold">
                                          <p:stCondLst>
                                            <p:cond delay="2999"/>
                                          </p:stCondLst>
                                        </p:cTn>
                                        <p:tgtEl>
                                          <p:spTgt spid="1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3000"/>
                                        <p:tgtEl>
                                          <p:spTgt spid="9"/>
                                        </p:tgtEl>
                                      </p:cBhvr>
                                    </p:animEffect>
                                    <p:set>
                                      <p:cBhvr>
                                        <p:cTn id="36" dur="1" fill="hold">
                                          <p:stCondLst>
                                            <p:cond delay="2999"/>
                                          </p:stCondLst>
                                        </p:cTn>
                                        <p:tgtEl>
                                          <p:spTgt spid="9"/>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3000"/>
                                        <p:tgtEl>
                                          <p:spTgt spid="11"/>
                                        </p:tgtEl>
                                      </p:cBhvr>
                                    </p:animEffect>
                                    <p:set>
                                      <p:cBhvr>
                                        <p:cTn id="39" dur="1" fill="hold">
                                          <p:stCondLst>
                                            <p:cond delay="2999"/>
                                          </p:stCondLst>
                                        </p:cTn>
                                        <p:tgtEl>
                                          <p:spTgt spid="1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3000"/>
                                        <p:tgtEl>
                                          <p:spTgt spid="13"/>
                                        </p:tgtEl>
                                      </p:cBhvr>
                                    </p:animEffect>
                                    <p:set>
                                      <p:cBhvr>
                                        <p:cTn id="42" dur="1" fill="hold">
                                          <p:stCondLst>
                                            <p:cond delay="2999"/>
                                          </p:stCondLst>
                                        </p:cTn>
                                        <p:tgtEl>
                                          <p:spTgt spid="13"/>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0"/>
                                        <p:tgtEl>
                                          <p:spTgt spid="23"/>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0"/>
                                        <p:tgtEl>
                                          <p:spTgt spid="22"/>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0"/>
                                        <p:tgtEl>
                                          <p:spTgt spid="21"/>
                                        </p:tgtEl>
                                      </p:cBhvr>
                                    </p:animEffect>
                                  </p:childTnLst>
                                </p:cTn>
                              </p:par>
                            </p:childTnLst>
                          </p:cTn>
                        </p:par>
                        <p:par>
                          <p:cTn id="55" fill="hold">
                            <p:stCondLst>
                              <p:cond delay="11000"/>
                            </p:stCondLst>
                            <p:childTnLst>
                              <p:par>
                                <p:cTn id="56" presetID="1"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2" grpId="0" animBg="1"/>
      <p:bldP spid="12" grpId="1" animBg="1"/>
      <p:bldP spid="12" grpId="2" animBg="1"/>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artalom helye 2">
            <a:extLst/>
          </p:cNvPr>
          <p:cNvSpPr>
            <a:spLocks noGrp="1"/>
          </p:cNvSpPr>
          <p:nvPr>
            <p:ph idx="1"/>
          </p:nvPr>
        </p:nvSpPr>
        <p:spPr>
          <a:xfrm>
            <a:off x="1541463" y="1449388"/>
            <a:ext cx="6973887" cy="4351337"/>
          </a:xfrm>
        </p:spPr>
        <p:txBody>
          <a:bodyPr>
            <a:normAutofit/>
          </a:bodyPr>
          <a:lstStyle/>
          <a:p>
            <a:pPr marL="0" indent="0" algn="l" rtl="0">
              <a:buFont typeface="Arial" charset="0"/>
              <a:buNone/>
            </a:pPr>
            <a:r>
              <a:rPr lang="fr" sz="2400" b="1" i="0" u="none" baseline="0" dirty="0"/>
              <a:t>Immunoessai :</a:t>
            </a:r>
          </a:p>
          <a:p>
            <a:pPr marL="0" indent="0" algn="l" rtl="0">
              <a:lnSpc>
                <a:spcPct val="100000"/>
              </a:lnSpc>
              <a:buFont typeface="Arial" charset="0"/>
              <a:buNone/>
            </a:pPr>
            <a:r>
              <a:rPr lang="fr" sz="2000" b="0" i="0" u="none" baseline="0" dirty="0"/>
              <a:t>antigène (analyte) – réaction anticorps</a:t>
            </a:r>
          </a:p>
          <a:p>
            <a:pPr marL="0" indent="0" algn="l" rtl="0">
              <a:lnSpc>
                <a:spcPct val="100000"/>
              </a:lnSpc>
              <a:buFont typeface="Arial" charset="0"/>
              <a:buNone/>
            </a:pPr>
            <a:endParaRPr lang="fr" sz="2400" dirty="0"/>
          </a:p>
          <a:p>
            <a:pPr marL="0" indent="0" algn="l" rtl="0">
              <a:buFont typeface="Arial" charset="0"/>
              <a:buNone/>
            </a:pPr>
            <a:endParaRPr lang="fr" sz="2400" b="1" dirty="0">
              <a:solidFill>
                <a:srgbClr val="FF7C80"/>
              </a:solidFill>
            </a:endParaRPr>
          </a:p>
          <a:p>
            <a:pPr marL="0" indent="0" algn="l" rtl="0">
              <a:buFont typeface="Arial" charset="0"/>
              <a:buNone/>
            </a:pPr>
            <a:r>
              <a:rPr lang="fr" sz="2400" b="1" i="0" u="none" baseline="0" dirty="0">
                <a:solidFill>
                  <a:srgbClr val="FF7C80"/>
                </a:solidFill>
              </a:rPr>
              <a:t>L</a:t>
            </a:r>
            <a:r>
              <a:rPr lang="fr" sz="2400" b="1" i="0" u="none" baseline="0" dirty="0"/>
              <a:t>ateral </a:t>
            </a:r>
            <a:r>
              <a:rPr lang="fr" sz="2400" b="1" i="0" u="none" baseline="0" dirty="0">
                <a:solidFill>
                  <a:srgbClr val="FF7C80"/>
                </a:solidFill>
              </a:rPr>
              <a:t>F</a:t>
            </a:r>
            <a:r>
              <a:rPr lang="fr" sz="2400" b="1" i="0" u="none" baseline="0" dirty="0"/>
              <a:t>low </a:t>
            </a:r>
            <a:r>
              <a:rPr lang="fr" sz="2400" b="1" i="0" u="none" baseline="0" dirty="0">
                <a:solidFill>
                  <a:srgbClr val="FF7C80"/>
                </a:solidFill>
              </a:rPr>
              <a:t>I</a:t>
            </a:r>
            <a:r>
              <a:rPr lang="fr" sz="2400" b="1" i="0" u="none" baseline="0" dirty="0"/>
              <a:t>mmuno</a:t>
            </a:r>
            <a:r>
              <a:rPr lang="fr" sz="2400" b="1" i="0" u="none" baseline="0" dirty="0">
                <a:solidFill>
                  <a:srgbClr val="FF7C80"/>
                </a:solidFill>
              </a:rPr>
              <a:t>A</a:t>
            </a:r>
            <a:r>
              <a:rPr lang="fr" sz="2400" b="1" i="0" u="none" baseline="0" dirty="0"/>
              <a:t>ssay </a:t>
            </a:r>
            <a:r>
              <a:rPr lang="fr" sz="2400" b="0" i="0" u="none" baseline="0" dirty="0"/>
              <a:t>:</a:t>
            </a:r>
            <a:r>
              <a:rPr lang="fr" b="0" i="0" u="none" baseline="0" dirty="0"/>
              <a:t> </a:t>
            </a:r>
            <a:r>
              <a:rPr lang="fr" sz="2400" b="0" i="0" u="none" baseline="0" dirty="0"/>
              <a:t>l'échantillon est appliqué sur le bout de la bandelette </a:t>
            </a:r>
            <a:r>
              <a:rPr lang="fr" sz="2400" b="0" i="0" u="none" baseline="0" dirty="0" smtClean="0"/>
              <a:t>(tampon), </a:t>
            </a:r>
            <a:r>
              <a:rPr lang="fr" sz="2400" b="0" i="0" u="none" baseline="0" dirty="0"/>
              <a:t>puis il migre dans la zone de détection</a:t>
            </a:r>
            <a:endParaRPr lang="fr" sz="2400" dirty="0"/>
          </a:p>
          <a:p>
            <a:pPr marL="0" indent="0" algn="l" rtl="0"/>
            <a:endParaRPr lang="fr" sz="2400" dirty="0"/>
          </a:p>
          <a:p>
            <a:pPr marL="0" indent="0" algn="l" rtl="0"/>
            <a:endParaRPr lang="fr" dirty="0"/>
          </a:p>
        </p:txBody>
      </p:sp>
      <p:sp>
        <p:nvSpPr>
          <p:cNvPr id="36" name="Title 1"/>
          <p:cNvSpPr>
            <a:spLocks noGrp="1"/>
          </p:cNvSpPr>
          <p:nvPr>
            <p:ph type="title" idx="4294967295"/>
          </p:nvPr>
        </p:nvSpPr>
        <p:spPr>
          <a:xfrm>
            <a:off x="1541928" y="412751"/>
            <a:ext cx="6973421" cy="1325563"/>
          </a:xfrm>
        </p:spPr>
        <p:txBody>
          <a:bodyPr rtlCol="0" anchor="t">
            <a:normAutofit/>
          </a:bodyPr>
          <a:lstStyle/>
          <a:p>
            <a:pPr algn="l" rtl="0" fontAlgn="auto">
              <a:spcAft>
                <a:spcPts val="0"/>
              </a:spcAft>
              <a:defRPr/>
            </a:pPr>
            <a:r>
              <a:rPr lang="fr" sz="3600" b="1" i="0" u="none" baseline="0">
                <a:solidFill>
                  <a:srgbClr val="FF7C80"/>
                </a:solidFill>
                <a:highlight>
                  <a:prstClr val="white"/>
                </a:highlight>
                <a:ea typeface="Calibri"/>
                <a:cs typeface="Calibri"/>
                <a:sym typeface="Calibri"/>
              </a:rPr>
              <a:t>Principe de détection</a:t>
            </a:r>
          </a:p>
        </p:txBody>
      </p:sp>
      <p:pic>
        <p:nvPicPr>
          <p:cNvPr id="20483" name="Picture 36"/>
          <p:cNvPicPr>
            <a:picLocks noChangeAspect="1"/>
          </p:cNvPicPr>
          <p:nvPr/>
        </p:nvPicPr>
        <p:blipFill>
          <a:blip r:embed="rId3"/>
          <a:srcRect/>
          <a:stretch>
            <a:fillRect/>
          </a:stretch>
        </p:blipFill>
        <p:spPr bwMode="auto">
          <a:xfrm>
            <a:off x="5702300" y="1317625"/>
            <a:ext cx="1846263" cy="1611313"/>
          </a:xfrm>
          <a:prstGeom prst="rect">
            <a:avLst/>
          </a:prstGeom>
          <a:noFill/>
          <a:ln w="9525">
            <a:noFill/>
            <a:miter lim="800000"/>
            <a:headEnd/>
            <a:tailEnd/>
          </a:ln>
        </p:spPr>
      </p:pic>
      <p:pic>
        <p:nvPicPr>
          <p:cNvPr id="20484" name="Picture 37"/>
          <p:cNvPicPr>
            <a:picLocks noChangeAspect="1"/>
          </p:cNvPicPr>
          <p:nvPr/>
        </p:nvPicPr>
        <p:blipFill>
          <a:blip r:embed="rId4"/>
          <a:srcRect/>
          <a:stretch>
            <a:fillRect/>
          </a:stretch>
        </p:blipFill>
        <p:spPr bwMode="auto">
          <a:xfrm>
            <a:off x="1828800" y="4349750"/>
            <a:ext cx="6400800" cy="1738313"/>
          </a:xfrm>
          <a:prstGeom prst="rect">
            <a:avLst/>
          </a:prstGeom>
          <a:noFill/>
          <a:ln w="9525">
            <a:noFill/>
            <a:miter lim="800000"/>
            <a:headEnd/>
            <a:tailEnd/>
          </a:ln>
        </p:spPr>
      </p:pic>
      <p:cxnSp>
        <p:nvCxnSpPr>
          <p:cNvPr id="39" name="Egyenes összekötő nyíllal 56">
            <a:extLst/>
          </p:cNvPr>
          <p:cNvCxnSpPr/>
          <p:nvPr/>
        </p:nvCxnSpPr>
        <p:spPr>
          <a:xfrm>
            <a:off x="3074988" y="5040313"/>
            <a:ext cx="134302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Connecteur droit avec flèche 76">
            <a:extLst/>
          </p:cNvPr>
          <p:cNvCxnSpPr/>
          <p:nvPr/>
        </p:nvCxnSpPr>
        <p:spPr>
          <a:xfrm flipH="1">
            <a:off x="6048375" y="4945063"/>
            <a:ext cx="312738" cy="1905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76">
            <a:extLst/>
          </p:cNvPr>
          <p:cNvCxnSpPr/>
          <p:nvPr/>
        </p:nvCxnSpPr>
        <p:spPr>
          <a:xfrm flipH="1">
            <a:off x="5184775" y="4945063"/>
            <a:ext cx="312738" cy="1905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ZoneTexte 75"/>
          <p:cNvSpPr txBox="1">
            <a:spLocks noChangeArrowheads="1"/>
          </p:cNvSpPr>
          <p:nvPr/>
        </p:nvSpPr>
        <p:spPr bwMode="auto">
          <a:xfrm>
            <a:off x="1468437" y="4410672"/>
            <a:ext cx="720725" cy="307975"/>
          </a:xfrm>
          <a:prstGeom prst="rect">
            <a:avLst/>
          </a:prstGeom>
          <a:noFill/>
          <a:ln w="9525">
            <a:noFill/>
            <a:miter lim="800000"/>
            <a:headEnd/>
            <a:tailEnd/>
          </a:ln>
        </p:spPr>
        <p:txBody>
          <a:bodyPr wrap="none">
            <a:spAutoFit/>
          </a:bodyPr>
          <a:lstStyle/>
          <a:p>
            <a:pPr algn="l" rtl="0"/>
            <a:r>
              <a:rPr lang="fr" sz="1400" b="0" i="0" u="none" baseline="0" dirty="0">
                <a:latin typeface="Calibri" pitchFamily="34" charset="0"/>
              </a:rPr>
              <a:t>Échantillon</a:t>
            </a:r>
          </a:p>
        </p:txBody>
      </p:sp>
      <p:sp>
        <p:nvSpPr>
          <p:cNvPr id="43" name="ZoneTexte 75"/>
          <p:cNvSpPr txBox="1">
            <a:spLocks noChangeArrowheads="1"/>
          </p:cNvSpPr>
          <p:nvPr/>
        </p:nvSpPr>
        <p:spPr bwMode="auto">
          <a:xfrm>
            <a:off x="2189162" y="5905500"/>
            <a:ext cx="756361" cy="307777"/>
          </a:xfrm>
          <a:prstGeom prst="rect">
            <a:avLst/>
          </a:prstGeom>
          <a:noFill/>
          <a:ln w="9525">
            <a:noFill/>
            <a:miter lim="800000"/>
            <a:headEnd/>
            <a:tailEnd/>
          </a:ln>
        </p:spPr>
        <p:txBody>
          <a:bodyPr wrap="none">
            <a:spAutoFit/>
          </a:bodyPr>
          <a:lstStyle/>
          <a:p>
            <a:pPr algn="l" rtl="0"/>
            <a:r>
              <a:rPr lang="fr" sz="1400" b="0" i="0" u="none" baseline="0" dirty="0" smtClean="0">
                <a:latin typeface="Calibri" pitchFamily="34" charset="0"/>
              </a:rPr>
              <a:t>tampon</a:t>
            </a:r>
            <a:endParaRPr lang="fr" sz="1400" dirty="0">
              <a:latin typeface="Calibri" pitchFamily="34" charset="0"/>
            </a:endParaRPr>
          </a:p>
        </p:txBody>
      </p:sp>
      <p:sp>
        <p:nvSpPr>
          <p:cNvPr id="44" name="ZoneTexte 108"/>
          <p:cNvSpPr txBox="1">
            <a:spLocks noChangeArrowheads="1"/>
          </p:cNvSpPr>
          <p:nvPr/>
        </p:nvSpPr>
        <p:spPr bwMode="auto">
          <a:xfrm>
            <a:off x="5886364" y="4657527"/>
            <a:ext cx="1141412" cy="307975"/>
          </a:xfrm>
          <a:prstGeom prst="rect">
            <a:avLst/>
          </a:prstGeom>
          <a:noFill/>
          <a:ln w="9525">
            <a:noFill/>
            <a:miter lim="800000"/>
            <a:headEnd/>
            <a:tailEnd/>
          </a:ln>
        </p:spPr>
        <p:txBody>
          <a:bodyPr>
            <a:spAutoFit/>
          </a:bodyPr>
          <a:lstStyle/>
          <a:p>
            <a:pPr algn="l" rtl="0"/>
            <a:r>
              <a:rPr lang="fr" sz="1400" b="0" i="0" u="none" baseline="0">
                <a:latin typeface="Calibri" pitchFamily="34" charset="0"/>
              </a:rPr>
              <a:t>Ligne témoin</a:t>
            </a:r>
          </a:p>
        </p:txBody>
      </p:sp>
      <p:sp>
        <p:nvSpPr>
          <p:cNvPr id="45" name="ZoneTexte 108"/>
          <p:cNvSpPr txBox="1">
            <a:spLocks noChangeArrowheads="1"/>
          </p:cNvSpPr>
          <p:nvPr/>
        </p:nvSpPr>
        <p:spPr bwMode="auto">
          <a:xfrm>
            <a:off x="5028406" y="4657725"/>
            <a:ext cx="954882" cy="307777"/>
          </a:xfrm>
          <a:prstGeom prst="rect">
            <a:avLst/>
          </a:prstGeom>
          <a:noFill/>
          <a:ln w="9525">
            <a:noFill/>
            <a:miter lim="800000"/>
            <a:headEnd/>
            <a:tailEnd/>
          </a:ln>
        </p:spPr>
        <p:txBody>
          <a:bodyPr wrap="square">
            <a:spAutoFit/>
          </a:bodyPr>
          <a:lstStyle/>
          <a:p>
            <a:pPr algn="l" rtl="0"/>
            <a:r>
              <a:rPr lang="fr" sz="1400" b="0" i="0" u="none" baseline="0">
                <a:latin typeface="Calibri" pitchFamily="34" charset="0"/>
              </a:rPr>
              <a:t>Ligne test</a:t>
            </a:r>
          </a:p>
        </p:txBody>
      </p:sp>
      <p:sp>
        <p:nvSpPr>
          <p:cNvPr id="46" name="ZoneTexte 108"/>
          <p:cNvSpPr txBox="1">
            <a:spLocks noChangeArrowheads="1"/>
          </p:cNvSpPr>
          <p:nvPr/>
        </p:nvSpPr>
        <p:spPr bwMode="auto">
          <a:xfrm>
            <a:off x="4697413" y="5905500"/>
            <a:ext cx="1285875" cy="306388"/>
          </a:xfrm>
          <a:prstGeom prst="rect">
            <a:avLst/>
          </a:prstGeom>
          <a:noFill/>
          <a:ln w="9525">
            <a:noFill/>
            <a:miter lim="800000"/>
            <a:headEnd/>
            <a:tailEnd/>
          </a:ln>
        </p:spPr>
        <p:txBody>
          <a:bodyPr wrap="none">
            <a:spAutoFit/>
          </a:bodyPr>
          <a:lstStyle/>
          <a:p>
            <a:pPr algn="l" rtl="0"/>
            <a:r>
              <a:rPr lang="fr" sz="1400" b="0" i="0" u="none" baseline="0">
                <a:latin typeface="Calibri" pitchFamily="34" charset="0"/>
              </a:rPr>
              <a:t>Zone de détection</a:t>
            </a:r>
            <a:endParaRPr lang="fr" sz="1400">
              <a:latin typeface="Calibri" pitchFamily="34" charset="0"/>
            </a:endParaRPr>
          </a:p>
        </p:txBody>
      </p:sp>
      <p:sp>
        <p:nvSpPr>
          <p:cNvPr id="47" name="ZoneTexte 108"/>
          <p:cNvSpPr txBox="1">
            <a:spLocks noChangeArrowheads="1"/>
          </p:cNvSpPr>
          <p:nvPr/>
        </p:nvSpPr>
        <p:spPr bwMode="auto">
          <a:xfrm>
            <a:off x="2880530" y="4637286"/>
            <a:ext cx="2050257" cy="307777"/>
          </a:xfrm>
          <a:prstGeom prst="rect">
            <a:avLst/>
          </a:prstGeom>
          <a:noFill/>
          <a:ln w="9525">
            <a:noFill/>
            <a:miter lim="800000"/>
            <a:headEnd/>
            <a:tailEnd/>
          </a:ln>
        </p:spPr>
        <p:txBody>
          <a:bodyPr wrap="square">
            <a:spAutoFit/>
          </a:bodyPr>
          <a:lstStyle/>
          <a:p>
            <a:pPr algn="l" rtl="0"/>
            <a:r>
              <a:rPr lang="fr" sz="1400" b="0" i="0" u="none" baseline="0" dirty="0">
                <a:latin typeface="Calibri" pitchFamily="34" charset="0"/>
              </a:rPr>
              <a:t>Direction de la migration</a:t>
            </a:r>
            <a:endParaRPr lang="fr" sz="1400" dirty="0">
              <a:latin typeface="Calibri" pitchFamily="34" charset="0"/>
            </a:endParaRPr>
          </a:p>
        </p:txBody>
      </p:sp>
      <p:sp>
        <p:nvSpPr>
          <p:cNvPr id="48" name="ZoneTexte 108"/>
          <p:cNvSpPr txBox="1">
            <a:spLocks noChangeArrowheads="1"/>
          </p:cNvSpPr>
          <p:nvPr/>
        </p:nvSpPr>
        <p:spPr bwMode="auto">
          <a:xfrm>
            <a:off x="5262563" y="2836863"/>
            <a:ext cx="850900" cy="307975"/>
          </a:xfrm>
          <a:prstGeom prst="rect">
            <a:avLst/>
          </a:prstGeom>
          <a:noFill/>
          <a:ln w="9525">
            <a:noFill/>
            <a:miter lim="800000"/>
            <a:headEnd/>
            <a:tailEnd/>
          </a:ln>
        </p:spPr>
        <p:txBody>
          <a:bodyPr wrap="none">
            <a:spAutoFit/>
          </a:bodyPr>
          <a:lstStyle/>
          <a:p>
            <a:pPr algn="l" rtl="0"/>
            <a:r>
              <a:rPr lang="fr" sz="1400" b="0" i="0" u="none" baseline="0">
                <a:latin typeface="Calibri" pitchFamily="34" charset="0"/>
              </a:rPr>
              <a:t>Anticorps</a:t>
            </a:r>
            <a:endParaRPr lang="fr" sz="1400" dirty="0">
              <a:latin typeface="Calibri" pitchFamily="34" charset="0"/>
            </a:endParaRPr>
          </a:p>
        </p:txBody>
      </p:sp>
      <p:sp>
        <p:nvSpPr>
          <p:cNvPr id="49" name="ZoneTexte 108"/>
          <p:cNvSpPr txBox="1">
            <a:spLocks noChangeArrowheads="1"/>
          </p:cNvSpPr>
          <p:nvPr/>
        </p:nvSpPr>
        <p:spPr bwMode="auto">
          <a:xfrm>
            <a:off x="7558088" y="2835373"/>
            <a:ext cx="1486241" cy="307777"/>
          </a:xfrm>
          <a:prstGeom prst="rect">
            <a:avLst/>
          </a:prstGeom>
          <a:noFill/>
          <a:ln w="9525">
            <a:noFill/>
            <a:miter lim="800000"/>
            <a:headEnd/>
            <a:tailEnd/>
          </a:ln>
        </p:spPr>
        <p:txBody>
          <a:bodyPr wrap="none">
            <a:spAutoFit/>
          </a:bodyPr>
          <a:lstStyle/>
          <a:p>
            <a:pPr algn="l" rtl="0"/>
            <a:r>
              <a:rPr lang="fr" sz="1400" b="0" i="0" u="none" baseline="0" dirty="0">
                <a:latin typeface="Calibri" pitchFamily="34" charset="0"/>
              </a:rPr>
              <a:t>Anticorps marqué</a:t>
            </a:r>
            <a:endParaRPr lang="fr" sz="1400" dirty="0">
              <a:latin typeface="Calibri" pitchFamily="34" charset="0"/>
            </a:endParaRPr>
          </a:p>
        </p:txBody>
      </p:sp>
      <p:sp>
        <p:nvSpPr>
          <p:cNvPr id="50" name="ZoneTexte 108"/>
          <p:cNvSpPr txBox="1">
            <a:spLocks noChangeArrowheads="1"/>
          </p:cNvSpPr>
          <p:nvPr/>
        </p:nvSpPr>
        <p:spPr bwMode="auto">
          <a:xfrm>
            <a:off x="6204744" y="2835473"/>
            <a:ext cx="966547" cy="523220"/>
          </a:xfrm>
          <a:prstGeom prst="rect">
            <a:avLst/>
          </a:prstGeom>
          <a:noFill/>
          <a:ln w="9525">
            <a:noFill/>
            <a:miter lim="800000"/>
            <a:headEnd/>
            <a:tailEnd/>
          </a:ln>
        </p:spPr>
        <p:txBody>
          <a:bodyPr wrap="none">
            <a:spAutoFit/>
          </a:bodyPr>
          <a:lstStyle/>
          <a:p>
            <a:pPr algn="ctr" rtl="0"/>
            <a:r>
              <a:rPr lang="fr" sz="1400" b="1" i="0" u="none" baseline="0" dirty="0">
                <a:solidFill>
                  <a:srgbClr val="05FD0F"/>
                </a:solidFill>
                <a:latin typeface="Calibri" pitchFamily="34" charset="0"/>
              </a:rPr>
              <a:t>Enzyme </a:t>
            </a:r>
            <a:r>
              <a:rPr lang="hu-HU" sz="1400" b="1" i="0" u="none" baseline="0" dirty="0" smtClean="0">
                <a:solidFill>
                  <a:srgbClr val="05FD0F"/>
                </a:solidFill>
                <a:latin typeface="Calibri" pitchFamily="34" charset="0"/>
              </a:rPr>
              <a:t/>
            </a:r>
            <a:br>
              <a:rPr lang="hu-HU" sz="1400" b="1" i="0" u="none" baseline="0" dirty="0" smtClean="0">
                <a:solidFill>
                  <a:srgbClr val="05FD0F"/>
                </a:solidFill>
                <a:latin typeface="Calibri" pitchFamily="34" charset="0"/>
              </a:rPr>
            </a:br>
            <a:r>
              <a:rPr lang="fr" sz="1400" b="1" i="0" u="none" baseline="0" dirty="0" smtClean="0">
                <a:solidFill>
                  <a:srgbClr val="05FD0F"/>
                </a:solidFill>
                <a:latin typeface="Calibri" pitchFamily="34" charset="0"/>
              </a:rPr>
              <a:t>(</a:t>
            </a:r>
            <a:r>
              <a:rPr lang="fr" sz="1400" b="1" i="0" u="none" baseline="0" dirty="0">
                <a:solidFill>
                  <a:srgbClr val="05FD0F"/>
                </a:solidFill>
                <a:latin typeface="Calibri" pitchFamily="34" charset="0"/>
              </a:rPr>
              <a:t>Antigène)</a:t>
            </a:r>
            <a:endParaRPr lang="fr" sz="1400" b="1" dirty="0">
              <a:solidFill>
                <a:srgbClr val="05FD0F"/>
              </a:solidFill>
              <a:latin typeface="Calibri" pitchFamily="34" charset="0"/>
            </a:endParaRPr>
          </a:p>
        </p:txBody>
      </p:sp>
      <p:cxnSp>
        <p:nvCxnSpPr>
          <p:cNvPr id="51" name="Egyenes összekötő nyíllal 7"/>
          <p:cNvCxnSpPr/>
          <p:nvPr/>
        </p:nvCxnSpPr>
        <p:spPr>
          <a:xfrm flipH="1" flipV="1">
            <a:off x="7548563" y="2525713"/>
            <a:ext cx="484187" cy="2508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Egyenes összekötő nyíllal 9"/>
          <p:cNvCxnSpPr/>
          <p:nvPr/>
        </p:nvCxnSpPr>
        <p:spPr>
          <a:xfrm flipH="1" flipV="1">
            <a:off x="7548563" y="2024063"/>
            <a:ext cx="484187" cy="75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Egyenes összekötő nyíllal 24"/>
          <p:cNvCxnSpPr/>
          <p:nvPr/>
        </p:nvCxnSpPr>
        <p:spPr>
          <a:xfrm flipV="1">
            <a:off x="6625431" y="2459039"/>
            <a:ext cx="110332" cy="4368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Egyenes összekötő nyíllal 26"/>
          <p:cNvCxnSpPr/>
          <p:nvPr/>
        </p:nvCxnSpPr>
        <p:spPr>
          <a:xfrm flipV="1">
            <a:off x="5924550" y="2665413"/>
            <a:ext cx="160338" cy="2333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16</a:t>
            </a:r>
          </a:p>
        </p:txBody>
      </p:sp>
    </p:spTree>
    <p:extLst>
      <p:ext uri="{BB962C8B-B14F-4D97-AF65-F5344CB8AC3E}">
        <p14:creationId xmlns:p14="http://schemas.microsoft.com/office/powerpoint/2010/main" val="86402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66">
            <a:extLst/>
          </p:cNvPr>
          <p:cNvSpPr/>
          <p:nvPr/>
        </p:nvSpPr>
        <p:spPr>
          <a:xfrm>
            <a:off x="6797675" y="3465513"/>
            <a:ext cx="350838" cy="24923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42" name="Tartalom helye 2">
            <a:extLst/>
          </p:cNvPr>
          <p:cNvSpPr txBox="1">
            <a:spLocks/>
          </p:cNvSpPr>
          <p:nvPr/>
        </p:nvSpPr>
        <p:spPr>
          <a:xfrm>
            <a:off x="1552575" y="1284288"/>
            <a:ext cx="6972300" cy="20129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auto">
              <a:spcAft>
                <a:spcPts val="0"/>
              </a:spcAft>
              <a:buFont typeface="Arial" panose="020B0604020202020204" pitchFamily="34" charset="0"/>
              <a:buNone/>
              <a:defRPr/>
            </a:pPr>
            <a:r>
              <a:rPr lang="fr" sz="2400" b="0" i="0" u="none" baseline="0" dirty="0"/>
              <a:t>La bandelette comporte :</a:t>
            </a:r>
          </a:p>
          <a:p>
            <a:pPr lvl="1" algn="l" rtl="0" fontAlgn="auto">
              <a:spcAft>
                <a:spcPts val="0"/>
              </a:spcAft>
              <a:defRPr/>
            </a:pPr>
            <a:r>
              <a:rPr lang="fr" b="0" i="0" u="none" baseline="0" dirty="0"/>
              <a:t>une ligne témoin qui permet de confirmer que le test a réussi</a:t>
            </a:r>
          </a:p>
          <a:p>
            <a:pPr lvl="1" algn="l" rtl="0" fontAlgn="auto">
              <a:spcAft>
                <a:spcPts val="0"/>
              </a:spcAft>
              <a:defRPr/>
            </a:pPr>
            <a:r>
              <a:rPr lang="fr" b="0" i="0" u="none" baseline="0" dirty="0"/>
              <a:t>une (des) ligne(s) test – BLSE (CTX-M) ou carbapénémases (KPC, OXA, VIM, IMP, NDM)</a:t>
            </a:r>
          </a:p>
          <a:p>
            <a:pPr lvl="1" algn="l" rtl="0" fontAlgn="auto">
              <a:spcAft>
                <a:spcPts val="0"/>
              </a:spcAft>
              <a:buFont typeface="Wingdings" panose="05000000000000000000" pitchFamily="2" charset="2"/>
              <a:buChar char="Ø"/>
              <a:defRPr/>
            </a:pPr>
            <a:endParaRPr lang="fr" dirty="0"/>
          </a:p>
          <a:p>
            <a:pPr algn="l" rtl="0" fontAlgn="auto">
              <a:spcAft>
                <a:spcPts val="0"/>
              </a:spcAft>
              <a:defRPr/>
            </a:pPr>
            <a:endParaRPr lang="fr" dirty="0"/>
          </a:p>
        </p:txBody>
      </p:sp>
      <p:cxnSp>
        <p:nvCxnSpPr>
          <p:cNvPr id="44" name="Connecteur droit 104">
            <a:extLst/>
          </p:cNvPr>
          <p:cNvCxnSpPr/>
          <p:nvPr/>
        </p:nvCxnSpPr>
        <p:spPr>
          <a:xfrm>
            <a:off x="6797675" y="5091113"/>
            <a:ext cx="3508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cteur droit 104">
            <a:extLst/>
          </p:cNvPr>
          <p:cNvCxnSpPr/>
          <p:nvPr/>
        </p:nvCxnSpPr>
        <p:spPr>
          <a:xfrm>
            <a:off x="6797675" y="4881563"/>
            <a:ext cx="3508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necteur droit 104">
            <a:extLst/>
          </p:cNvPr>
          <p:cNvCxnSpPr>
            <a:cxnSpLocks/>
          </p:cNvCxnSpPr>
          <p:nvPr/>
        </p:nvCxnSpPr>
        <p:spPr>
          <a:xfrm>
            <a:off x="6797675" y="4654550"/>
            <a:ext cx="3508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cteur droit 104">
            <a:extLst/>
          </p:cNvPr>
          <p:cNvCxnSpPr/>
          <p:nvPr/>
        </p:nvCxnSpPr>
        <p:spPr>
          <a:xfrm>
            <a:off x="6797675" y="5314950"/>
            <a:ext cx="3508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cteur droit 104">
            <a:extLst/>
          </p:cNvPr>
          <p:cNvCxnSpPr/>
          <p:nvPr/>
        </p:nvCxnSpPr>
        <p:spPr>
          <a:xfrm>
            <a:off x="6797675" y="4437063"/>
            <a:ext cx="3508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ectangle 66">
            <a:extLst/>
          </p:cNvPr>
          <p:cNvSpPr/>
          <p:nvPr/>
        </p:nvSpPr>
        <p:spPr>
          <a:xfrm>
            <a:off x="3568700" y="3465513"/>
            <a:ext cx="350838" cy="24923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50" name="Rectangle 73">
            <a:extLst/>
          </p:cNvPr>
          <p:cNvSpPr/>
          <p:nvPr/>
        </p:nvSpPr>
        <p:spPr>
          <a:xfrm>
            <a:off x="3568700" y="3465513"/>
            <a:ext cx="350838" cy="3254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51" name="Rectangle 73">
            <a:extLst/>
          </p:cNvPr>
          <p:cNvSpPr/>
          <p:nvPr/>
        </p:nvSpPr>
        <p:spPr>
          <a:xfrm>
            <a:off x="6797675" y="3465513"/>
            <a:ext cx="350838" cy="3254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cxnSp>
        <p:nvCxnSpPr>
          <p:cNvPr id="52" name="Connecteur droit 104">
            <a:extLst/>
          </p:cNvPr>
          <p:cNvCxnSpPr/>
          <p:nvPr/>
        </p:nvCxnSpPr>
        <p:spPr>
          <a:xfrm>
            <a:off x="3568700" y="4010025"/>
            <a:ext cx="3508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necteur droit 104">
            <a:extLst/>
          </p:cNvPr>
          <p:cNvCxnSpPr/>
          <p:nvPr/>
        </p:nvCxnSpPr>
        <p:spPr>
          <a:xfrm>
            <a:off x="6797675" y="4010025"/>
            <a:ext cx="3508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necteur droit 104">
            <a:extLst/>
          </p:cNvPr>
          <p:cNvCxnSpPr/>
          <p:nvPr/>
        </p:nvCxnSpPr>
        <p:spPr>
          <a:xfrm>
            <a:off x="3568700" y="4811713"/>
            <a:ext cx="3508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Rectangle 67">
            <a:extLst/>
          </p:cNvPr>
          <p:cNvSpPr/>
          <p:nvPr/>
        </p:nvSpPr>
        <p:spPr>
          <a:xfrm>
            <a:off x="3568700" y="5554663"/>
            <a:ext cx="350838" cy="403225"/>
          </a:xfrm>
          <a:prstGeom prst="rect">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56" name="Rectangle 67">
            <a:extLst/>
          </p:cNvPr>
          <p:cNvSpPr/>
          <p:nvPr/>
        </p:nvSpPr>
        <p:spPr>
          <a:xfrm flipH="1">
            <a:off x="6797675" y="5554663"/>
            <a:ext cx="350838" cy="403225"/>
          </a:xfrm>
          <a:prstGeom prst="rect">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57" name="ZoneTexte 75"/>
          <p:cNvSpPr txBox="1">
            <a:spLocks noChangeArrowheads="1"/>
          </p:cNvSpPr>
          <p:nvPr/>
        </p:nvSpPr>
        <p:spPr bwMode="auto">
          <a:xfrm>
            <a:off x="4840288" y="5602288"/>
            <a:ext cx="1155700" cy="339725"/>
          </a:xfrm>
          <a:prstGeom prst="rect">
            <a:avLst/>
          </a:prstGeom>
          <a:noFill/>
          <a:ln w="9525">
            <a:noFill/>
            <a:miter lim="800000"/>
            <a:headEnd/>
            <a:tailEnd/>
          </a:ln>
        </p:spPr>
        <p:txBody>
          <a:bodyPr wrap="none">
            <a:spAutoFit/>
          </a:bodyPr>
          <a:lstStyle/>
          <a:p>
            <a:pPr algn="l" rtl="0"/>
            <a:r>
              <a:rPr lang="fr" sz="1600" b="0" i="0" u="none" baseline="0">
                <a:latin typeface="Calibri" pitchFamily="34" charset="0"/>
              </a:rPr>
              <a:t>Coussin</a:t>
            </a:r>
            <a:endParaRPr lang="fr" sz="1600">
              <a:latin typeface="Calibri" pitchFamily="34" charset="0"/>
            </a:endParaRPr>
          </a:p>
        </p:txBody>
      </p:sp>
      <p:sp>
        <p:nvSpPr>
          <p:cNvPr id="58" name="ZoneTexte 75"/>
          <p:cNvSpPr txBox="1">
            <a:spLocks noChangeArrowheads="1"/>
          </p:cNvSpPr>
          <p:nvPr/>
        </p:nvSpPr>
        <p:spPr bwMode="auto">
          <a:xfrm>
            <a:off x="4781550" y="3825875"/>
            <a:ext cx="1150938" cy="338138"/>
          </a:xfrm>
          <a:prstGeom prst="rect">
            <a:avLst/>
          </a:prstGeom>
          <a:noFill/>
          <a:ln w="9525">
            <a:noFill/>
            <a:miter lim="800000"/>
            <a:headEnd/>
            <a:tailEnd/>
          </a:ln>
        </p:spPr>
        <p:txBody>
          <a:bodyPr wrap="none">
            <a:spAutoFit/>
          </a:bodyPr>
          <a:lstStyle/>
          <a:p>
            <a:pPr algn="l" rtl="0"/>
            <a:r>
              <a:rPr lang="fr" sz="1600" b="0" i="0" u="none" baseline="0">
                <a:latin typeface="Calibri" pitchFamily="34" charset="0"/>
              </a:rPr>
              <a:t>Ligne témoin</a:t>
            </a:r>
            <a:endParaRPr lang="fr" sz="1600">
              <a:latin typeface="Calibri" pitchFamily="34" charset="0"/>
            </a:endParaRPr>
          </a:p>
        </p:txBody>
      </p:sp>
      <p:sp>
        <p:nvSpPr>
          <p:cNvPr id="59" name="ZoneTexte 75"/>
          <p:cNvSpPr txBox="1">
            <a:spLocks noChangeArrowheads="1"/>
          </p:cNvSpPr>
          <p:nvPr/>
        </p:nvSpPr>
        <p:spPr bwMode="auto">
          <a:xfrm>
            <a:off x="4635500" y="4654550"/>
            <a:ext cx="736600" cy="338138"/>
          </a:xfrm>
          <a:prstGeom prst="rect">
            <a:avLst/>
          </a:prstGeom>
          <a:noFill/>
          <a:ln w="9525">
            <a:noFill/>
            <a:miter lim="800000"/>
            <a:headEnd/>
            <a:tailEnd/>
          </a:ln>
        </p:spPr>
        <p:txBody>
          <a:bodyPr wrap="none">
            <a:spAutoFit/>
          </a:bodyPr>
          <a:lstStyle/>
          <a:p>
            <a:pPr algn="l" rtl="0"/>
            <a:r>
              <a:rPr lang="fr" sz="1600" b="0" i="0" u="none" baseline="0" dirty="0">
                <a:latin typeface="Calibri" pitchFamily="34" charset="0"/>
              </a:rPr>
              <a:t>CTX-M</a:t>
            </a:r>
            <a:endParaRPr lang="fr" sz="1600" dirty="0">
              <a:latin typeface="Calibri" pitchFamily="34" charset="0"/>
            </a:endParaRPr>
          </a:p>
        </p:txBody>
      </p:sp>
      <p:sp>
        <p:nvSpPr>
          <p:cNvPr id="60" name="ZoneTexte 75"/>
          <p:cNvSpPr txBox="1">
            <a:spLocks noChangeArrowheads="1"/>
          </p:cNvSpPr>
          <p:nvPr/>
        </p:nvSpPr>
        <p:spPr bwMode="auto">
          <a:xfrm>
            <a:off x="5530850" y="4286250"/>
            <a:ext cx="506413" cy="338138"/>
          </a:xfrm>
          <a:prstGeom prst="rect">
            <a:avLst/>
          </a:prstGeom>
          <a:noFill/>
          <a:ln w="9525">
            <a:noFill/>
            <a:miter lim="800000"/>
            <a:headEnd/>
            <a:tailEnd/>
          </a:ln>
        </p:spPr>
        <p:txBody>
          <a:bodyPr wrap="none">
            <a:spAutoFit/>
          </a:bodyPr>
          <a:lstStyle/>
          <a:p>
            <a:pPr algn="l" rtl="0"/>
            <a:r>
              <a:rPr lang="fr" sz="1600" b="0" i="0" u="none" baseline="0">
                <a:latin typeface="Calibri" pitchFamily="34" charset="0"/>
              </a:rPr>
              <a:t>KPC</a:t>
            </a:r>
            <a:endParaRPr lang="fr" sz="1600">
              <a:latin typeface="Calibri" pitchFamily="34" charset="0"/>
            </a:endParaRPr>
          </a:p>
        </p:txBody>
      </p:sp>
      <p:sp>
        <p:nvSpPr>
          <p:cNvPr id="61" name="ZoneTexte 75"/>
          <p:cNvSpPr txBox="1">
            <a:spLocks noChangeArrowheads="1"/>
          </p:cNvSpPr>
          <p:nvPr/>
        </p:nvSpPr>
        <p:spPr bwMode="auto">
          <a:xfrm>
            <a:off x="5514975" y="4498975"/>
            <a:ext cx="538163" cy="338138"/>
          </a:xfrm>
          <a:prstGeom prst="rect">
            <a:avLst/>
          </a:prstGeom>
          <a:noFill/>
          <a:ln w="9525">
            <a:noFill/>
            <a:miter lim="800000"/>
            <a:headEnd/>
            <a:tailEnd/>
          </a:ln>
        </p:spPr>
        <p:txBody>
          <a:bodyPr wrap="none">
            <a:spAutoFit/>
          </a:bodyPr>
          <a:lstStyle/>
          <a:p>
            <a:pPr algn="l" rtl="0"/>
            <a:r>
              <a:rPr lang="fr" sz="1600" b="0" i="0" u="none" baseline="0">
                <a:latin typeface="Calibri" pitchFamily="34" charset="0"/>
              </a:rPr>
              <a:t>OXA</a:t>
            </a:r>
            <a:endParaRPr lang="fr" sz="1600">
              <a:latin typeface="Calibri" pitchFamily="34" charset="0"/>
            </a:endParaRPr>
          </a:p>
        </p:txBody>
      </p:sp>
      <p:sp>
        <p:nvSpPr>
          <p:cNvPr id="62" name="ZoneTexte 75"/>
          <p:cNvSpPr txBox="1">
            <a:spLocks noChangeArrowheads="1"/>
          </p:cNvSpPr>
          <p:nvPr/>
        </p:nvSpPr>
        <p:spPr bwMode="auto">
          <a:xfrm>
            <a:off x="5524500" y="4711700"/>
            <a:ext cx="600075" cy="338138"/>
          </a:xfrm>
          <a:prstGeom prst="rect">
            <a:avLst/>
          </a:prstGeom>
          <a:noFill/>
          <a:ln w="9525">
            <a:noFill/>
            <a:miter lim="800000"/>
            <a:headEnd/>
            <a:tailEnd/>
          </a:ln>
        </p:spPr>
        <p:txBody>
          <a:bodyPr>
            <a:spAutoFit/>
          </a:bodyPr>
          <a:lstStyle/>
          <a:p>
            <a:pPr algn="l" rtl="0"/>
            <a:r>
              <a:rPr lang="fr" sz="1600" b="0" i="0" u="none" baseline="0">
                <a:latin typeface="Calibri" pitchFamily="34" charset="0"/>
              </a:rPr>
              <a:t>VIM</a:t>
            </a:r>
            <a:endParaRPr lang="fr" sz="1600">
              <a:latin typeface="Calibri" pitchFamily="34" charset="0"/>
            </a:endParaRPr>
          </a:p>
        </p:txBody>
      </p:sp>
      <p:sp>
        <p:nvSpPr>
          <p:cNvPr id="63" name="ZoneTexte 75"/>
          <p:cNvSpPr txBox="1">
            <a:spLocks noChangeArrowheads="1"/>
          </p:cNvSpPr>
          <p:nvPr/>
        </p:nvSpPr>
        <p:spPr bwMode="auto">
          <a:xfrm>
            <a:off x="5519738" y="4902200"/>
            <a:ext cx="515937" cy="339725"/>
          </a:xfrm>
          <a:prstGeom prst="rect">
            <a:avLst/>
          </a:prstGeom>
          <a:noFill/>
          <a:ln w="9525">
            <a:noFill/>
            <a:miter lim="800000"/>
            <a:headEnd/>
            <a:tailEnd/>
          </a:ln>
        </p:spPr>
        <p:txBody>
          <a:bodyPr wrap="none">
            <a:spAutoFit/>
          </a:bodyPr>
          <a:lstStyle/>
          <a:p>
            <a:pPr algn="l" rtl="0"/>
            <a:r>
              <a:rPr lang="fr" sz="1600" b="0" i="0" u="none" baseline="0">
                <a:latin typeface="Calibri" pitchFamily="34" charset="0"/>
              </a:rPr>
              <a:t>IMP</a:t>
            </a:r>
            <a:endParaRPr lang="fr" sz="1600">
              <a:latin typeface="Calibri" pitchFamily="34" charset="0"/>
            </a:endParaRPr>
          </a:p>
        </p:txBody>
      </p:sp>
      <p:sp>
        <p:nvSpPr>
          <p:cNvPr id="64" name="ZoneTexte 75"/>
          <p:cNvSpPr txBox="1">
            <a:spLocks noChangeArrowheads="1"/>
          </p:cNvSpPr>
          <p:nvPr/>
        </p:nvSpPr>
        <p:spPr bwMode="auto">
          <a:xfrm>
            <a:off x="5514975" y="5153025"/>
            <a:ext cx="619125" cy="338138"/>
          </a:xfrm>
          <a:prstGeom prst="rect">
            <a:avLst/>
          </a:prstGeom>
          <a:noFill/>
          <a:ln w="9525">
            <a:noFill/>
            <a:miter lim="800000"/>
            <a:headEnd/>
            <a:tailEnd/>
          </a:ln>
        </p:spPr>
        <p:txBody>
          <a:bodyPr wrap="none">
            <a:spAutoFit/>
          </a:bodyPr>
          <a:lstStyle/>
          <a:p>
            <a:pPr algn="l" rtl="0"/>
            <a:r>
              <a:rPr lang="fr" sz="1600" b="0" i="0" u="none" baseline="0">
                <a:latin typeface="Calibri" pitchFamily="34" charset="0"/>
              </a:rPr>
              <a:t>NDM</a:t>
            </a:r>
            <a:endParaRPr lang="fr" sz="1600">
              <a:latin typeface="Calibri" pitchFamily="34" charset="0"/>
            </a:endParaRPr>
          </a:p>
        </p:txBody>
      </p:sp>
      <p:cxnSp>
        <p:nvCxnSpPr>
          <p:cNvPr id="65" name="Egyenes összekötő nyíllal 3"/>
          <p:cNvCxnSpPr/>
          <p:nvPr/>
        </p:nvCxnSpPr>
        <p:spPr>
          <a:xfrm>
            <a:off x="6113463" y="4010025"/>
            <a:ext cx="4794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Egyenes összekötő nyíllal 32"/>
          <p:cNvCxnSpPr/>
          <p:nvPr/>
        </p:nvCxnSpPr>
        <p:spPr>
          <a:xfrm>
            <a:off x="6113463" y="5776913"/>
            <a:ext cx="4794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Egyenes összekötő nyíllal 33"/>
          <p:cNvCxnSpPr/>
          <p:nvPr/>
        </p:nvCxnSpPr>
        <p:spPr>
          <a:xfrm>
            <a:off x="6121400" y="5314950"/>
            <a:ext cx="4810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Egyenes összekötő nyíllal 34"/>
          <p:cNvCxnSpPr/>
          <p:nvPr/>
        </p:nvCxnSpPr>
        <p:spPr>
          <a:xfrm>
            <a:off x="6110288" y="5087938"/>
            <a:ext cx="4794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Egyenes összekötő nyíllal 35"/>
          <p:cNvCxnSpPr/>
          <p:nvPr/>
        </p:nvCxnSpPr>
        <p:spPr>
          <a:xfrm>
            <a:off x="6110288" y="4881563"/>
            <a:ext cx="4794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Egyenes összekötő nyíllal 36"/>
          <p:cNvCxnSpPr/>
          <p:nvPr/>
        </p:nvCxnSpPr>
        <p:spPr>
          <a:xfrm>
            <a:off x="6110288" y="4654550"/>
            <a:ext cx="4794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Egyenes összekötő nyíllal 37"/>
          <p:cNvCxnSpPr/>
          <p:nvPr/>
        </p:nvCxnSpPr>
        <p:spPr>
          <a:xfrm>
            <a:off x="6110288" y="4437063"/>
            <a:ext cx="4794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Egyenes összekötő nyíllal 23"/>
          <p:cNvCxnSpPr/>
          <p:nvPr/>
        </p:nvCxnSpPr>
        <p:spPr>
          <a:xfrm flipH="1">
            <a:off x="4141788" y="4010025"/>
            <a:ext cx="4714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Egyenes összekötő nyíllal 38"/>
          <p:cNvCxnSpPr/>
          <p:nvPr/>
        </p:nvCxnSpPr>
        <p:spPr>
          <a:xfrm flipH="1">
            <a:off x="4141788" y="5776913"/>
            <a:ext cx="4714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Egyenes összekötő nyíllal 39"/>
          <p:cNvCxnSpPr/>
          <p:nvPr/>
        </p:nvCxnSpPr>
        <p:spPr>
          <a:xfrm flipH="1">
            <a:off x="4141788" y="4824413"/>
            <a:ext cx="4714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5" name="ZoneTexte 75"/>
          <p:cNvSpPr txBox="1">
            <a:spLocks noChangeArrowheads="1"/>
          </p:cNvSpPr>
          <p:nvPr/>
        </p:nvSpPr>
        <p:spPr bwMode="auto">
          <a:xfrm>
            <a:off x="3219450" y="3144838"/>
            <a:ext cx="1236663" cy="339725"/>
          </a:xfrm>
          <a:prstGeom prst="rect">
            <a:avLst/>
          </a:prstGeom>
          <a:noFill/>
          <a:ln w="9525">
            <a:noFill/>
            <a:miter lim="800000"/>
            <a:headEnd/>
            <a:tailEnd/>
          </a:ln>
        </p:spPr>
        <p:txBody>
          <a:bodyPr wrap="none">
            <a:spAutoFit/>
          </a:bodyPr>
          <a:lstStyle/>
          <a:p>
            <a:pPr algn="l" rtl="0"/>
            <a:r>
              <a:rPr lang="fr" sz="1600" b="0" i="0" u="none" baseline="0">
                <a:latin typeface="Calibri" pitchFamily="34" charset="0"/>
              </a:rPr>
              <a:t>Bandelette BLSE</a:t>
            </a:r>
            <a:endParaRPr lang="fr" sz="1600">
              <a:latin typeface="Calibri" pitchFamily="34" charset="0"/>
            </a:endParaRPr>
          </a:p>
        </p:txBody>
      </p:sp>
      <p:sp>
        <p:nvSpPr>
          <p:cNvPr id="76" name="ZoneTexte 75"/>
          <p:cNvSpPr txBox="1">
            <a:spLocks noChangeArrowheads="1"/>
          </p:cNvSpPr>
          <p:nvPr/>
        </p:nvSpPr>
        <p:spPr bwMode="auto">
          <a:xfrm>
            <a:off x="5894388" y="3162300"/>
            <a:ext cx="2247900" cy="338138"/>
          </a:xfrm>
          <a:prstGeom prst="rect">
            <a:avLst/>
          </a:prstGeom>
          <a:noFill/>
          <a:ln w="9525">
            <a:noFill/>
            <a:miter lim="800000"/>
            <a:headEnd/>
            <a:tailEnd/>
          </a:ln>
        </p:spPr>
        <p:txBody>
          <a:bodyPr wrap="none">
            <a:spAutoFit/>
          </a:bodyPr>
          <a:lstStyle/>
          <a:p>
            <a:pPr algn="l" rtl="0"/>
            <a:r>
              <a:rPr lang="fr" sz="1600" b="0" i="0" u="none" baseline="0">
                <a:latin typeface="Calibri" pitchFamily="34" charset="0"/>
              </a:rPr>
              <a:t>Bandelette carbapénémases</a:t>
            </a:r>
            <a:endParaRPr lang="fr" sz="1600">
              <a:latin typeface="Calibri" pitchFamily="34" charset="0"/>
            </a:endParaRPr>
          </a:p>
        </p:txBody>
      </p:sp>
      <p:sp>
        <p:nvSpPr>
          <p:cNvPr id="39" name="Title 1"/>
          <p:cNvSpPr txBox="1">
            <a:spLocks/>
          </p:cNvSpPr>
          <p:nvPr/>
        </p:nvSpPr>
        <p:spPr>
          <a:xfrm>
            <a:off x="1541928" y="412751"/>
            <a:ext cx="6973421"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a:solidFill>
                  <a:srgbClr val="FF7C80"/>
                </a:solidFill>
                <a:highlight>
                  <a:prstClr val="white"/>
                </a:highlight>
                <a:ea typeface="Calibri"/>
                <a:cs typeface="Calibri"/>
                <a:sym typeface="Calibri"/>
              </a:rPr>
              <a:t>Processus de détection – Détection</a:t>
            </a:r>
            <a:endParaRPr lang="fr" sz="3600" b="1" dirty="0">
              <a:solidFill>
                <a:srgbClr val="FF7C80"/>
              </a:solidFill>
              <a:highlight>
                <a:prstClr val="white"/>
              </a:highlight>
              <a:ea typeface="Calibri"/>
              <a:cs typeface="Calibri"/>
              <a:sym typeface="Calibri"/>
            </a:endParaRPr>
          </a:p>
        </p:txBody>
      </p:sp>
      <p:sp>
        <p:nvSpPr>
          <p:cNvPr id="77" name="TextBox 76"/>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1339966" y="419916"/>
            <a:ext cx="7559166" cy="1325563"/>
          </a:xfrm>
        </p:spPr>
        <p:txBody>
          <a:bodyPr rtlCol="0" anchor="t">
            <a:normAutofit/>
          </a:bodyPr>
          <a:lstStyle/>
          <a:p>
            <a:pPr algn="l" rtl="0" fontAlgn="auto">
              <a:spcAft>
                <a:spcPts val="0"/>
              </a:spcAft>
              <a:defRPr/>
            </a:pPr>
            <a:r>
              <a:rPr lang="fr" sz="3600" b="1" i="0" u="none" baseline="0" dirty="0">
                <a:solidFill>
                  <a:srgbClr val="FF7C80"/>
                </a:solidFill>
                <a:highlight>
                  <a:prstClr val="white"/>
                </a:highlight>
                <a:ea typeface="Calibri"/>
                <a:cs typeface="Calibri"/>
                <a:sym typeface="Calibri"/>
              </a:rPr>
              <a:t>Les avantages du dispositif NG DetecTool</a:t>
            </a:r>
          </a:p>
        </p:txBody>
      </p:sp>
      <p:grpSp>
        <p:nvGrpSpPr>
          <p:cNvPr id="5" name="Group 4"/>
          <p:cNvGrpSpPr/>
          <p:nvPr/>
        </p:nvGrpSpPr>
        <p:grpSpPr>
          <a:xfrm>
            <a:off x="1527349" y="1296651"/>
            <a:ext cx="7103535" cy="4579295"/>
            <a:chOff x="1527349" y="1296651"/>
            <a:chExt cx="7103535" cy="4579295"/>
          </a:xfrm>
        </p:grpSpPr>
        <p:sp>
          <p:nvSpPr>
            <p:cNvPr id="2" name="Téglalap 1"/>
            <p:cNvSpPr/>
            <p:nvPr/>
          </p:nvSpPr>
          <p:spPr>
            <a:xfrm>
              <a:off x="1918305" y="2589456"/>
              <a:ext cx="3201244" cy="1818447"/>
            </a:xfrm>
            <a:prstGeom prst="rect">
              <a:avLst/>
            </a:prstGeom>
          </p:spPr>
          <p:txBody>
            <a:bodyPr wrap="square">
              <a:spAutoFit/>
            </a:bodyPr>
            <a:lstStyle/>
            <a:p>
              <a:pPr marL="285750" indent="-285750" algn="l" rtl="0" fontAlgn="auto">
                <a:spcBef>
                  <a:spcPts val="0"/>
                </a:spcBef>
                <a:spcAft>
                  <a:spcPts val="500"/>
                </a:spcAft>
                <a:buFont typeface="Arial" panose="020B0604020202020204" pitchFamily="34" charset="0"/>
                <a:buChar char="•"/>
                <a:defRPr/>
              </a:pPr>
              <a:r>
                <a:rPr lang="fr" b="0" i="0" u="none" baseline="0" dirty="0">
                  <a:latin typeface="+mn-lt"/>
                  <a:cs typeface="+mn-cs"/>
                </a:rPr>
                <a:t>permet </a:t>
              </a:r>
              <a:r>
                <a:rPr lang="fr" b="0" i="0" u="none" baseline="0" dirty="0" smtClean="0">
                  <a:latin typeface="+mn-lt"/>
                  <a:cs typeface="+mn-cs"/>
                </a:rPr>
                <a:t>de</a:t>
              </a:r>
              <a:r>
                <a:rPr lang="fr" dirty="0">
                  <a:latin typeface="+mn-lt"/>
                  <a:cs typeface="+mn-cs"/>
                </a:rPr>
                <a:t> </a:t>
              </a:r>
              <a:r>
                <a:rPr lang="fr" b="0" i="0" u="none" baseline="0" dirty="0" smtClean="0">
                  <a:latin typeface="+mn-lt"/>
                  <a:cs typeface="+mn-cs"/>
                </a:rPr>
                <a:t>traiter</a:t>
              </a:r>
              <a:r>
                <a:rPr lang="fr" b="0" i="0" u="none" baseline="0" dirty="0" smtClean="0">
                  <a:solidFill>
                    <a:srgbClr val="FF0000"/>
                  </a:solidFill>
                  <a:latin typeface="+mn-lt"/>
                  <a:cs typeface="+mn-cs"/>
                </a:rPr>
                <a:t> </a:t>
              </a:r>
              <a:r>
                <a:rPr lang="fr" b="0" i="0" u="none" baseline="0" dirty="0" smtClean="0">
                  <a:latin typeface="+mn-lt"/>
                  <a:cs typeface="+mn-cs"/>
                </a:rPr>
                <a:t>efficacement </a:t>
              </a:r>
              <a:r>
                <a:rPr lang="fr" b="0" i="0" u="none" baseline="0" dirty="0">
                  <a:latin typeface="+mn-lt"/>
                  <a:cs typeface="+mn-cs"/>
                </a:rPr>
                <a:t>les patients </a:t>
              </a:r>
            </a:p>
            <a:p>
              <a:pPr marL="285750" indent="-285750" algn="l" rtl="0" fontAlgn="auto">
                <a:spcBef>
                  <a:spcPts val="0"/>
                </a:spcBef>
                <a:spcAft>
                  <a:spcPts val="500"/>
                </a:spcAft>
                <a:buFont typeface="Arial" panose="020B0604020202020204" pitchFamily="34" charset="0"/>
                <a:buChar char="•"/>
                <a:defRPr/>
              </a:pPr>
              <a:r>
                <a:rPr lang="fr" b="0" i="0" u="none" baseline="0" dirty="0">
                  <a:latin typeface="+mn-lt"/>
                  <a:cs typeface="+mn-cs"/>
                </a:rPr>
                <a:t>empêche la propagation supplémentaire des </a:t>
              </a:r>
              <a:r>
                <a:rPr lang="fr" b="0" i="0" u="none" baseline="0" dirty="0" smtClean="0">
                  <a:latin typeface="+mn-lt"/>
                  <a:cs typeface="+mn-cs"/>
                </a:rPr>
                <a:t>bactéries </a:t>
              </a:r>
              <a:r>
                <a:rPr lang="fr" b="0" i="0" u="none" baseline="0" dirty="0">
                  <a:latin typeface="+mn-lt"/>
                  <a:cs typeface="+mn-cs"/>
                </a:rPr>
                <a:t>productrices de BLSE et de carbapénémase</a:t>
              </a:r>
              <a:endParaRPr lang="fr" dirty="0">
                <a:latin typeface="+mn-lt"/>
                <a:cs typeface="+mn-cs"/>
              </a:endParaRPr>
            </a:p>
          </p:txBody>
        </p:sp>
        <p:grpSp>
          <p:nvGrpSpPr>
            <p:cNvPr id="36" name="Group 35"/>
            <p:cNvGrpSpPr/>
            <p:nvPr/>
          </p:nvGrpSpPr>
          <p:grpSpPr>
            <a:xfrm>
              <a:off x="1942520" y="1514887"/>
              <a:ext cx="2165419" cy="988948"/>
              <a:chOff x="5433664" y="3407395"/>
              <a:chExt cx="1587910" cy="732227"/>
            </a:xfrm>
            <a:solidFill>
              <a:srgbClr val="FF7C80"/>
            </a:solidFill>
          </p:grpSpPr>
          <p:sp>
            <p:nvSpPr>
              <p:cNvPr id="9" name="Oval 8"/>
              <p:cNvSpPr/>
              <p:nvPr/>
            </p:nvSpPr>
            <p:spPr>
              <a:xfrm>
                <a:off x="6879292" y="3701315"/>
                <a:ext cx="142282" cy="142280"/>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p:cNvSpPr/>
              <p:nvPr/>
            </p:nvSpPr>
            <p:spPr>
              <a:xfrm>
                <a:off x="6618523" y="3701315"/>
                <a:ext cx="142282" cy="142280"/>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p:nvSpPr>
            <p:spPr>
              <a:xfrm>
                <a:off x="6357755" y="3701315"/>
                <a:ext cx="142282" cy="142280"/>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6097482" y="3701315"/>
                <a:ext cx="142282" cy="142280"/>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5836714" y="3701315"/>
                <a:ext cx="142282" cy="142280"/>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5433664" y="3630175"/>
                <a:ext cx="284564" cy="284794"/>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6647277" y="3407395"/>
                <a:ext cx="142282" cy="142280"/>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6647277" y="3997342"/>
                <a:ext cx="142282" cy="142280"/>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6774191" y="3535166"/>
                <a:ext cx="142282" cy="142280"/>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6782619" y="3870273"/>
                <a:ext cx="142282" cy="142280"/>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7" name="Freeform 26"/>
            <p:cNvSpPr/>
            <p:nvPr/>
          </p:nvSpPr>
          <p:spPr>
            <a:xfrm>
              <a:off x="5258049" y="5129943"/>
              <a:ext cx="3138488" cy="725487"/>
            </a:xfrm>
            <a:custGeom>
              <a:avLst/>
              <a:gdLst>
                <a:gd name="connsiteX0" fmla="*/ 0 w 2447256"/>
                <a:gd name="connsiteY0" fmla="*/ 0 h 1278437"/>
                <a:gd name="connsiteX1" fmla="*/ 2447256 w 2447256"/>
                <a:gd name="connsiteY1" fmla="*/ 0 h 1278437"/>
                <a:gd name="connsiteX2" fmla="*/ 2447256 w 2447256"/>
                <a:gd name="connsiteY2" fmla="*/ 1278437 h 1278437"/>
                <a:gd name="connsiteX3" fmla="*/ 0 w 2447256"/>
                <a:gd name="connsiteY3" fmla="*/ 1278437 h 1278437"/>
                <a:gd name="connsiteX4" fmla="*/ 0 w 2447256"/>
                <a:gd name="connsiteY4" fmla="*/ 0 h 127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256" h="1278437">
                  <a:moveTo>
                    <a:pt x="0" y="0"/>
                  </a:moveTo>
                  <a:lnTo>
                    <a:pt x="2447256" y="0"/>
                  </a:lnTo>
                  <a:lnTo>
                    <a:pt x="2447256" y="1278437"/>
                  </a:lnTo>
                  <a:lnTo>
                    <a:pt x="0" y="1278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b"/>
            <a:lstStyle/>
            <a:p>
              <a:pPr algn="r" defTabSz="666750" rtl="0" fontAlgn="auto">
                <a:lnSpc>
                  <a:spcPct val="90000"/>
                </a:lnSpc>
                <a:spcAft>
                  <a:spcPct val="35000"/>
                </a:spcAft>
                <a:defRPr/>
              </a:pPr>
              <a:r>
                <a:rPr lang="fr" sz="1600" b="0" i="0" u="none" baseline="0" dirty="0"/>
                <a:t>dispositif de diagnostic </a:t>
              </a:r>
              <a:r>
                <a:rPr lang="fr" sz="1600" dirty="0"/>
                <a:t/>
              </a:r>
              <a:br>
                <a:rPr lang="fr" sz="1600" dirty="0"/>
              </a:br>
              <a:r>
                <a:rPr lang="fr" sz="1600" b="0" i="0" u="none" baseline="0" dirty="0"/>
                <a:t>rapide et facile d'utilisation pour détecter </a:t>
              </a:r>
              <a:r>
                <a:rPr lang="fr" sz="1600" b="0" i="0" u="none" baseline="0" dirty="0" smtClean="0"/>
                <a:t>les </a:t>
              </a:r>
              <a:r>
                <a:rPr lang="fr" sz="1600" b="0" i="0" u="none" baseline="0" dirty="0"/>
                <a:t>BLSE et les carbapénémases</a:t>
              </a:r>
              <a:endParaRPr lang="fr" sz="1600" dirty="0"/>
            </a:p>
          </p:txBody>
        </p:sp>
        <p:grpSp>
          <p:nvGrpSpPr>
            <p:cNvPr id="37" name="Group 36"/>
            <p:cNvGrpSpPr/>
            <p:nvPr/>
          </p:nvGrpSpPr>
          <p:grpSpPr>
            <a:xfrm>
              <a:off x="3195746" y="4462925"/>
              <a:ext cx="1986994" cy="432222"/>
              <a:chOff x="1687046" y="4282721"/>
              <a:chExt cx="1986994" cy="432222"/>
            </a:xfrm>
            <a:solidFill>
              <a:srgbClr val="7030A0"/>
            </a:solidFill>
          </p:grpSpPr>
          <p:sp>
            <p:nvSpPr>
              <p:cNvPr id="28" name="Oval 27"/>
              <p:cNvSpPr/>
              <p:nvPr/>
            </p:nvSpPr>
            <p:spPr>
              <a:xfrm>
                <a:off x="3389476" y="4282721"/>
                <a:ext cx="284564" cy="284794"/>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28"/>
              <p:cNvSpPr/>
              <p:nvPr/>
            </p:nvSpPr>
            <p:spPr>
              <a:xfrm>
                <a:off x="3207038"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29"/>
              <p:cNvSpPr/>
              <p:nvPr/>
            </p:nvSpPr>
            <p:spPr>
              <a:xfrm>
                <a:off x="2903139"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30"/>
              <p:cNvSpPr/>
              <p:nvPr/>
            </p:nvSpPr>
            <p:spPr>
              <a:xfrm>
                <a:off x="2599239"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31"/>
              <p:cNvSpPr/>
              <p:nvPr/>
            </p:nvSpPr>
            <p:spPr>
              <a:xfrm>
                <a:off x="2295340"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32"/>
              <p:cNvSpPr/>
              <p:nvPr/>
            </p:nvSpPr>
            <p:spPr>
              <a:xfrm>
                <a:off x="1990945"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33"/>
              <p:cNvSpPr/>
              <p:nvPr/>
            </p:nvSpPr>
            <p:spPr>
              <a:xfrm>
                <a:off x="1687046"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5" name="Freeform 34"/>
            <p:cNvSpPr/>
            <p:nvPr/>
          </p:nvSpPr>
          <p:spPr>
            <a:xfrm>
              <a:off x="1527349" y="5193321"/>
              <a:ext cx="3655391" cy="682625"/>
            </a:xfrm>
            <a:custGeom>
              <a:avLst/>
              <a:gdLst>
                <a:gd name="connsiteX0" fmla="*/ 0 w 2389386"/>
                <a:gd name="connsiteY0" fmla="*/ 0 h 1169886"/>
                <a:gd name="connsiteX1" fmla="*/ 2389386 w 2389386"/>
                <a:gd name="connsiteY1" fmla="*/ 0 h 1169886"/>
                <a:gd name="connsiteX2" fmla="*/ 2389386 w 2389386"/>
                <a:gd name="connsiteY2" fmla="*/ 1169886 h 1169886"/>
                <a:gd name="connsiteX3" fmla="*/ 0 w 2389386"/>
                <a:gd name="connsiteY3" fmla="*/ 1169886 h 1169886"/>
                <a:gd name="connsiteX4" fmla="*/ 0 w 2389386"/>
                <a:gd name="connsiteY4" fmla="*/ 0 h 116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386" h="1169886">
                  <a:moveTo>
                    <a:pt x="0" y="0"/>
                  </a:moveTo>
                  <a:lnTo>
                    <a:pt x="2389386" y="0"/>
                  </a:lnTo>
                  <a:lnTo>
                    <a:pt x="2389386" y="1169886"/>
                  </a:lnTo>
                  <a:lnTo>
                    <a:pt x="0" y="11698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b"/>
            <a:lstStyle/>
            <a:p>
              <a:pPr algn="r" defTabSz="666750" rtl="0" fontAlgn="auto">
                <a:lnSpc>
                  <a:spcPct val="90000"/>
                </a:lnSpc>
                <a:spcAft>
                  <a:spcPts val="0"/>
                </a:spcAft>
                <a:defRPr/>
              </a:pPr>
              <a:r>
                <a:rPr lang="fr" sz="1600" b="0" i="0" u="none" baseline="0" dirty="0">
                  <a:solidFill>
                    <a:schemeClr val="tx1"/>
                  </a:solidFill>
                </a:rPr>
                <a:t>à partir d'échantillons cliniques : </a:t>
              </a:r>
            </a:p>
            <a:p>
              <a:pPr algn="r" defTabSz="666750" rtl="0" fontAlgn="auto">
                <a:lnSpc>
                  <a:spcPct val="90000"/>
                </a:lnSpc>
                <a:spcAft>
                  <a:spcPts val="0"/>
                </a:spcAft>
                <a:defRPr/>
              </a:pPr>
              <a:r>
                <a:rPr lang="fr" sz="1600" b="0" i="0" u="none" baseline="0" dirty="0">
                  <a:solidFill>
                    <a:schemeClr val="tx1"/>
                  </a:solidFill>
                </a:rPr>
                <a:t>détection directe des enzymes produits </a:t>
              </a:r>
              <a:r>
                <a:rPr lang="fr" sz="1600" b="0" i="0" u="none" baseline="0" dirty="0" smtClean="0">
                  <a:solidFill>
                    <a:schemeClr val="tx1"/>
                  </a:solidFill>
                </a:rPr>
                <a:t>par</a:t>
              </a:r>
              <a:r>
                <a:rPr lang="hu-HU" sz="1600" b="0" i="0" u="none" dirty="0" smtClean="0">
                  <a:solidFill>
                    <a:schemeClr val="tx1"/>
                  </a:solidFill>
                </a:rPr>
                <a:t> </a:t>
              </a:r>
              <a:r>
                <a:rPr lang="fr" sz="1600" b="0" i="0" u="none" baseline="0" dirty="0" smtClean="0">
                  <a:solidFill>
                    <a:schemeClr val="tx1"/>
                  </a:solidFill>
                </a:rPr>
                <a:t>les </a:t>
              </a:r>
              <a:r>
                <a:rPr lang="fr" sz="1600" b="0" i="0" u="none" baseline="0" dirty="0">
                  <a:solidFill>
                    <a:schemeClr val="tx1"/>
                  </a:solidFill>
                </a:rPr>
                <a:t>bactéries, </a:t>
              </a:r>
              <a:r>
                <a:rPr lang="fr" sz="1600" b="0" i="0" u="none" baseline="0" dirty="0" smtClean="0">
                  <a:solidFill>
                    <a:schemeClr val="tx1"/>
                  </a:solidFill>
                </a:rPr>
                <a:t>responsables </a:t>
              </a:r>
              <a:r>
                <a:rPr lang="fr" sz="1600" b="0" i="0" u="none" baseline="0" dirty="0">
                  <a:solidFill>
                    <a:schemeClr val="tx1"/>
                  </a:solidFill>
                </a:rPr>
                <a:t>de la résistance aux ß-lactamines</a:t>
              </a:r>
            </a:p>
          </p:txBody>
        </p:sp>
        <p:pic>
          <p:nvPicPr>
            <p:cNvPr id="15368" name="Kép 2"/>
            <p:cNvPicPr>
              <a:picLocks noChangeAspect="1"/>
            </p:cNvPicPr>
            <p:nvPr/>
          </p:nvPicPr>
          <p:blipFill>
            <a:blip r:embed="rId3"/>
            <a:srcRect/>
            <a:stretch>
              <a:fillRect/>
            </a:stretch>
          </p:blipFill>
          <p:spPr bwMode="auto">
            <a:xfrm>
              <a:off x="5611538" y="1296651"/>
              <a:ext cx="3019346" cy="3017297"/>
            </a:xfrm>
            <a:prstGeom prst="rect">
              <a:avLst/>
            </a:prstGeom>
            <a:noFill/>
            <a:ln w="9525">
              <a:noFill/>
              <a:miter lim="800000"/>
              <a:headEnd/>
              <a:tailEnd/>
            </a:ln>
          </p:spPr>
        </p:pic>
        <p:sp>
          <p:nvSpPr>
            <p:cNvPr id="41" name="Rounded Rectangle 40"/>
            <p:cNvSpPr/>
            <p:nvPr/>
          </p:nvSpPr>
          <p:spPr>
            <a:xfrm>
              <a:off x="1647687" y="1296651"/>
              <a:ext cx="3471862" cy="3095134"/>
            </a:xfrm>
            <a:prstGeom prst="round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grpSp>
          <p:nvGrpSpPr>
            <p:cNvPr id="39" name="Group 38"/>
            <p:cNvGrpSpPr/>
            <p:nvPr/>
          </p:nvGrpSpPr>
          <p:grpSpPr>
            <a:xfrm rot="10800000">
              <a:off x="6321476" y="4462905"/>
              <a:ext cx="1986994" cy="432222"/>
              <a:chOff x="1687046" y="4282721"/>
              <a:chExt cx="1986994" cy="432222"/>
            </a:xfrm>
            <a:solidFill>
              <a:srgbClr val="7030A0"/>
            </a:solidFill>
          </p:grpSpPr>
          <p:sp>
            <p:nvSpPr>
              <p:cNvPr id="40" name="Oval 39"/>
              <p:cNvSpPr/>
              <p:nvPr/>
            </p:nvSpPr>
            <p:spPr>
              <a:xfrm>
                <a:off x="3389476" y="4282721"/>
                <a:ext cx="284564" cy="284794"/>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41"/>
              <p:cNvSpPr/>
              <p:nvPr/>
            </p:nvSpPr>
            <p:spPr>
              <a:xfrm>
                <a:off x="3207038"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Oval 42"/>
              <p:cNvSpPr/>
              <p:nvPr/>
            </p:nvSpPr>
            <p:spPr>
              <a:xfrm>
                <a:off x="2903139"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43"/>
              <p:cNvSpPr/>
              <p:nvPr/>
            </p:nvSpPr>
            <p:spPr>
              <a:xfrm>
                <a:off x="2599239"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295340"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1990945"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1687046" y="4572663"/>
                <a:ext cx="142282" cy="142280"/>
              </a:xfrm>
              <a:prstGeom prst="ellips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3" name="TextBox 2"/>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
          <p:cNvSpPr>
            <a:spLocks noChangeArrowheads="1"/>
          </p:cNvSpPr>
          <p:nvPr/>
        </p:nvSpPr>
        <p:spPr bwMode="auto">
          <a:xfrm>
            <a:off x="2336387" y="1626402"/>
            <a:ext cx="5595937" cy="492443"/>
          </a:xfrm>
          <a:prstGeom prst="rect">
            <a:avLst/>
          </a:prstGeom>
          <a:noFill/>
          <a:ln w="9525">
            <a:noFill/>
            <a:miter lim="800000"/>
            <a:headEnd/>
            <a:tailEnd/>
          </a:ln>
        </p:spPr>
        <p:txBody>
          <a:bodyPr wrap="square">
            <a:spAutoFit/>
          </a:bodyPr>
          <a:lstStyle/>
          <a:p>
            <a:pPr algn="l" rtl="0"/>
            <a:r>
              <a:rPr lang="fr" sz="2600" b="0" i="0" u="none" baseline="0" dirty="0">
                <a:latin typeface="Calibri" pitchFamily="34" charset="0"/>
              </a:rPr>
              <a:t>Lisez les résultats au bout de 15 minutes </a:t>
            </a:r>
          </a:p>
        </p:txBody>
      </p:sp>
      <p:sp>
        <p:nvSpPr>
          <p:cNvPr id="8" name="Freeform 7"/>
          <p:cNvSpPr/>
          <p:nvPr/>
        </p:nvSpPr>
        <p:spPr>
          <a:xfrm>
            <a:off x="2075688" y="2406135"/>
            <a:ext cx="6117336" cy="914032"/>
          </a:xfrm>
          <a:custGeom>
            <a:avLst/>
            <a:gdLst>
              <a:gd name="connsiteX0" fmla="*/ 0 w 5235226"/>
              <a:gd name="connsiteY0" fmla="*/ 165608 h 993628"/>
              <a:gd name="connsiteX1" fmla="*/ 165608 w 5235226"/>
              <a:gd name="connsiteY1" fmla="*/ 0 h 993628"/>
              <a:gd name="connsiteX2" fmla="*/ 5069618 w 5235226"/>
              <a:gd name="connsiteY2" fmla="*/ 0 h 993628"/>
              <a:gd name="connsiteX3" fmla="*/ 5235226 w 5235226"/>
              <a:gd name="connsiteY3" fmla="*/ 165608 h 993628"/>
              <a:gd name="connsiteX4" fmla="*/ 5235226 w 5235226"/>
              <a:gd name="connsiteY4" fmla="*/ 828020 h 993628"/>
              <a:gd name="connsiteX5" fmla="*/ 5069618 w 5235226"/>
              <a:gd name="connsiteY5" fmla="*/ 993628 h 993628"/>
              <a:gd name="connsiteX6" fmla="*/ 165608 w 5235226"/>
              <a:gd name="connsiteY6" fmla="*/ 993628 h 993628"/>
              <a:gd name="connsiteX7" fmla="*/ 0 w 5235226"/>
              <a:gd name="connsiteY7" fmla="*/ 828020 h 993628"/>
              <a:gd name="connsiteX8" fmla="*/ 0 w 5235226"/>
              <a:gd name="connsiteY8" fmla="*/ 165608 h 9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5226" h="993628">
                <a:moveTo>
                  <a:pt x="0" y="165608"/>
                </a:moveTo>
                <a:cubicBezTo>
                  <a:pt x="0" y="74145"/>
                  <a:pt x="74145" y="0"/>
                  <a:pt x="165608" y="0"/>
                </a:cubicBezTo>
                <a:lnTo>
                  <a:pt x="5069618" y="0"/>
                </a:lnTo>
                <a:cubicBezTo>
                  <a:pt x="5161081" y="0"/>
                  <a:pt x="5235226" y="74145"/>
                  <a:pt x="5235226" y="165608"/>
                </a:cubicBezTo>
                <a:lnTo>
                  <a:pt x="5235226" y="828020"/>
                </a:lnTo>
                <a:cubicBezTo>
                  <a:pt x="5235226" y="919483"/>
                  <a:pt x="5161081" y="993628"/>
                  <a:pt x="5069618" y="993628"/>
                </a:cubicBezTo>
                <a:lnTo>
                  <a:pt x="165608" y="993628"/>
                </a:lnTo>
                <a:cubicBezTo>
                  <a:pt x="74145" y="993628"/>
                  <a:pt x="0" y="919483"/>
                  <a:pt x="0" y="828020"/>
                </a:cubicBezTo>
                <a:lnTo>
                  <a:pt x="0" y="165608"/>
                </a:lnTo>
                <a:close/>
              </a:path>
            </a:pathLst>
          </a:custGeom>
          <a:solidFill>
            <a:schemeClr val="accent5">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lIns="193989" tIns="48505" rIns="193989" bIns="48505" spcCol="1270" anchor="ctr"/>
          <a:lstStyle/>
          <a:p>
            <a:pPr algn="ctr" defTabSz="889000" rtl="0" fontAlgn="auto">
              <a:lnSpc>
                <a:spcPct val="90000"/>
              </a:lnSpc>
              <a:spcAft>
                <a:spcPct val="35000"/>
              </a:spcAft>
              <a:defRPr/>
            </a:pPr>
            <a:r>
              <a:rPr lang="fr" sz="2200" b="0" i="0" u="none" baseline="0" dirty="0"/>
              <a:t>La ligne témoin doit être visible : si la </a:t>
            </a:r>
            <a:r>
              <a:rPr lang="fr" sz="2200" dirty="0"/>
              <a:t/>
            </a:r>
            <a:br>
              <a:rPr lang="fr" sz="2200" dirty="0"/>
            </a:br>
            <a:r>
              <a:rPr lang="fr" sz="2200" b="0" i="0" u="none" baseline="0" dirty="0"/>
              <a:t>ligne témoin n'apparaît pas, le test est non valide</a:t>
            </a:r>
            <a:endParaRPr lang="fr" sz="2200" dirty="0"/>
          </a:p>
        </p:txBody>
      </p:sp>
      <p:sp>
        <p:nvSpPr>
          <p:cNvPr id="9" name="Freeform 8"/>
          <p:cNvSpPr/>
          <p:nvPr/>
        </p:nvSpPr>
        <p:spPr>
          <a:xfrm>
            <a:off x="2075688" y="4176882"/>
            <a:ext cx="2943985" cy="699918"/>
          </a:xfrm>
          <a:custGeom>
            <a:avLst/>
            <a:gdLst>
              <a:gd name="connsiteX0" fmla="*/ 0 w 5224793"/>
              <a:gd name="connsiteY0" fmla="*/ 153702 h 922191"/>
              <a:gd name="connsiteX1" fmla="*/ 153702 w 5224793"/>
              <a:gd name="connsiteY1" fmla="*/ 0 h 922191"/>
              <a:gd name="connsiteX2" fmla="*/ 5071091 w 5224793"/>
              <a:gd name="connsiteY2" fmla="*/ 0 h 922191"/>
              <a:gd name="connsiteX3" fmla="*/ 5224793 w 5224793"/>
              <a:gd name="connsiteY3" fmla="*/ 153702 h 922191"/>
              <a:gd name="connsiteX4" fmla="*/ 5224793 w 5224793"/>
              <a:gd name="connsiteY4" fmla="*/ 768489 h 922191"/>
              <a:gd name="connsiteX5" fmla="*/ 5071091 w 5224793"/>
              <a:gd name="connsiteY5" fmla="*/ 922191 h 922191"/>
              <a:gd name="connsiteX6" fmla="*/ 153702 w 5224793"/>
              <a:gd name="connsiteY6" fmla="*/ 922191 h 922191"/>
              <a:gd name="connsiteX7" fmla="*/ 0 w 5224793"/>
              <a:gd name="connsiteY7" fmla="*/ 768489 h 922191"/>
              <a:gd name="connsiteX8" fmla="*/ 0 w 5224793"/>
              <a:gd name="connsiteY8" fmla="*/ 153702 h 92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4793" h="922191">
                <a:moveTo>
                  <a:pt x="0" y="153702"/>
                </a:moveTo>
                <a:cubicBezTo>
                  <a:pt x="0" y="68815"/>
                  <a:pt x="68815" y="0"/>
                  <a:pt x="153702" y="0"/>
                </a:cubicBezTo>
                <a:lnTo>
                  <a:pt x="5071091" y="0"/>
                </a:lnTo>
                <a:cubicBezTo>
                  <a:pt x="5155978" y="0"/>
                  <a:pt x="5224793" y="68815"/>
                  <a:pt x="5224793" y="153702"/>
                </a:cubicBezTo>
                <a:lnTo>
                  <a:pt x="5224793" y="768489"/>
                </a:lnTo>
                <a:cubicBezTo>
                  <a:pt x="5224793" y="853376"/>
                  <a:pt x="5155978" y="922191"/>
                  <a:pt x="5071091" y="922191"/>
                </a:cubicBezTo>
                <a:lnTo>
                  <a:pt x="153702" y="922191"/>
                </a:lnTo>
                <a:cubicBezTo>
                  <a:pt x="68815" y="922191"/>
                  <a:pt x="0" y="853376"/>
                  <a:pt x="0" y="768489"/>
                </a:cubicBezTo>
                <a:lnTo>
                  <a:pt x="0" y="153702"/>
                </a:lnTo>
                <a:close/>
              </a:path>
            </a:pathLst>
          </a:custGeom>
          <a:solidFill>
            <a:schemeClr val="accent3">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222839"/>
              <a:satOff val="5970"/>
              <a:lumOff val="26302"/>
              <a:alphaOff val="0"/>
            </a:schemeClr>
          </a:fillRef>
          <a:effectRef idx="2">
            <a:schemeClr val="accent1">
              <a:shade val="50000"/>
              <a:hueOff val="222839"/>
              <a:satOff val="5970"/>
              <a:lumOff val="26302"/>
              <a:alphaOff val="0"/>
            </a:schemeClr>
          </a:effectRef>
          <a:fontRef idx="minor">
            <a:schemeClr val="lt1"/>
          </a:fontRef>
        </p:style>
        <p:txBody>
          <a:bodyPr lIns="190502" tIns="45018" rIns="190502" bIns="45018" spcCol="1270" anchor="ctr"/>
          <a:lstStyle/>
          <a:p>
            <a:pPr algn="ctr" defTabSz="889000" rtl="0" fontAlgn="auto">
              <a:lnSpc>
                <a:spcPct val="90000"/>
              </a:lnSpc>
              <a:spcAft>
                <a:spcPct val="35000"/>
              </a:spcAft>
              <a:defRPr/>
            </a:pPr>
            <a:r>
              <a:rPr lang="fr" b="0" i="0" u="none" baseline="0" dirty="0">
                <a:solidFill>
                  <a:srgbClr val="002060"/>
                </a:solidFill>
              </a:rPr>
              <a:t>Absence de ligne test -&gt; </a:t>
            </a:r>
            <a:r>
              <a:rPr lang="fr" sz="2400" b="1" i="0" u="none" baseline="0" dirty="0">
                <a:solidFill>
                  <a:srgbClr val="002060"/>
                </a:solidFill>
              </a:rPr>
              <a:t>NÉGATIF</a:t>
            </a:r>
            <a:endParaRPr lang="fr" sz="2400" b="1" dirty="0">
              <a:solidFill>
                <a:srgbClr val="002060"/>
              </a:solidFill>
            </a:endParaRPr>
          </a:p>
        </p:txBody>
      </p:sp>
      <p:sp>
        <p:nvSpPr>
          <p:cNvPr id="10" name="Freeform 9"/>
          <p:cNvSpPr/>
          <p:nvPr/>
        </p:nvSpPr>
        <p:spPr>
          <a:xfrm>
            <a:off x="5249614" y="4176882"/>
            <a:ext cx="3056186" cy="699918"/>
          </a:xfrm>
          <a:custGeom>
            <a:avLst/>
            <a:gdLst>
              <a:gd name="connsiteX0" fmla="*/ 0 w 5235226"/>
              <a:gd name="connsiteY0" fmla="*/ 171080 h 1026458"/>
              <a:gd name="connsiteX1" fmla="*/ 171080 w 5235226"/>
              <a:gd name="connsiteY1" fmla="*/ 0 h 1026458"/>
              <a:gd name="connsiteX2" fmla="*/ 5064146 w 5235226"/>
              <a:gd name="connsiteY2" fmla="*/ 0 h 1026458"/>
              <a:gd name="connsiteX3" fmla="*/ 5235226 w 5235226"/>
              <a:gd name="connsiteY3" fmla="*/ 171080 h 1026458"/>
              <a:gd name="connsiteX4" fmla="*/ 5235226 w 5235226"/>
              <a:gd name="connsiteY4" fmla="*/ 855378 h 1026458"/>
              <a:gd name="connsiteX5" fmla="*/ 5064146 w 5235226"/>
              <a:gd name="connsiteY5" fmla="*/ 1026458 h 1026458"/>
              <a:gd name="connsiteX6" fmla="*/ 171080 w 5235226"/>
              <a:gd name="connsiteY6" fmla="*/ 1026458 h 1026458"/>
              <a:gd name="connsiteX7" fmla="*/ 0 w 5235226"/>
              <a:gd name="connsiteY7" fmla="*/ 855378 h 1026458"/>
              <a:gd name="connsiteX8" fmla="*/ 0 w 5235226"/>
              <a:gd name="connsiteY8" fmla="*/ 171080 h 102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5226" h="1026458">
                <a:moveTo>
                  <a:pt x="0" y="171080"/>
                </a:moveTo>
                <a:cubicBezTo>
                  <a:pt x="0" y="76595"/>
                  <a:pt x="76595" y="0"/>
                  <a:pt x="171080" y="0"/>
                </a:cubicBezTo>
                <a:lnTo>
                  <a:pt x="5064146" y="0"/>
                </a:lnTo>
                <a:cubicBezTo>
                  <a:pt x="5158631" y="0"/>
                  <a:pt x="5235226" y="76595"/>
                  <a:pt x="5235226" y="171080"/>
                </a:cubicBezTo>
                <a:lnTo>
                  <a:pt x="5235226" y="855378"/>
                </a:lnTo>
                <a:cubicBezTo>
                  <a:pt x="5235226" y="949863"/>
                  <a:pt x="5158631" y="1026458"/>
                  <a:pt x="5064146" y="1026458"/>
                </a:cubicBezTo>
                <a:lnTo>
                  <a:pt x="171080" y="1026458"/>
                </a:lnTo>
                <a:cubicBezTo>
                  <a:pt x="76595" y="1026458"/>
                  <a:pt x="0" y="949863"/>
                  <a:pt x="0" y="855378"/>
                </a:cubicBezTo>
                <a:lnTo>
                  <a:pt x="0" y="171080"/>
                </a:lnTo>
                <a:close/>
              </a:path>
            </a:pathLst>
          </a:custGeom>
          <a:solidFill>
            <a:srgbClr val="FF9999"/>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222839"/>
              <a:satOff val="5970"/>
              <a:lumOff val="26302"/>
              <a:alphaOff val="0"/>
            </a:schemeClr>
          </a:fillRef>
          <a:effectRef idx="2">
            <a:schemeClr val="accent1">
              <a:shade val="50000"/>
              <a:hueOff val="222839"/>
              <a:satOff val="5970"/>
              <a:lumOff val="26302"/>
              <a:alphaOff val="0"/>
            </a:schemeClr>
          </a:effectRef>
          <a:fontRef idx="minor">
            <a:schemeClr val="lt1"/>
          </a:fontRef>
        </p:style>
        <p:txBody>
          <a:bodyPr lIns="195592" tIns="50108" rIns="195592" bIns="50108" spcCol="1270" anchor="ctr"/>
          <a:lstStyle/>
          <a:p>
            <a:pPr algn="ctr" defTabSz="889000" rtl="0" fontAlgn="auto">
              <a:lnSpc>
                <a:spcPct val="90000"/>
              </a:lnSpc>
              <a:spcAft>
                <a:spcPct val="35000"/>
              </a:spcAft>
              <a:defRPr/>
            </a:pPr>
            <a:r>
              <a:rPr lang="fr" sz="2000" b="0" i="0" u="none" spc="-80" baseline="0" dirty="0">
                <a:solidFill>
                  <a:schemeClr val="bg1"/>
                </a:solidFill>
              </a:rPr>
              <a:t>Présence d'une ligne test</a:t>
            </a:r>
            <a:r>
              <a:rPr lang="fr" sz="2000" b="0" i="0" u="none" baseline="0" dirty="0">
                <a:solidFill>
                  <a:schemeClr val="bg1"/>
                </a:solidFill>
              </a:rPr>
              <a:t> -&gt; </a:t>
            </a:r>
            <a:r>
              <a:rPr lang="fr" sz="2000" dirty="0">
                <a:solidFill>
                  <a:schemeClr val="bg1"/>
                </a:solidFill>
              </a:rPr>
              <a:t/>
            </a:r>
            <a:br>
              <a:rPr lang="fr" sz="2000" dirty="0">
                <a:solidFill>
                  <a:schemeClr val="bg1"/>
                </a:solidFill>
              </a:rPr>
            </a:br>
            <a:r>
              <a:rPr lang="fr" sz="2400" b="1" i="0" u="none" baseline="0" dirty="0">
                <a:solidFill>
                  <a:schemeClr val="bg1"/>
                </a:solidFill>
              </a:rPr>
              <a:t>POSITIF</a:t>
            </a:r>
            <a:endParaRPr lang="fr" sz="2400" b="1" dirty="0">
              <a:solidFill>
                <a:schemeClr val="bg1"/>
              </a:solidFill>
            </a:endParaRPr>
          </a:p>
        </p:txBody>
      </p:sp>
      <p:sp>
        <p:nvSpPr>
          <p:cNvPr id="6" name="Down Arrow 5"/>
          <p:cNvSpPr/>
          <p:nvPr/>
        </p:nvSpPr>
        <p:spPr>
          <a:xfrm>
            <a:off x="3384550" y="3448050"/>
            <a:ext cx="593725" cy="593725"/>
          </a:xfrm>
          <a:prstGeom prst="downArrow">
            <a:avLst>
              <a:gd name="adj1" fmla="val 50000"/>
              <a:gd name="adj2" fmla="val 515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14" name="Down Arrow 13"/>
          <p:cNvSpPr/>
          <p:nvPr/>
        </p:nvSpPr>
        <p:spPr>
          <a:xfrm>
            <a:off x="6291263" y="3448050"/>
            <a:ext cx="593725" cy="593725"/>
          </a:xfrm>
          <a:prstGeom prst="downArrow">
            <a:avLst>
              <a:gd name="adj1" fmla="val 50000"/>
              <a:gd name="adj2" fmla="val 51538"/>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11" name="Title 1"/>
          <p:cNvSpPr txBox="1">
            <a:spLocks/>
          </p:cNvSpPr>
          <p:nvPr/>
        </p:nvSpPr>
        <p:spPr>
          <a:xfrm>
            <a:off x="1541928" y="412751"/>
            <a:ext cx="6973421"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a:solidFill>
                  <a:srgbClr val="FF7C80"/>
                </a:solidFill>
                <a:highlight>
                  <a:prstClr val="white"/>
                </a:highlight>
                <a:ea typeface="Calibri"/>
                <a:cs typeface="Calibri"/>
                <a:sym typeface="Calibri"/>
              </a:rPr>
              <a:t>Processus de détection – Évaluation</a:t>
            </a:r>
            <a:endParaRPr lang="fr" sz="3600" b="1" dirty="0">
              <a:solidFill>
                <a:srgbClr val="FF7C80"/>
              </a:solidFill>
              <a:highlight>
                <a:prstClr val="white"/>
              </a:highlight>
              <a:ea typeface="Calibri"/>
              <a:cs typeface="Calibri"/>
              <a:sym typeface="Calibri"/>
            </a:endParaRPr>
          </a:p>
        </p:txBody>
      </p:sp>
      <p:sp>
        <p:nvSpPr>
          <p:cNvPr id="15" name="TextBox 14"/>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18</a:t>
            </a:r>
          </a:p>
        </p:txBody>
      </p:sp>
    </p:spTree>
    <p:extLst>
      <p:ext uri="{BB962C8B-B14F-4D97-AF65-F5344CB8AC3E}">
        <p14:creationId xmlns:p14="http://schemas.microsoft.com/office/powerpoint/2010/main" val="2025230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938463" y="1438275"/>
            <a:ext cx="4386262"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7" name="Title 1"/>
          <p:cNvSpPr txBox="1">
            <a:spLocks/>
          </p:cNvSpPr>
          <p:nvPr/>
        </p:nvSpPr>
        <p:spPr>
          <a:xfrm>
            <a:off x="1541928" y="412751"/>
            <a:ext cx="6973421"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a:solidFill>
                  <a:srgbClr val="FF7C80"/>
                </a:solidFill>
                <a:highlight>
                  <a:prstClr val="white"/>
                </a:highlight>
                <a:ea typeface="Calibri"/>
                <a:cs typeface="Calibri"/>
                <a:sym typeface="Calibri"/>
              </a:rPr>
              <a:t>Démarches à entreprendre 1</a:t>
            </a:r>
          </a:p>
        </p:txBody>
      </p:sp>
      <p:sp>
        <p:nvSpPr>
          <p:cNvPr id="38" name="Freeform 37"/>
          <p:cNvSpPr/>
          <p:nvPr/>
        </p:nvSpPr>
        <p:spPr>
          <a:xfrm>
            <a:off x="6273800" y="3163888"/>
            <a:ext cx="1403350" cy="277812"/>
          </a:xfrm>
          <a:custGeom>
            <a:avLst/>
            <a:gdLst>
              <a:gd name="connsiteX0" fmla="*/ 0 w 1404160"/>
              <a:gd name="connsiteY0" fmla="*/ 0 h 277807"/>
              <a:gd name="connsiteX1" fmla="*/ 1404160 w 1404160"/>
              <a:gd name="connsiteY1" fmla="*/ 0 h 277807"/>
              <a:gd name="connsiteX2" fmla="*/ 1404160 w 1404160"/>
              <a:gd name="connsiteY2" fmla="*/ 277807 h 277807"/>
              <a:gd name="connsiteX3" fmla="*/ 0 w 1404160"/>
              <a:gd name="connsiteY3" fmla="*/ 277807 h 277807"/>
              <a:gd name="connsiteX4" fmla="*/ 0 w 1404160"/>
              <a:gd name="connsiteY4" fmla="*/ 0 h 277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160" h="277807">
                <a:moveTo>
                  <a:pt x="0" y="0"/>
                </a:moveTo>
                <a:lnTo>
                  <a:pt x="1404160" y="0"/>
                </a:lnTo>
                <a:lnTo>
                  <a:pt x="1404160" y="277807"/>
                </a:lnTo>
                <a:lnTo>
                  <a:pt x="0" y="277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tIns="22860" rIns="22860" bIns="22860" spcCol="1270" anchor="ctr"/>
          <a:lstStyle/>
          <a:p>
            <a:pPr algn="ctr" defTabSz="800100" rtl="0" fontAlgn="auto">
              <a:lnSpc>
                <a:spcPct val="90000"/>
              </a:lnSpc>
              <a:spcAft>
                <a:spcPct val="35000"/>
              </a:spcAft>
              <a:defRPr/>
            </a:pPr>
            <a:r>
              <a:rPr lang="fr" b="1" i="0" u="none" spc="110" baseline="0">
                <a:solidFill>
                  <a:srgbClr val="FF7C80"/>
                </a:solidFill>
              </a:rPr>
              <a:t>INFECTION</a:t>
            </a:r>
            <a:endParaRPr lang="fr" b="1" spc="110" dirty="0">
              <a:solidFill>
                <a:srgbClr val="FF7C80"/>
              </a:solidFill>
            </a:endParaRPr>
          </a:p>
        </p:txBody>
      </p:sp>
      <p:sp>
        <p:nvSpPr>
          <p:cNvPr id="39" name="Freeform 38"/>
          <p:cNvSpPr/>
          <p:nvPr/>
        </p:nvSpPr>
        <p:spPr>
          <a:xfrm>
            <a:off x="5402261" y="2638425"/>
            <a:ext cx="3113088" cy="374650"/>
          </a:xfrm>
          <a:custGeom>
            <a:avLst/>
            <a:gdLst>
              <a:gd name="connsiteX0" fmla="*/ 0 w 2201989"/>
              <a:gd name="connsiteY0" fmla="*/ 0 h 374977"/>
              <a:gd name="connsiteX1" fmla="*/ 2201989 w 2201989"/>
              <a:gd name="connsiteY1" fmla="*/ 0 h 374977"/>
              <a:gd name="connsiteX2" fmla="*/ 2201989 w 2201989"/>
              <a:gd name="connsiteY2" fmla="*/ 374977 h 374977"/>
              <a:gd name="connsiteX3" fmla="*/ 0 w 2201989"/>
              <a:gd name="connsiteY3" fmla="*/ 374977 h 374977"/>
              <a:gd name="connsiteX4" fmla="*/ 0 w 2201989"/>
              <a:gd name="connsiteY4" fmla="*/ 0 h 374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989" h="374977">
                <a:moveTo>
                  <a:pt x="0" y="0"/>
                </a:moveTo>
                <a:lnTo>
                  <a:pt x="2201989" y="0"/>
                </a:lnTo>
                <a:lnTo>
                  <a:pt x="2201989" y="374977"/>
                </a:lnTo>
                <a:lnTo>
                  <a:pt x="0" y="3749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tIns="22860" rIns="22860" bIns="22860" spcCol="1270" anchor="ctr"/>
          <a:lstStyle/>
          <a:p>
            <a:pPr algn="ctr" defTabSz="800100" rtl="0" fontAlgn="auto">
              <a:lnSpc>
                <a:spcPct val="90000"/>
              </a:lnSpc>
              <a:spcAft>
                <a:spcPct val="35000"/>
              </a:spcAft>
              <a:defRPr/>
            </a:pPr>
            <a:r>
              <a:rPr lang="fr" sz="2400" b="0" i="0" u="none" baseline="0" dirty="0">
                <a:solidFill>
                  <a:schemeClr val="tx2">
                    <a:lumMod val="60000"/>
                    <a:lumOff val="40000"/>
                  </a:schemeClr>
                </a:solidFill>
              </a:rPr>
              <a:t>À partir de sang/d'urine </a:t>
            </a:r>
            <a:endParaRPr lang="fr" sz="2400" dirty="0">
              <a:solidFill>
                <a:schemeClr val="tx2">
                  <a:lumMod val="60000"/>
                  <a:lumOff val="40000"/>
                </a:schemeClr>
              </a:solidFill>
            </a:endParaRPr>
          </a:p>
        </p:txBody>
      </p:sp>
      <p:sp>
        <p:nvSpPr>
          <p:cNvPr id="14" name="Freeform 13"/>
          <p:cNvSpPr/>
          <p:nvPr/>
        </p:nvSpPr>
        <p:spPr>
          <a:xfrm>
            <a:off x="2484438" y="3148013"/>
            <a:ext cx="1482725" cy="295275"/>
          </a:xfrm>
          <a:custGeom>
            <a:avLst/>
            <a:gdLst>
              <a:gd name="connsiteX0" fmla="*/ 0 w 1404160"/>
              <a:gd name="connsiteY0" fmla="*/ 0 h 277807"/>
              <a:gd name="connsiteX1" fmla="*/ 1404160 w 1404160"/>
              <a:gd name="connsiteY1" fmla="*/ 0 h 277807"/>
              <a:gd name="connsiteX2" fmla="*/ 1404160 w 1404160"/>
              <a:gd name="connsiteY2" fmla="*/ 277807 h 277807"/>
              <a:gd name="connsiteX3" fmla="*/ 0 w 1404160"/>
              <a:gd name="connsiteY3" fmla="*/ 277807 h 277807"/>
              <a:gd name="connsiteX4" fmla="*/ 0 w 1404160"/>
              <a:gd name="connsiteY4" fmla="*/ 0 h 277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160" h="277807">
                <a:moveTo>
                  <a:pt x="0" y="0"/>
                </a:moveTo>
                <a:lnTo>
                  <a:pt x="1404160" y="0"/>
                </a:lnTo>
                <a:lnTo>
                  <a:pt x="1404160" y="277807"/>
                </a:lnTo>
                <a:lnTo>
                  <a:pt x="0" y="277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tIns="22860" rIns="22860" bIns="22860" spcCol="1270" anchor="ctr"/>
          <a:lstStyle/>
          <a:p>
            <a:pPr algn="ctr" defTabSz="800100" rtl="0" fontAlgn="auto">
              <a:lnSpc>
                <a:spcPct val="90000"/>
              </a:lnSpc>
              <a:spcAft>
                <a:spcPct val="35000"/>
              </a:spcAft>
              <a:defRPr/>
            </a:pPr>
            <a:r>
              <a:rPr lang="fr" b="1" i="0" u="none" spc="-30" baseline="0">
                <a:solidFill>
                  <a:srgbClr val="FF7C80"/>
                </a:solidFill>
              </a:rPr>
              <a:t>COLONISATION</a:t>
            </a:r>
            <a:endParaRPr lang="fr" b="1" spc="-30" dirty="0">
              <a:solidFill>
                <a:srgbClr val="FF7C80"/>
              </a:solidFill>
            </a:endParaRPr>
          </a:p>
        </p:txBody>
      </p:sp>
      <p:sp>
        <p:nvSpPr>
          <p:cNvPr id="15" name="Freeform 14"/>
          <p:cNvSpPr/>
          <p:nvPr/>
        </p:nvSpPr>
        <p:spPr>
          <a:xfrm>
            <a:off x="1351544" y="2638425"/>
            <a:ext cx="3780050" cy="374650"/>
          </a:xfrm>
          <a:custGeom>
            <a:avLst/>
            <a:gdLst>
              <a:gd name="connsiteX0" fmla="*/ 0 w 2201989"/>
              <a:gd name="connsiteY0" fmla="*/ 0 h 374977"/>
              <a:gd name="connsiteX1" fmla="*/ 2201989 w 2201989"/>
              <a:gd name="connsiteY1" fmla="*/ 0 h 374977"/>
              <a:gd name="connsiteX2" fmla="*/ 2201989 w 2201989"/>
              <a:gd name="connsiteY2" fmla="*/ 374977 h 374977"/>
              <a:gd name="connsiteX3" fmla="*/ 0 w 2201989"/>
              <a:gd name="connsiteY3" fmla="*/ 374977 h 374977"/>
              <a:gd name="connsiteX4" fmla="*/ 0 w 2201989"/>
              <a:gd name="connsiteY4" fmla="*/ 0 h 374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989" h="374977">
                <a:moveTo>
                  <a:pt x="0" y="0"/>
                </a:moveTo>
                <a:lnTo>
                  <a:pt x="2201989" y="0"/>
                </a:lnTo>
                <a:lnTo>
                  <a:pt x="2201989" y="374977"/>
                </a:lnTo>
                <a:lnTo>
                  <a:pt x="0" y="3749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tIns="22860" rIns="22860" bIns="22860" spcCol="1270" anchor="ctr"/>
          <a:lstStyle/>
          <a:p>
            <a:pPr algn="ctr" defTabSz="800100" rtl="0" fontAlgn="auto">
              <a:lnSpc>
                <a:spcPct val="90000"/>
              </a:lnSpc>
              <a:spcAft>
                <a:spcPct val="35000"/>
              </a:spcAft>
              <a:defRPr/>
            </a:pPr>
            <a:r>
              <a:rPr lang="fr" sz="2400" b="0" i="0" u="none" baseline="0" dirty="0">
                <a:solidFill>
                  <a:schemeClr val="tx2">
                    <a:lumMod val="60000"/>
                    <a:lumOff val="40000"/>
                  </a:schemeClr>
                </a:solidFill>
              </a:rPr>
              <a:t>À partir d'un écouvillon rectal </a:t>
            </a:r>
            <a:endParaRPr lang="fr" sz="2400" dirty="0">
              <a:solidFill>
                <a:schemeClr val="tx2">
                  <a:lumMod val="60000"/>
                  <a:lumOff val="40000"/>
                </a:schemeClr>
              </a:solidFill>
            </a:endParaRPr>
          </a:p>
        </p:txBody>
      </p:sp>
      <p:sp>
        <p:nvSpPr>
          <p:cNvPr id="36" name="Freeform 35"/>
          <p:cNvSpPr/>
          <p:nvPr/>
        </p:nvSpPr>
        <p:spPr>
          <a:xfrm>
            <a:off x="5792721" y="4091217"/>
            <a:ext cx="2365111" cy="849841"/>
          </a:xfrm>
          <a:custGeom>
            <a:avLst/>
            <a:gdLst>
              <a:gd name="connsiteX0" fmla="*/ 0 w 1655272"/>
              <a:gd name="connsiteY0" fmla="*/ 776157 h 1552313"/>
              <a:gd name="connsiteX1" fmla="*/ 827636 w 1655272"/>
              <a:gd name="connsiteY1" fmla="*/ 0 h 1552313"/>
              <a:gd name="connsiteX2" fmla="*/ 1655272 w 1655272"/>
              <a:gd name="connsiteY2" fmla="*/ 776157 h 1552313"/>
              <a:gd name="connsiteX3" fmla="*/ 827636 w 1655272"/>
              <a:gd name="connsiteY3" fmla="*/ 1552314 h 1552313"/>
              <a:gd name="connsiteX4" fmla="*/ 0 w 1655272"/>
              <a:gd name="connsiteY4" fmla="*/ 776157 h 1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272" h="1552313">
                <a:moveTo>
                  <a:pt x="0" y="776157"/>
                </a:moveTo>
                <a:cubicBezTo>
                  <a:pt x="0" y="347497"/>
                  <a:pt x="370545" y="0"/>
                  <a:pt x="827636" y="0"/>
                </a:cubicBezTo>
                <a:cubicBezTo>
                  <a:pt x="1284727" y="0"/>
                  <a:pt x="1655272" y="347497"/>
                  <a:pt x="1655272" y="776157"/>
                </a:cubicBezTo>
                <a:cubicBezTo>
                  <a:pt x="1655272" y="1204817"/>
                  <a:pt x="1284727" y="1552314"/>
                  <a:pt x="827636" y="1552314"/>
                </a:cubicBezTo>
                <a:cubicBezTo>
                  <a:pt x="370545" y="1552314"/>
                  <a:pt x="0" y="1204817"/>
                  <a:pt x="0" y="776157"/>
                </a:cubicBezTo>
                <a:close/>
              </a:path>
            </a:pathLst>
          </a:cu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lIns="242409" tIns="227331" rIns="242409" bIns="227331" spcCol="1270" anchor="ctr"/>
          <a:lstStyle/>
          <a:p>
            <a:pPr algn="ctr" defTabSz="711200" rtl="0" fontAlgn="auto">
              <a:lnSpc>
                <a:spcPct val="90000"/>
              </a:lnSpc>
              <a:spcAft>
                <a:spcPct val="35000"/>
              </a:spcAft>
              <a:defRPr/>
            </a:pPr>
            <a:r>
              <a:rPr lang="fr" sz="1600" b="1" i="0" u="none" baseline="0">
                <a:solidFill>
                  <a:schemeClr val="accent1">
                    <a:lumMod val="50000"/>
                  </a:schemeClr>
                </a:solidFill>
              </a:rPr>
              <a:t>Antibiothérapie</a:t>
            </a:r>
            <a:endParaRPr lang="fr" sz="1600" b="1" dirty="0">
              <a:solidFill>
                <a:schemeClr val="accent1">
                  <a:lumMod val="50000"/>
                </a:schemeClr>
              </a:solidFill>
            </a:endParaRPr>
          </a:p>
        </p:txBody>
      </p:sp>
      <p:sp>
        <p:nvSpPr>
          <p:cNvPr id="4" name="TextBox 3"/>
          <p:cNvSpPr txBox="1"/>
          <p:nvPr/>
        </p:nvSpPr>
        <p:spPr>
          <a:xfrm>
            <a:off x="2938463" y="1511300"/>
            <a:ext cx="4386262" cy="523875"/>
          </a:xfrm>
          <a:prstGeom prst="rect">
            <a:avLst/>
          </a:prstGeom>
          <a:noFill/>
          <a:ln w="25400" cmpd="thickThin">
            <a:noFill/>
            <a:prstDash val="sysDot"/>
          </a:ln>
          <a:effectLst/>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rtl="0" fontAlgn="auto">
              <a:spcBef>
                <a:spcPts val="0"/>
              </a:spcBef>
              <a:spcAft>
                <a:spcPts val="0"/>
              </a:spcAft>
              <a:defRPr/>
            </a:pPr>
            <a:r>
              <a:rPr lang="fr" sz="2800" b="1" i="0" u="none" baseline="0">
                <a:solidFill>
                  <a:schemeClr val="bg1"/>
                </a:solidFill>
              </a:rPr>
              <a:t>En cas de résultat positif</a:t>
            </a:r>
          </a:p>
        </p:txBody>
      </p:sp>
      <p:sp>
        <p:nvSpPr>
          <p:cNvPr id="17" name="Down Arrow 16"/>
          <p:cNvSpPr/>
          <p:nvPr/>
        </p:nvSpPr>
        <p:spPr>
          <a:xfrm>
            <a:off x="3005138" y="3587750"/>
            <a:ext cx="322262" cy="263525"/>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sp>
        <p:nvSpPr>
          <p:cNvPr id="18" name="Freeform 17"/>
          <p:cNvSpPr/>
          <p:nvPr/>
        </p:nvSpPr>
        <p:spPr>
          <a:xfrm>
            <a:off x="2043007" y="4091218"/>
            <a:ext cx="2365111" cy="849841"/>
          </a:xfrm>
          <a:custGeom>
            <a:avLst/>
            <a:gdLst>
              <a:gd name="connsiteX0" fmla="*/ 0 w 1655272"/>
              <a:gd name="connsiteY0" fmla="*/ 776157 h 1552313"/>
              <a:gd name="connsiteX1" fmla="*/ 827636 w 1655272"/>
              <a:gd name="connsiteY1" fmla="*/ 0 h 1552313"/>
              <a:gd name="connsiteX2" fmla="*/ 1655272 w 1655272"/>
              <a:gd name="connsiteY2" fmla="*/ 776157 h 1552313"/>
              <a:gd name="connsiteX3" fmla="*/ 827636 w 1655272"/>
              <a:gd name="connsiteY3" fmla="*/ 1552314 h 1552313"/>
              <a:gd name="connsiteX4" fmla="*/ 0 w 1655272"/>
              <a:gd name="connsiteY4" fmla="*/ 776157 h 1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272" h="1552313">
                <a:moveTo>
                  <a:pt x="0" y="776157"/>
                </a:moveTo>
                <a:cubicBezTo>
                  <a:pt x="0" y="347497"/>
                  <a:pt x="370545" y="0"/>
                  <a:pt x="827636" y="0"/>
                </a:cubicBezTo>
                <a:cubicBezTo>
                  <a:pt x="1284727" y="0"/>
                  <a:pt x="1655272" y="347497"/>
                  <a:pt x="1655272" y="776157"/>
                </a:cubicBezTo>
                <a:cubicBezTo>
                  <a:pt x="1655272" y="1204817"/>
                  <a:pt x="1284727" y="1552314"/>
                  <a:pt x="827636" y="1552314"/>
                </a:cubicBezTo>
                <a:cubicBezTo>
                  <a:pt x="370545" y="1552314"/>
                  <a:pt x="0" y="1204817"/>
                  <a:pt x="0" y="776157"/>
                </a:cubicBezTo>
                <a:close/>
              </a:path>
            </a:pathLst>
          </a:cu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lIns="242409" tIns="227331" rIns="242409" bIns="227331" spcCol="1270" anchor="ctr"/>
          <a:lstStyle/>
          <a:p>
            <a:pPr algn="ctr" defTabSz="711200" rtl="0" fontAlgn="auto">
              <a:lnSpc>
                <a:spcPct val="90000"/>
              </a:lnSpc>
              <a:spcAft>
                <a:spcPct val="35000"/>
              </a:spcAft>
              <a:defRPr/>
            </a:pPr>
            <a:r>
              <a:rPr lang="fr" sz="1600" b="1" i="0" u="none" baseline="0">
                <a:solidFill>
                  <a:schemeClr val="accent1">
                    <a:lumMod val="50000"/>
                  </a:schemeClr>
                </a:solidFill>
              </a:rPr>
              <a:t>Le patient doit être placé en isolement </a:t>
            </a:r>
            <a:endParaRPr lang="fr" sz="1600" b="1" dirty="0">
              <a:solidFill>
                <a:schemeClr val="accent1">
                  <a:lumMod val="50000"/>
                </a:schemeClr>
              </a:solidFill>
            </a:endParaRPr>
          </a:p>
        </p:txBody>
      </p:sp>
      <p:sp>
        <p:nvSpPr>
          <p:cNvPr id="19" name="Down Arrow 18"/>
          <p:cNvSpPr/>
          <p:nvPr/>
        </p:nvSpPr>
        <p:spPr>
          <a:xfrm>
            <a:off x="6815138" y="3587750"/>
            <a:ext cx="320675" cy="263525"/>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cxnSp>
        <p:nvCxnSpPr>
          <p:cNvPr id="9" name="Straight Arrow Connector 8"/>
          <p:cNvCxnSpPr/>
          <p:nvPr/>
        </p:nvCxnSpPr>
        <p:spPr>
          <a:xfrm>
            <a:off x="6181725" y="2251075"/>
            <a:ext cx="633413" cy="30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540125" y="2254250"/>
            <a:ext cx="554038"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19</a:t>
            </a:r>
          </a:p>
        </p:txBody>
      </p:sp>
    </p:spTree>
    <p:extLst>
      <p:ext uri="{BB962C8B-B14F-4D97-AF65-F5344CB8AC3E}">
        <p14:creationId xmlns:p14="http://schemas.microsoft.com/office/powerpoint/2010/main" val="1990835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41928" y="412751"/>
            <a:ext cx="6973421"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a:solidFill>
                  <a:srgbClr val="FF7C80"/>
                </a:solidFill>
                <a:highlight>
                  <a:prstClr val="white"/>
                </a:highlight>
                <a:ea typeface="Calibri"/>
                <a:cs typeface="Calibri"/>
                <a:sym typeface="Calibri"/>
              </a:rPr>
              <a:t>Démarches à entreprendre 2</a:t>
            </a:r>
          </a:p>
        </p:txBody>
      </p:sp>
      <p:sp>
        <p:nvSpPr>
          <p:cNvPr id="9" name="Rectangle 8"/>
          <p:cNvSpPr/>
          <p:nvPr/>
        </p:nvSpPr>
        <p:spPr>
          <a:xfrm>
            <a:off x="1971675" y="1266825"/>
            <a:ext cx="711200" cy="773113"/>
          </a:xfrm>
          <a:prstGeom prst="rect">
            <a:avLst/>
          </a:prstGeom>
          <a:ln>
            <a:solidFill>
              <a:schemeClr val="accen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Chevron 18"/>
          <p:cNvSpPr/>
          <p:nvPr/>
        </p:nvSpPr>
        <p:spPr>
          <a:xfrm>
            <a:off x="2085027" y="1391175"/>
            <a:ext cx="264457" cy="504879"/>
          </a:xfrm>
          <a:prstGeom prst="chevron">
            <a:avLst>
              <a:gd name="adj" fmla="val 6231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hueOff val="0"/>
                <a:satOff val="0"/>
                <a:lumOff val="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sp>
        <p:nvSpPr>
          <p:cNvPr id="20" name="Chevron 19"/>
          <p:cNvSpPr/>
          <p:nvPr/>
        </p:nvSpPr>
        <p:spPr>
          <a:xfrm>
            <a:off x="2323901" y="1391175"/>
            <a:ext cx="264457" cy="504879"/>
          </a:xfrm>
          <a:prstGeom prst="chevron">
            <a:avLst>
              <a:gd name="adj" fmla="val 6231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hueOff val="0"/>
                <a:satOff val="0"/>
                <a:lumOff val="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grpSp>
        <p:nvGrpSpPr>
          <p:cNvPr id="33804" name="Group 43"/>
          <p:cNvGrpSpPr>
            <a:grpSpLocks/>
          </p:cNvGrpSpPr>
          <p:nvPr/>
        </p:nvGrpSpPr>
        <p:grpSpPr bwMode="auto">
          <a:xfrm>
            <a:off x="1983463" y="3191443"/>
            <a:ext cx="711200" cy="773113"/>
            <a:chOff x="2637935" y="2410581"/>
            <a:chExt cx="710731" cy="773708"/>
          </a:xfrm>
        </p:grpSpPr>
        <p:sp>
          <p:nvSpPr>
            <p:cNvPr id="45" name="Rectangle 44"/>
            <p:cNvSpPr/>
            <p:nvPr/>
          </p:nvSpPr>
          <p:spPr>
            <a:xfrm>
              <a:off x="2637935" y="2410581"/>
              <a:ext cx="710731" cy="773708"/>
            </a:xfrm>
            <a:prstGeom prst="rect">
              <a:avLst/>
            </a:prstGeom>
            <a:ln>
              <a:solidFill>
                <a:schemeClr val="accen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6" name="Chevron 45"/>
            <p:cNvSpPr/>
            <p:nvPr/>
          </p:nvSpPr>
          <p:spPr>
            <a:xfrm>
              <a:off x="2740826" y="2535384"/>
              <a:ext cx="264457" cy="504879"/>
            </a:xfrm>
            <a:prstGeom prst="chevron">
              <a:avLst>
                <a:gd name="adj" fmla="val 6231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hueOff val="0"/>
                  <a:satOff val="0"/>
                  <a:lumOff val="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sp>
          <p:nvSpPr>
            <p:cNvPr id="47" name="Chevron 46"/>
            <p:cNvSpPr/>
            <p:nvPr/>
          </p:nvSpPr>
          <p:spPr>
            <a:xfrm>
              <a:off x="2979700" y="2535384"/>
              <a:ext cx="264457" cy="504879"/>
            </a:xfrm>
            <a:prstGeom prst="chevron">
              <a:avLst>
                <a:gd name="adj" fmla="val 6231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hueOff val="0"/>
                  <a:satOff val="0"/>
                  <a:lumOff val="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grpSp>
      <p:sp>
        <p:nvSpPr>
          <p:cNvPr id="33807" name="TextBox 74"/>
          <p:cNvSpPr txBox="1">
            <a:spLocks noChangeArrowheads="1"/>
          </p:cNvSpPr>
          <p:nvPr/>
        </p:nvSpPr>
        <p:spPr bwMode="auto">
          <a:xfrm>
            <a:off x="3078289" y="2283929"/>
            <a:ext cx="5248275" cy="923330"/>
          </a:xfrm>
          <a:prstGeom prst="rect">
            <a:avLst/>
          </a:prstGeom>
          <a:noFill/>
          <a:ln w="9525">
            <a:noFill/>
            <a:miter lim="800000"/>
            <a:headEnd/>
            <a:tailEnd/>
          </a:ln>
        </p:spPr>
        <p:txBody>
          <a:bodyPr>
            <a:spAutoFit/>
          </a:bodyPr>
          <a:lstStyle/>
          <a:p>
            <a:pPr algn="l" rtl="0"/>
            <a:r>
              <a:rPr lang="fr" b="0" i="0" u="none" baseline="0" dirty="0">
                <a:latin typeface="Calibri" pitchFamily="34" charset="0"/>
              </a:rPr>
              <a:t>Options thérapeutiques limitées, consultation d'un spécialiste des maladies infectieuses</a:t>
            </a:r>
          </a:p>
          <a:p>
            <a:endParaRPr lang="fr" dirty="0">
              <a:latin typeface="Calibri" pitchFamily="34" charset="0"/>
            </a:endParaRPr>
          </a:p>
        </p:txBody>
      </p:sp>
      <p:sp>
        <p:nvSpPr>
          <p:cNvPr id="76" name="Rectangle 75"/>
          <p:cNvSpPr/>
          <p:nvPr/>
        </p:nvSpPr>
        <p:spPr>
          <a:xfrm>
            <a:off x="3030538" y="2220913"/>
            <a:ext cx="5608637" cy="781334"/>
          </a:xfrm>
          <a:prstGeom prst="rect">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33809" name="TextBox 76"/>
          <p:cNvSpPr txBox="1">
            <a:spLocks noChangeArrowheads="1"/>
          </p:cNvSpPr>
          <p:nvPr/>
        </p:nvSpPr>
        <p:spPr bwMode="auto">
          <a:xfrm>
            <a:off x="3065589" y="1325079"/>
            <a:ext cx="5260975" cy="647700"/>
          </a:xfrm>
          <a:prstGeom prst="rect">
            <a:avLst/>
          </a:prstGeom>
          <a:noFill/>
          <a:ln w="9525">
            <a:noFill/>
            <a:miter lim="800000"/>
            <a:headEnd/>
            <a:tailEnd/>
          </a:ln>
        </p:spPr>
        <p:txBody>
          <a:bodyPr wrap="square">
            <a:spAutoFit/>
          </a:bodyPr>
          <a:lstStyle/>
          <a:p>
            <a:pPr algn="l" rtl="0"/>
            <a:r>
              <a:rPr lang="fr" b="1" i="0" u="none" baseline="0" dirty="0">
                <a:solidFill>
                  <a:srgbClr val="FF9999"/>
                </a:solidFill>
                <a:latin typeface="Calibri" pitchFamily="34" charset="0"/>
              </a:rPr>
              <a:t>Résultat positif : </a:t>
            </a:r>
            <a:r>
              <a:rPr lang="fr" b="0" i="0" u="none" baseline="0" dirty="0">
                <a:latin typeface="Calibri" pitchFamily="34" charset="0"/>
              </a:rPr>
              <a:t>la consultation d'un spécialiste de la lutte anti-infectieuse est nécessaire</a:t>
            </a:r>
            <a:endParaRPr lang="fr" dirty="0">
              <a:latin typeface="Calibri" pitchFamily="34" charset="0"/>
            </a:endParaRPr>
          </a:p>
        </p:txBody>
      </p:sp>
      <p:sp>
        <p:nvSpPr>
          <p:cNvPr id="78" name="Rectangle 77"/>
          <p:cNvSpPr/>
          <p:nvPr/>
        </p:nvSpPr>
        <p:spPr>
          <a:xfrm>
            <a:off x="3025775" y="1250950"/>
            <a:ext cx="5603875" cy="788988"/>
          </a:xfrm>
          <a:prstGeom prst="rect">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33811" name="TextBox 78"/>
          <p:cNvSpPr txBox="1">
            <a:spLocks noChangeArrowheads="1"/>
          </p:cNvSpPr>
          <p:nvPr/>
        </p:nvSpPr>
        <p:spPr bwMode="auto">
          <a:xfrm>
            <a:off x="3078289" y="3239150"/>
            <a:ext cx="4927600" cy="646113"/>
          </a:xfrm>
          <a:prstGeom prst="rect">
            <a:avLst/>
          </a:prstGeom>
          <a:noFill/>
          <a:ln w="9525">
            <a:noFill/>
            <a:miter lim="800000"/>
            <a:headEnd/>
            <a:tailEnd/>
          </a:ln>
        </p:spPr>
        <p:txBody>
          <a:bodyPr>
            <a:spAutoFit/>
          </a:bodyPr>
          <a:lstStyle/>
          <a:p>
            <a:pPr algn="l" rtl="0"/>
            <a:r>
              <a:rPr lang="fr" b="0" i="0" u="none" baseline="0" dirty="0">
                <a:latin typeface="Calibri" pitchFamily="34" charset="0"/>
              </a:rPr>
              <a:t>Un test de sensibilité aux antibiotiques est nécessaire pour la thérapie la plus adaptée</a:t>
            </a:r>
            <a:endParaRPr lang="fr" dirty="0">
              <a:latin typeface="Calibri" pitchFamily="34" charset="0"/>
            </a:endParaRPr>
          </a:p>
        </p:txBody>
      </p:sp>
      <p:sp>
        <p:nvSpPr>
          <p:cNvPr id="80" name="Rectangle 79"/>
          <p:cNvSpPr/>
          <p:nvPr/>
        </p:nvSpPr>
        <p:spPr>
          <a:xfrm>
            <a:off x="3030538" y="3192009"/>
            <a:ext cx="5614987" cy="750888"/>
          </a:xfrm>
          <a:prstGeom prst="rect">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61" name="Oval 60"/>
          <p:cNvSpPr/>
          <p:nvPr/>
        </p:nvSpPr>
        <p:spPr>
          <a:xfrm>
            <a:off x="8464290" y="1505071"/>
            <a:ext cx="329184" cy="329184"/>
          </a:xfrm>
          <a:prstGeom prst="ellipse">
            <a:avLst/>
          </a:prstGeom>
          <a:solidFill>
            <a:srgbClr val="FF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81" name="Oval 80"/>
          <p:cNvSpPr/>
          <p:nvPr/>
        </p:nvSpPr>
        <p:spPr>
          <a:xfrm>
            <a:off x="8464290" y="2467076"/>
            <a:ext cx="329184" cy="329184"/>
          </a:xfrm>
          <a:prstGeom prst="ellipse">
            <a:avLst/>
          </a:prstGeom>
          <a:solidFill>
            <a:srgbClr val="FF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83" name="Oval 82"/>
          <p:cNvSpPr/>
          <p:nvPr/>
        </p:nvSpPr>
        <p:spPr>
          <a:xfrm>
            <a:off x="8464290" y="3376951"/>
            <a:ext cx="329184" cy="329184"/>
          </a:xfrm>
          <a:prstGeom prst="ellipse">
            <a:avLst/>
          </a:prstGeom>
          <a:solidFill>
            <a:srgbClr val="FF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33" name="TextBox 32"/>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20</a:t>
            </a:r>
          </a:p>
        </p:txBody>
      </p:sp>
      <p:grpSp>
        <p:nvGrpSpPr>
          <p:cNvPr id="31" name="Group 43"/>
          <p:cNvGrpSpPr>
            <a:grpSpLocks/>
          </p:cNvGrpSpPr>
          <p:nvPr/>
        </p:nvGrpSpPr>
        <p:grpSpPr bwMode="auto">
          <a:xfrm>
            <a:off x="1983901" y="5430157"/>
            <a:ext cx="711200" cy="773113"/>
            <a:chOff x="2637935" y="2410581"/>
            <a:chExt cx="710731" cy="773708"/>
          </a:xfrm>
        </p:grpSpPr>
        <p:sp>
          <p:nvSpPr>
            <p:cNvPr id="32" name="Rectangle 31"/>
            <p:cNvSpPr/>
            <p:nvPr/>
          </p:nvSpPr>
          <p:spPr>
            <a:xfrm>
              <a:off x="2637935" y="2410581"/>
              <a:ext cx="710731" cy="773708"/>
            </a:xfrm>
            <a:prstGeom prst="rect">
              <a:avLst/>
            </a:prstGeom>
            <a:ln>
              <a:solidFill>
                <a:schemeClr val="accen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Chevron 33"/>
            <p:cNvSpPr/>
            <p:nvPr/>
          </p:nvSpPr>
          <p:spPr>
            <a:xfrm>
              <a:off x="2740826" y="2535384"/>
              <a:ext cx="264457" cy="504879"/>
            </a:xfrm>
            <a:prstGeom prst="chevron">
              <a:avLst>
                <a:gd name="adj" fmla="val 6231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hueOff val="0"/>
                  <a:satOff val="0"/>
                  <a:lumOff val="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sp>
          <p:nvSpPr>
            <p:cNvPr id="35" name="Chevron 34"/>
            <p:cNvSpPr/>
            <p:nvPr/>
          </p:nvSpPr>
          <p:spPr>
            <a:xfrm>
              <a:off x="2979700" y="2535384"/>
              <a:ext cx="264457" cy="504879"/>
            </a:xfrm>
            <a:prstGeom prst="chevron">
              <a:avLst>
                <a:gd name="adj" fmla="val 6231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hueOff val="0"/>
                  <a:satOff val="0"/>
                  <a:lumOff val="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grpSp>
      <p:grpSp>
        <p:nvGrpSpPr>
          <p:cNvPr id="36" name="Group 43"/>
          <p:cNvGrpSpPr>
            <a:grpSpLocks/>
          </p:cNvGrpSpPr>
          <p:nvPr/>
        </p:nvGrpSpPr>
        <p:grpSpPr bwMode="auto">
          <a:xfrm>
            <a:off x="1980292" y="4158447"/>
            <a:ext cx="711200" cy="773113"/>
            <a:chOff x="2637935" y="2410581"/>
            <a:chExt cx="710731" cy="773708"/>
          </a:xfrm>
        </p:grpSpPr>
        <p:sp>
          <p:nvSpPr>
            <p:cNvPr id="37" name="Rectangle 36"/>
            <p:cNvSpPr/>
            <p:nvPr/>
          </p:nvSpPr>
          <p:spPr>
            <a:xfrm>
              <a:off x="2637935" y="2410581"/>
              <a:ext cx="710731" cy="773708"/>
            </a:xfrm>
            <a:prstGeom prst="rect">
              <a:avLst/>
            </a:prstGeom>
            <a:ln>
              <a:solidFill>
                <a:schemeClr val="accen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Chevron 37"/>
            <p:cNvSpPr/>
            <p:nvPr/>
          </p:nvSpPr>
          <p:spPr>
            <a:xfrm>
              <a:off x="2740826" y="2535384"/>
              <a:ext cx="264457" cy="504879"/>
            </a:xfrm>
            <a:prstGeom prst="chevron">
              <a:avLst>
                <a:gd name="adj" fmla="val 6231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hueOff val="0"/>
                  <a:satOff val="0"/>
                  <a:lumOff val="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sp>
          <p:nvSpPr>
            <p:cNvPr id="39" name="Chevron 38"/>
            <p:cNvSpPr/>
            <p:nvPr/>
          </p:nvSpPr>
          <p:spPr>
            <a:xfrm>
              <a:off x="2979700" y="2535384"/>
              <a:ext cx="264457" cy="504879"/>
            </a:xfrm>
            <a:prstGeom prst="chevron">
              <a:avLst>
                <a:gd name="adj" fmla="val 6231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hueOff val="0"/>
                  <a:satOff val="0"/>
                  <a:lumOff val="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grpSp>
      <p:grpSp>
        <p:nvGrpSpPr>
          <p:cNvPr id="40" name="Group 43"/>
          <p:cNvGrpSpPr>
            <a:grpSpLocks/>
          </p:cNvGrpSpPr>
          <p:nvPr/>
        </p:nvGrpSpPr>
        <p:grpSpPr bwMode="auto">
          <a:xfrm>
            <a:off x="1980292" y="2229134"/>
            <a:ext cx="711200" cy="773113"/>
            <a:chOff x="2637935" y="2410581"/>
            <a:chExt cx="710731" cy="773708"/>
          </a:xfrm>
        </p:grpSpPr>
        <p:sp>
          <p:nvSpPr>
            <p:cNvPr id="44" name="Rectangle 43"/>
            <p:cNvSpPr/>
            <p:nvPr/>
          </p:nvSpPr>
          <p:spPr>
            <a:xfrm>
              <a:off x="2637935" y="2410581"/>
              <a:ext cx="710731" cy="773708"/>
            </a:xfrm>
            <a:prstGeom prst="rect">
              <a:avLst/>
            </a:prstGeom>
            <a:ln>
              <a:solidFill>
                <a:schemeClr val="accen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Chevron 47"/>
            <p:cNvSpPr/>
            <p:nvPr/>
          </p:nvSpPr>
          <p:spPr>
            <a:xfrm>
              <a:off x="2740826" y="2535384"/>
              <a:ext cx="264457" cy="504879"/>
            </a:xfrm>
            <a:prstGeom prst="chevron">
              <a:avLst>
                <a:gd name="adj" fmla="val 6231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hueOff val="0"/>
                  <a:satOff val="0"/>
                  <a:lumOff val="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sp>
          <p:nvSpPr>
            <p:cNvPr id="49" name="Chevron 48"/>
            <p:cNvSpPr/>
            <p:nvPr/>
          </p:nvSpPr>
          <p:spPr>
            <a:xfrm>
              <a:off x="2979700" y="2535384"/>
              <a:ext cx="264457" cy="504879"/>
            </a:xfrm>
            <a:prstGeom prst="chevron">
              <a:avLst>
                <a:gd name="adj" fmla="val 6231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hueOff val="0"/>
                  <a:satOff val="0"/>
                  <a:lumOff val="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
              <a:scrgbClr r="0" g="0" b="0"/>
            </a:fillRef>
            <a:effectRef idx="0">
              <a:scrgbClr r="0" g="0" b="0"/>
            </a:effectRef>
            <a:fontRef idx="minor">
              <a:schemeClr val="lt1"/>
            </a:fontRef>
          </p:style>
        </p:sp>
      </p:grpSp>
      <p:sp>
        <p:nvSpPr>
          <p:cNvPr id="50" name="Rectangle 49"/>
          <p:cNvSpPr/>
          <p:nvPr/>
        </p:nvSpPr>
        <p:spPr>
          <a:xfrm>
            <a:off x="3022481" y="4166171"/>
            <a:ext cx="5607169" cy="1102705"/>
          </a:xfrm>
          <a:prstGeom prst="rect">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51" name="Rectangle 50"/>
          <p:cNvSpPr/>
          <p:nvPr/>
        </p:nvSpPr>
        <p:spPr>
          <a:xfrm>
            <a:off x="3022481" y="5430159"/>
            <a:ext cx="5623044" cy="773112"/>
          </a:xfrm>
          <a:prstGeom prst="rect">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52" name="TextBox 43"/>
          <p:cNvSpPr txBox="1">
            <a:spLocks noChangeArrowheads="1"/>
          </p:cNvSpPr>
          <p:nvPr/>
        </p:nvSpPr>
        <p:spPr bwMode="auto">
          <a:xfrm>
            <a:off x="3078288" y="4173589"/>
            <a:ext cx="5386001" cy="979242"/>
          </a:xfrm>
          <a:prstGeom prst="rect">
            <a:avLst/>
          </a:prstGeom>
          <a:noFill/>
          <a:ln w="9525">
            <a:noFill/>
            <a:miter lim="800000"/>
            <a:headEnd/>
            <a:tailEnd/>
          </a:ln>
        </p:spPr>
        <p:txBody>
          <a:bodyPr wrap="square">
            <a:spAutoFit/>
          </a:bodyPr>
          <a:lstStyle/>
          <a:p>
            <a:pPr algn="l" defTabSz="711200" rtl="0">
              <a:lnSpc>
                <a:spcPct val="90000"/>
              </a:lnSpc>
              <a:spcBef>
                <a:spcPts val="800"/>
              </a:spcBef>
              <a:spcAft>
                <a:spcPts val="800"/>
              </a:spcAft>
            </a:pPr>
            <a:r>
              <a:rPr lang="fr" sz="1600" b="1" i="0" u="none" baseline="0" dirty="0">
                <a:solidFill>
                  <a:srgbClr val="FF7C80"/>
                </a:solidFill>
                <a:latin typeface="Calibri" pitchFamily="34" charset="0"/>
              </a:rPr>
              <a:t>Résultat négatif à partir d'un échantillon de sang ou d'urine :</a:t>
            </a:r>
            <a:endParaRPr lang="fr" sz="1600" b="1" dirty="0">
              <a:solidFill>
                <a:srgbClr val="FF7C80"/>
              </a:solidFill>
              <a:latin typeface="Calibri" pitchFamily="34" charset="0"/>
            </a:endParaRPr>
          </a:p>
          <a:p>
            <a:pPr marL="57150" lvl="1" indent="-57150" algn="l" defTabSz="711200" rtl="0">
              <a:lnSpc>
                <a:spcPct val="90000"/>
              </a:lnSpc>
              <a:spcAft>
                <a:spcPts val="500"/>
              </a:spcAft>
              <a:buFontTx/>
              <a:buChar char="•"/>
            </a:pPr>
            <a:r>
              <a:rPr lang="fr" sz="1200" b="0" i="0" u="none" baseline="0" dirty="0">
                <a:latin typeface="Calibri" pitchFamily="34" charset="0"/>
              </a:rPr>
              <a:t>  l'échantillon peut contenir </a:t>
            </a:r>
            <a:r>
              <a:rPr lang="fr" sz="1200" b="0" i="0" u="none" baseline="0" dirty="0" smtClean="0">
                <a:latin typeface="Calibri" pitchFamily="34" charset="0"/>
              </a:rPr>
              <a:t>d</a:t>
            </a:r>
            <a:r>
              <a:rPr lang="fr" sz="1200" dirty="0" smtClean="0">
                <a:latin typeface="Calibri" pitchFamily="34" charset="0"/>
              </a:rPr>
              <a:t>es</a:t>
            </a:r>
            <a:r>
              <a:rPr lang="fr" sz="1200" b="0" i="0" u="none" baseline="0" dirty="0" smtClean="0">
                <a:latin typeface="Calibri" pitchFamily="34" charset="0"/>
              </a:rPr>
              <a:t> </a:t>
            </a:r>
            <a:r>
              <a:rPr lang="fr" sz="1200" b="0" i="0" u="none" baseline="0" dirty="0">
                <a:latin typeface="Calibri" pitchFamily="34" charset="0"/>
              </a:rPr>
              <a:t>bactéries résistantes </a:t>
            </a:r>
            <a:r>
              <a:rPr lang="fr" sz="1200" b="0" i="0" u="none" baseline="0" dirty="0" smtClean="0">
                <a:latin typeface="Calibri" pitchFamily="34" charset="0"/>
              </a:rPr>
              <a:t>possédant un mécanisme  différent</a:t>
            </a:r>
            <a:r>
              <a:rPr lang="fr" sz="1200" b="0" i="0" u="none" dirty="0" smtClean="0">
                <a:latin typeface="Calibri" pitchFamily="34" charset="0"/>
              </a:rPr>
              <a:t> de celui recherché</a:t>
            </a:r>
            <a:endParaRPr lang="fr" sz="1200" b="0" i="0" u="none" baseline="0" dirty="0">
              <a:latin typeface="Calibri" pitchFamily="34" charset="0"/>
            </a:endParaRPr>
          </a:p>
          <a:p>
            <a:pPr marL="57150" lvl="1" indent="-57150" algn="l" defTabSz="711200" rtl="0">
              <a:lnSpc>
                <a:spcPct val="90000"/>
              </a:lnSpc>
              <a:spcAft>
                <a:spcPct val="15000"/>
              </a:spcAft>
              <a:buFontTx/>
              <a:buChar char="•"/>
            </a:pPr>
            <a:r>
              <a:rPr lang="fr" sz="1200" b="0" i="0" u="none" baseline="0" dirty="0">
                <a:latin typeface="Calibri" pitchFamily="34" charset="0"/>
              </a:rPr>
              <a:t>  pour l'hémoculture et l'échantillon d'urine, il faut faire une culture bactérienne</a:t>
            </a:r>
            <a:endParaRPr lang="fr" sz="1200" b="1" dirty="0">
              <a:solidFill>
                <a:srgbClr val="FF0000"/>
              </a:solidFill>
              <a:latin typeface="Calibri" pitchFamily="34" charset="0"/>
            </a:endParaRPr>
          </a:p>
        </p:txBody>
      </p:sp>
      <p:sp>
        <p:nvSpPr>
          <p:cNvPr id="53" name="Oval 52"/>
          <p:cNvSpPr/>
          <p:nvPr/>
        </p:nvSpPr>
        <p:spPr>
          <a:xfrm>
            <a:off x="8454067" y="4552931"/>
            <a:ext cx="329184" cy="329184"/>
          </a:xfrm>
          <a:prstGeom prst="ellipse">
            <a:avLst/>
          </a:prstGeom>
          <a:solidFill>
            <a:srgbClr val="FF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54" name="TextBox 53"/>
          <p:cNvSpPr txBox="1"/>
          <p:nvPr/>
        </p:nvSpPr>
        <p:spPr>
          <a:xfrm>
            <a:off x="3078289" y="5424911"/>
            <a:ext cx="5551361" cy="625812"/>
          </a:xfrm>
          <a:prstGeom prst="rect">
            <a:avLst/>
          </a:prstGeom>
          <a:noFill/>
        </p:spPr>
        <p:txBody>
          <a:bodyPr wrap="square">
            <a:spAutoFit/>
          </a:bodyPr>
          <a:lstStyle/>
          <a:p>
            <a:pPr algn="l" rtl="0" fontAlgn="auto">
              <a:spcBef>
                <a:spcPts val="0"/>
              </a:spcBef>
              <a:spcAft>
                <a:spcPts val="800"/>
              </a:spcAft>
              <a:defRPr/>
            </a:pPr>
            <a:r>
              <a:rPr lang="fr" sz="1600" b="1" i="0" u="none" baseline="0" dirty="0">
                <a:solidFill>
                  <a:srgbClr val="FF7C80"/>
                </a:solidFill>
                <a:latin typeface="+mn-lt"/>
                <a:cs typeface="+mn-cs"/>
              </a:rPr>
              <a:t>Résultat négatif à partir d'un écouvillon rectal :</a:t>
            </a:r>
          </a:p>
          <a:p>
            <a:pPr marL="182563" indent="-182563" algn="l" rtl="0" fontAlgn="auto">
              <a:spcBef>
                <a:spcPts val="0"/>
              </a:spcBef>
              <a:spcAft>
                <a:spcPts val="0"/>
              </a:spcAft>
              <a:buFont typeface="Arial" panose="020B0604020202020204" pitchFamily="34" charset="0"/>
              <a:buChar char="•"/>
              <a:defRPr/>
            </a:pPr>
            <a:r>
              <a:rPr lang="fr" sz="1200" b="0" i="0" u="none" baseline="0" dirty="0">
                <a:latin typeface="+mn-lt"/>
                <a:cs typeface="+mn-cs"/>
              </a:rPr>
              <a:t>aucune démarche nécessaire</a:t>
            </a:r>
          </a:p>
        </p:txBody>
      </p:sp>
      <p:sp>
        <p:nvSpPr>
          <p:cNvPr id="55" name="Oval 54"/>
          <p:cNvSpPr/>
          <p:nvPr/>
        </p:nvSpPr>
        <p:spPr>
          <a:xfrm>
            <a:off x="8454067" y="5642517"/>
            <a:ext cx="329184" cy="329184"/>
          </a:xfrm>
          <a:prstGeom prst="ellipse">
            <a:avLst/>
          </a:prstGeom>
          <a:solidFill>
            <a:srgbClr val="FF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Tree>
    <p:extLst>
      <p:ext uri="{BB962C8B-B14F-4D97-AF65-F5344CB8AC3E}">
        <p14:creationId xmlns:p14="http://schemas.microsoft.com/office/powerpoint/2010/main" val="1823002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1749425" y="1455738"/>
            <a:ext cx="6829425" cy="3330575"/>
          </a:xfrm>
        </p:spPr>
        <p:txBody>
          <a:bodyPr/>
          <a:lstStyle/>
          <a:p>
            <a:pPr algn="ctr" rtl="0"/>
            <a:r>
              <a:rPr lang="fr" sz="2800" b="0" i="0" u="none" baseline="0"/>
              <a:t>Vous avez terminé le </a:t>
            </a:r>
            <a:r>
              <a:rPr lang="fr" sz="2800"/>
              <a:t/>
            </a:r>
            <a:br>
              <a:rPr lang="fr" sz="2800"/>
            </a:br>
            <a:r>
              <a:rPr lang="fr" sz="3600" b="1" i="0" u="none" baseline="0">
                <a:solidFill>
                  <a:srgbClr val="FF7C80"/>
                </a:solidFill>
              </a:rPr>
              <a:t>chapitre « Principes d'analyse »</a:t>
            </a:r>
            <a:r>
              <a:rPr lang="fr" sz="3600"/>
              <a:t/>
            </a:r>
            <a:br>
              <a:rPr lang="fr" sz="3600"/>
            </a:br>
            <a:r>
              <a:rPr lang="fr" sz="2800" b="0" i="0" u="none" baseline="0"/>
              <a:t>de la formation à l'utilisation du dispositif NG DetecTool.</a:t>
            </a:r>
            <a:r>
              <a:rPr lang="fr" sz="2800"/>
              <a:t/>
            </a:r>
            <a:br>
              <a:rPr lang="fr" sz="2800"/>
            </a:br>
            <a:r>
              <a:rPr lang="fr" sz="2800"/>
              <a:t/>
            </a:r>
            <a:br>
              <a:rPr lang="fr" sz="2800"/>
            </a:br>
            <a:r>
              <a:rPr lang="fr" sz="2800" b="0" i="0" u="none" baseline="0" dirty="0"/>
              <a:t>Merci pour votre attention !</a:t>
            </a:r>
            <a:r>
              <a:rPr lang="fr" sz="2800" dirty="0"/>
              <a:t/>
            </a:r>
            <a:br>
              <a:rPr lang="fr" sz="2800" dirty="0"/>
            </a:br>
            <a:endParaRPr lang="fr" sz="2800" dirty="0"/>
          </a:p>
        </p:txBody>
      </p:sp>
    </p:spTree>
    <p:extLst>
      <p:ext uri="{BB962C8B-B14F-4D97-AF65-F5344CB8AC3E}">
        <p14:creationId xmlns:p14="http://schemas.microsoft.com/office/powerpoint/2010/main" val="4089200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p:cNvPr>
          <p:cNvSpPr>
            <a:spLocks noGrp="1"/>
          </p:cNvSpPr>
          <p:nvPr>
            <p:ph idx="1"/>
          </p:nvPr>
        </p:nvSpPr>
        <p:spPr>
          <a:xfrm>
            <a:off x="1531938" y="1082675"/>
            <a:ext cx="7053262" cy="847725"/>
          </a:xfrm>
        </p:spPr>
        <p:txBody>
          <a:bodyPr rtlCol="0">
            <a:normAutofit/>
          </a:bodyPr>
          <a:lstStyle/>
          <a:p>
            <a:pPr marL="0" indent="0" algn="l" rtl="0" fontAlgn="auto">
              <a:spcAft>
                <a:spcPts val="0"/>
              </a:spcAft>
              <a:buFont typeface="Arial" panose="020B0604020202020204" pitchFamily="34" charset="0"/>
              <a:buNone/>
              <a:defRPr/>
            </a:pPr>
            <a:r>
              <a:rPr lang="fr" sz="2400" b="0" i="0" u="none" baseline="0"/>
              <a:t>Les méthodes actuelles prennent 16 à 32 heures et nécessitent la culture des bactéries</a:t>
            </a:r>
            <a:endParaRPr lang="fr" sz="2400" dirty="0"/>
          </a:p>
          <a:p>
            <a:pPr marL="0" indent="0" algn="l" rtl="0" fontAlgn="auto">
              <a:spcAft>
                <a:spcPts val="0"/>
              </a:spcAft>
              <a:buFont typeface="Arial" panose="020B0604020202020204" pitchFamily="34" charset="0"/>
              <a:buNone/>
              <a:defRPr/>
            </a:pPr>
            <a:endParaRPr lang="fr" dirty="0"/>
          </a:p>
          <a:p>
            <a:pPr algn="l" rtl="0" fontAlgn="auto">
              <a:spcAft>
                <a:spcPts val="0"/>
              </a:spcAft>
              <a:buFont typeface="Arial" panose="020B0604020202020204" pitchFamily="34" charset="0"/>
              <a:buChar char="•"/>
              <a:defRPr/>
            </a:pPr>
            <a:endParaRPr lang="fr" dirty="0"/>
          </a:p>
        </p:txBody>
      </p:sp>
      <p:sp>
        <p:nvSpPr>
          <p:cNvPr id="8" name="Title 1"/>
          <p:cNvSpPr>
            <a:spLocks noGrp="1"/>
          </p:cNvSpPr>
          <p:nvPr>
            <p:ph type="title" idx="4294967295"/>
          </p:nvPr>
        </p:nvSpPr>
        <p:spPr>
          <a:xfrm>
            <a:off x="1532403" y="419101"/>
            <a:ext cx="6973421" cy="476305"/>
          </a:xfrm>
        </p:spPr>
        <p:txBody>
          <a:bodyPr rtlCol="0" anchor="t">
            <a:noAutofit/>
          </a:bodyPr>
          <a:lstStyle/>
          <a:p>
            <a:pPr algn="l" rtl="0" fontAlgn="auto">
              <a:spcAft>
                <a:spcPts val="0"/>
              </a:spcAft>
              <a:defRPr/>
            </a:pPr>
            <a:r>
              <a:rPr lang="fr" sz="3600" b="1" i="0" u="none" baseline="0">
                <a:solidFill>
                  <a:srgbClr val="FF7C80"/>
                </a:solidFill>
                <a:highlight>
                  <a:prstClr val="white"/>
                </a:highlight>
                <a:ea typeface="Calibri"/>
                <a:cs typeface="Calibri"/>
                <a:sym typeface="Calibri"/>
              </a:rPr>
              <a:t>Méthodes d'isolement lentes </a:t>
            </a:r>
          </a:p>
        </p:txBody>
      </p:sp>
      <p:pic>
        <p:nvPicPr>
          <p:cNvPr id="16388" name="Picture 8"/>
          <p:cNvPicPr>
            <a:picLocks noChangeAspect="1"/>
          </p:cNvPicPr>
          <p:nvPr/>
        </p:nvPicPr>
        <p:blipFill>
          <a:blip r:embed="rId3"/>
          <a:srcRect/>
          <a:stretch>
            <a:fillRect/>
          </a:stretch>
        </p:blipFill>
        <p:spPr bwMode="auto">
          <a:xfrm>
            <a:off x="1633538" y="1930400"/>
            <a:ext cx="6951662" cy="4141583"/>
          </a:xfrm>
          <a:prstGeom prst="rect">
            <a:avLst/>
          </a:prstGeom>
          <a:noFill/>
          <a:ln w="9525">
            <a:noFill/>
            <a:miter lim="800000"/>
            <a:headEnd/>
            <a:tailEnd/>
          </a:ln>
        </p:spPr>
      </p:pic>
      <p:sp>
        <p:nvSpPr>
          <p:cNvPr id="10" name="TextBox 9"/>
          <p:cNvSpPr txBox="1"/>
          <p:nvPr/>
        </p:nvSpPr>
        <p:spPr>
          <a:xfrm flipH="1">
            <a:off x="5675525" y="6404475"/>
            <a:ext cx="402629" cy="261610"/>
          </a:xfrm>
          <a:prstGeom prst="rect">
            <a:avLst/>
          </a:prstGeom>
          <a:noFill/>
        </p:spPr>
        <p:txBody>
          <a:bodyPr wrap="square" rtlCol="0">
            <a:spAutoFit/>
          </a:bodyPr>
          <a:lstStyle/>
          <a:p>
            <a:pPr algn="ctr" rtl="0"/>
            <a:r>
              <a:rPr lang="fr" sz="1100" b="0" i="0" u="none" baseline="0">
                <a:latin typeface="+mn-lt"/>
              </a:rPr>
              <a:t>3</a:t>
            </a:r>
          </a:p>
        </p:txBody>
      </p:sp>
      <p:sp>
        <p:nvSpPr>
          <p:cNvPr id="6" name="Tartalom helye 2">
            <a:extLst/>
          </p:cNvPr>
          <p:cNvSpPr txBox="1">
            <a:spLocks/>
          </p:cNvSpPr>
          <p:nvPr/>
        </p:nvSpPr>
        <p:spPr bwMode="auto">
          <a:xfrm>
            <a:off x="1874838" y="2327980"/>
            <a:ext cx="2008187" cy="278640"/>
          </a:xfrm>
          <a:prstGeom prst="rect">
            <a:avLst/>
          </a:prstGeom>
          <a:solidFill>
            <a:srgbClr val="F1EBF5"/>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914400" rtl="0" fontAlgn="auto">
              <a:spcAft>
                <a:spcPts val="0"/>
              </a:spcAft>
              <a:buFont typeface="Arial" panose="020B0604020202020204" pitchFamily="34" charset="0"/>
              <a:buNone/>
              <a:defRPr/>
            </a:pPr>
            <a:r>
              <a:rPr lang="fr" sz="1600" b="1" i="0" u="none" baseline="0" dirty="0">
                <a:solidFill>
                  <a:srgbClr val="FF7C80"/>
                </a:solidFill>
                <a:latin typeface="Calibri" panose="020F0502020204030204" pitchFamily="34" charset="0"/>
                <a:ea typeface="Open Sans" panose="020B0606030504020204" pitchFamily="34" charset="0"/>
                <a:cs typeface="Calibri" panose="020F0502020204030204" pitchFamily="34" charset="0"/>
              </a:rPr>
              <a:t>Flux de travail actuel</a:t>
            </a:r>
            <a:endParaRPr lang="fr" sz="1800" b="1" dirty="0">
              <a:solidFill>
                <a:srgbClr val="FF7C80"/>
              </a:solidFill>
              <a:latin typeface="Calibri" panose="020F0502020204030204" pitchFamily="34" charset="0"/>
              <a:ea typeface="Open Sans" panose="020B0606030504020204" pitchFamily="34" charset="0"/>
              <a:cs typeface="Calibri" panose="020F0502020204030204" pitchFamily="34" charset="0"/>
            </a:endParaRPr>
          </a:p>
        </p:txBody>
      </p:sp>
      <p:sp>
        <p:nvSpPr>
          <p:cNvPr id="7" name="Tartalom helye 2">
            <a:extLst/>
          </p:cNvPr>
          <p:cNvSpPr txBox="1">
            <a:spLocks/>
          </p:cNvSpPr>
          <p:nvPr/>
        </p:nvSpPr>
        <p:spPr bwMode="auto">
          <a:xfrm>
            <a:off x="1874838" y="2805410"/>
            <a:ext cx="1907453" cy="397580"/>
          </a:xfrm>
          <a:prstGeom prst="rect">
            <a:avLst/>
          </a:prstGeom>
          <a:solidFill>
            <a:srgbClr val="F1EBF5"/>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rtl="0" fontAlgn="auto">
              <a:spcAft>
                <a:spcPts val="0"/>
              </a:spcAft>
              <a:buFont typeface="Arial" panose="020B0604020202020204" pitchFamily="34" charset="0"/>
              <a:buNone/>
              <a:defRPr/>
            </a:pPr>
            <a:r>
              <a:rPr lang="fr" sz="1300" i="0" u="none" baseline="0" dirty="0">
                <a:solidFill>
                  <a:srgbClr val="40345A"/>
                </a:solidFill>
                <a:latin typeface="Calibri" panose="020F0502020204030204" pitchFamily="34" charset="0"/>
                <a:ea typeface="Open Sans" panose="020B0606030504020204" pitchFamily="34" charset="0"/>
                <a:cs typeface="Calibri" panose="020F0502020204030204" pitchFamily="34" charset="0"/>
              </a:rPr>
              <a:t>Réception et traitement des échantillons</a:t>
            </a:r>
            <a:endParaRPr lang="fr" sz="1300" dirty="0">
              <a:solidFill>
                <a:srgbClr val="40345A"/>
              </a:solidFill>
              <a:latin typeface="Calibri" panose="020F0502020204030204" pitchFamily="34" charset="0"/>
              <a:ea typeface="Open Sans" panose="020B0606030504020204" pitchFamily="34" charset="0"/>
              <a:cs typeface="Calibri" panose="020F0502020204030204" pitchFamily="34" charset="0"/>
            </a:endParaRPr>
          </a:p>
        </p:txBody>
      </p:sp>
      <p:sp>
        <p:nvSpPr>
          <p:cNvPr id="9" name="Tartalom helye 2">
            <a:extLst/>
          </p:cNvPr>
          <p:cNvSpPr txBox="1">
            <a:spLocks/>
          </p:cNvSpPr>
          <p:nvPr/>
        </p:nvSpPr>
        <p:spPr bwMode="auto">
          <a:xfrm>
            <a:off x="3883025" y="2805410"/>
            <a:ext cx="1866131" cy="397580"/>
          </a:xfrm>
          <a:prstGeom prst="rect">
            <a:avLst/>
          </a:prstGeom>
          <a:solidFill>
            <a:srgbClr val="F1EBF5"/>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rtl="0" fontAlgn="auto">
              <a:spcAft>
                <a:spcPts val="0"/>
              </a:spcAft>
              <a:buFont typeface="Arial" panose="020B0604020202020204" pitchFamily="34" charset="0"/>
              <a:buNone/>
              <a:defRPr/>
            </a:pPr>
            <a:r>
              <a:rPr lang="fr" sz="1300" i="0" u="none" baseline="0" dirty="0">
                <a:solidFill>
                  <a:srgbClr val="40345A"/>
                </a:solidFill>
                <a:latin typeface="Calibri" panose="020F0502020204030204" pitchFamily="34" charset="0"/>
                <a:ea typeface="Open Sans" panose="020B0606030504020204" pitchFamily="34" charset="0"/>
                <a:cs typeface="Calibri" panose="020F0502020204030204" pitchFamily="34" charset="0"/>
              </a:rPr>
              <a:t>Milieu de culture sélectif ou non sélectif</a:t>
            </a:r>
            <a:endParaRPr lang="fr" sz="1300" dirty="0">
              <a:solidFill>
                <a:srgbClr val="40345A"/>
              </a:solidFill>
              <a:latin typeface="Calibri" panose="020F0502020204030204" pitchFamily="34" charset="0"/>
              <a:ea typeface="Open Sans" panose="020B0606030504020204" pitchFamily="34" charset="0"/>
              <a:cs typeface="Calibri" panose="020F0502020204030204" pitchFamily="34" charset="0"/>
            </a:endParaRPr>
          </a:p>
        </p:txBody>
      </p:sp>
      <p:sp>
        <p:nvSpPr>
          <p:cNvPr id="11" name="Tartalom helye 2">
            <a:extLst/>
          </p:cNvPr>
          <p:cNvSpPr txBox="1">
            <a:spLocks/>
          </p:cNvSpPr>
          <p:nvPr/>
        </p:nvSpPr>
        <p:spPr bwMode="auto">
          <a:xfrm>
            <a:off x="6078155" y="2805410"/>
            <a:ext cx="2427670" cy="397580"/>
          </a:xfrm>
          <a:prstGeom prst="rect">
            <a:avLst/>
          </a:prstGeom>
          <a:solidFill>
            <a:srgbClr val="F1EBF5"/>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rtl="0" fontAlgn="auto">
              <a:spcAft>
                <a:spcPts val="0"/>
              </a:spcAft>
              <a:buFont typeface="Arial" panose="020B0604020202020204" pitchFamily="34" charset="0"/>
              <a:buNone/>
              <a:defRPr/>
            </a:pPr>
            <a:r>
              <a:rPr lang="fr" sz="1300" i="0" u="none" baseline="0" dirty="0">
                <a:solidFill>
                  <a:srgbClr val="40345A"/>
                </a:solidFill>
                <a:latin typeface="Calibri" panose="020F0502020204030204" pitchFamily="34" charset="0"/>
                <a:ea typeface="Open Sans" panose="020B0606030504020204" pitchFamily="34" charset="0"/>
                <a:cs typeface="Calibri" panose="020F0502020204030204" pitchFamily="34" charset="0"/>
              </a:rPr>
              <a:t>Détection/caractérisation des </a:t>
            </a:r>
            <a:r>
              <a:rPr lang="fr" sz="1300" i="0" u="none" baseline="0" dirty="0" smtClean="0">
                <a:solidFill>
                  <a:srgbClr val="40345A"/>
                </a:solidFill>
                <a:latin typeface="Calibri" panose="020F0502020204030204" pitchFamily="34" charset="0"/>
                <a:ea typeface="Open Sans" panose="020B0606030504020204" pitchFamily="34" charset="0"/>
                <a:cs typeface="Calibri" panose="020F0502020204030204" pitchFamily="34" charset="0"/>
              </a:rPr>
              <a:t>bactéries</a:t>
            </a:r>
            <a:r>
              <a:rPr lang="hu-HU" sz="1300" i="0" u="none" dirty="0" smtClean="0">
                <a:solidFill>
                  <a:srgbClr val="40345A"/>
                </a:solidFill>
                <a:latin typeface="Calibri" panose="020F0502020204030204" pitchFamily="34" charset="0"/>
                <a:ea typeface="Open Sans" panose="020B0606030504020204" pitchFamily="34" charset="0"/>
                <a:cs typeface="Calibri" panose="020F0502020204030204" pitchFamily="34" charset="0"/>
              </a:rPr>
              <a:t> </a:t>
            </a:r>
            <a:r>
              <a:rPr lang="fr" sz="1300" i="0" u="none" baseline="0" dirty="0" smtClean="0">
                <a:solidFill>
                  <a:srgbClr val="40345A"/>
                </a:solidFill>
                <a:latin typeface="Calibri" panose="020F0502020204030204" pitchFamily="34" charset="0"/>
                <a:ea typeface="Open Sans" panose="020B0606030504020204" pitchFamily="34" charset="0"/>
                <a:cs typeface="Calibri" panose="020F0502020204030204" pitchFamily="34" charset="0"/>
              </a:rPr>
              <a:t>multirésistantes</a:t>
            </a:r>
            <a:endParaRPr lang="fr" sz="1300" dirty="0">
              <a:solidFill>
                <a:srgbClr val="40345A"/>
              </a:solidFill>
              <a:latin typeface="Calibri" panose="020F0502020204030204" pitchFamily="34" charset="0"/>
              <a:ea typeface="Open Sans" panose="020B0606030504020204" pitchFamily="34" charset="0"/>
              <a:cs typeface="Calibri" panose="020F0502020204030204" pitchFamily="34" charset="0"/>
            </a:endParaRPr>
          </a:p>
        </p:txBody>
      </p:sp>
      <p:sp>
        <p:nvSpPr>
          <p:cNvPr id="12" name="Tartalom helye 2">
            <a:extLst/>
          </p:cNvPr>
          <p:cNvSpPr txBox="1">
            <a:spLocks/>
          </p:cNvSpPr>
          <p:nvPr/>
        </p:nvSpPr>
        <p:spPr bwMode="auto">
          <a:xfrm>
            <a:off x="6506779" y="3586460"/>
            <a:ext cx="1443421" cy="153690"/>
          </a:xfrm>
          <a:prstGeom prst="rect">
            <a:avLst/>
          </a:prstGeom>
          <a:solidFill>
            <a:srgbClr val="F1EBF5"/>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914400" rtl="0" fontAlgn="auto">
              <a:spcAft>
                <a:spcPts val="0"/>
              </a:spcAft>
              <a:buFont typeface="Arial" panose="020B0604020202020204" pitchFamily="34" charset="0"/>
              <a:buNone/>
              <a:defRPr/>
            </a:pPr>
            <a:r>
              <a:rPr lang="fr" sz="1100" i="0" u="none" baseline="0" dirty="0">
                <a:solidFill>
                  <a:srgbClr val="41257A"/>
                </a:solidFill>
                <a:latin typeface="Calibri" panose="020F0502020204030204" pitchFamily="34" charset="0"/>
                <a:ea typeface="Open Sans" panose="020B0606030504020204" pitchFamily="34" charset="0"/>
                <a:cs typeface="Calibri" panose="020F0502020204030204" pitchFamily="34" charset="0"/>
              </a:rPr>
              <a:t>Immunoessais rapides</a:t>
            </a:r>
            <a:endParaRPr lang="fr" sz="1100" dirty="0">
              <a:solidFill>
                <a:srgbClr val="41257A"/>
              </a:solidFill>
              <a:latin typeface="Calibri" panose="020F0502020204030204" pitchFamily="34" charset="0"/>
              <a:ea typeface="Open Sans" panose="020B0606030504020204" pitchFamily="34" charset="0"/>
              <a:cs typeface="Calibri" panose="020F0502020204030204" pitchFamily="34" charset="0"/>
            </a:endParaRPr>
          </a:p>
        </p:txBody>
      </p:sp>
      <p:sp>
        <p:nvSpPr>
          <p:cNvPr id="13" name="Tartalom helye 2">
            <a:extLst/>
          </p:cNvPr>
          <p:cNvSpPr txBox="1">
            <a:spLocks/>
          </p:cNvSpPr>
          <p:nvPr/>
        </p:nvSpPr>
        <p:spPr bwMode="auto">
          <a:xfrm>
            <a:off x="6506779" y="3800521"/>
            <a:ext cx="1443421" cy="153690"/>
          </a:xfrm>
          <a:prstGeom prst="rect">
            <a:avLst/>
          </a:prstGeom>
          <a:solidFill>
            <a:srgbClr val="F1EBF5"/>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914400" rtl="0" fontAlgn="auto">
              <a:spcAft>
                <a:spcPts val="0"/>
              </a:spcAft>
              <a:buFont typeface="Arial" panose="020B0604020202020204" pitchFamily="34" charset="0"/>
              <a:buNone/>
              <a:defRPr/>
            </a:pPr>
            <a:r>
              <a:rPr lang="fr" sz="1100" i="0" u="none" baseline="0" dirty="0">
                <a:solidFill>
                  <a:srgbClr val="41257A"/>
                </a:solidFill>
                <a:latin typeface="Calibri" panose="020F0502020204030204" pitchFamily="34" charset="0"/>
                <a:ea typeface="Open Sans" panose="020B0606030504020204" pitchFamily="34" charset="0"/>
                <a:cs typeface="Calibri" panose="020F0502020204030204" pitchFamily="34" charset="0"/>
              </a:rPr>
              <a:t>Analyse biochimique</a:t>
            </a:r>
            <a:endParaRPr lang="fr" sz="1100" dirty="0">
              <a:solidFill>
                <a:srgbClr val="41257A"/>
              </a:solidFill>
              <a:latin typeface="Calibri" panose="020F0502020204030204" pitchFamily="34" charset="0"/>
              <a:ea typeface="Open Sans" panose="020B0606030504020204" pitchFamily="34" charset="0"/>
              <a:cs typeface="Calibri" panose="020F0502020204030204" pitchFamily="34" charset="0"/>
            </a:endParaRPr>
          </a:p>
        </p:txBody>
      </p:sp>
      <p:sp>
        <p:nvSpPr>
          <p:cNvPr id="14" name="Tartalom helye 2">
            <a:extLst/>
          </p:cNvPr>
          <p:cNvSpPr txBox="1">
            <a:spLocks/>
          </p:cNvSpPr>
          <p:nvPr/>
        </p:nvSpPr>
        <p:spPr bwMode="auto">
          <a:xfrm>
            <a:off x="6506778" y="4043612"/>
            <a:ext cx="1443421" cy="153690"/>
          </a:xfrm>
          <a:prstGeom prst="rect">
            <a:avLst/>
          </a:prstGeom>
          <a:solidFill>
            <a:srgbClr val="F1EBF5"/>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914400" rtl="0" fontAlgn="auto">
              <a:spcAft>
                <a:spcPts val="0"/>
              </a:spcAft>
              <a:buFont typeface="Arial" panose="020B0604020202020204" pitchFamily="34" charset="0"/>
              <a:buNone/>
              <a:defRPr/>
            </a:pPr>
            <a:r>
              <a:rPr lang="fr" sz="1100" i="0" u="none" baseline="0" dirty="0">
                <a:solidFill>
                  <a:srgbClr val="41257A"/>
                </a:solidFill>
                <a:latin typeface="Calibri" panose="020F0502020204030204" pitchFamily="34" charset="0"/>
                <a:ea typeface="Open Sans" panose="020B0606030504020204" pitchFamily="34" charset="0"/>
                <a:cs typeface="Calibri" panose="020F0502020204030204" pitchFamily="34" charset="0"/>
              </a:rPr>
              <a:t>PCR</a:t>
            </a:r>
            <a:endParaRPr lang="fr" sz="1100" dirty="0">
              <a:solidFill>
                <a:srgbClr val="41257A"/>
              </a:solidFill>
              <a:latin typeface="Calibri" panose="020F0502020204030204" pitchFamily="34" charset="0"/>
              <a:ea typeface="Open Sans" panose="020B0606030504020204" pitchFamily="34" charset="0"/>
              <a:cs typeface="Calibri" panose="020F0502020204030204" pitchFamily="34" charset="0"/>
            </a:endParaRPr>
          </a:p>
        </p:txBody>
      </p:sp>
      <p:sp>
        <p:nvSpPr>
          <p:cNvPr id="15" name="Tartalom helye 2">
            <a:extLst/>
          </p:cNvPr>
          <p:cNvSpPr txBox="1">
            <a:spLocks/>
          </p:cNvSpPr>
          <p:nvPr/>
        </p:nvSpPr>
        <p:spPr bwMode="auto">
          <a:xfrm>
            <a:off x="6506778" y="4257673"/>
            <a:ext cx="1443421" cy="153690"/>
          </a:xfrm>
          <a:prstGeom prst="rect">
            <a:avLst/>
          </a:prstGeom>
          <a:solidFill>
            <a:srgbClr val="F1EBF5"/>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914400" rtl="0" fontAlgn="auto">
              <a:spcAft>
                <a:spcPts val="0"/>
              </a:spcAft>
              <a:buFont typeface="Arial" panose="020B0604020202020204" pitchFamily="34" charset="0"/>
              <a:buNone/>
              <a:defRPr/>
            </a:pPr>
            <a:r>
              <a:rPr lang="fr" sz="1100" i="0" u="none" baseline="0" dirty="0">
                <a:solidFill>
                  <a:srgbClr val="41257A"/>
                </a:solidFill>
                <a:latin typeface="Calibri" panose="020F0502020204030204" pitchFamily="34" charset="0"/>
                <a:ea typeface="Open Sans" panose="020B0606030504020204" pitchFamily="34" charset="0"/>
                <a:cs typeface="Calibri" panose="020F0502020204030204" pitchFamily="34" charset="0"/>
              </a:rPr>
              <a:t>MALDI-TOF</a:t>
            </a:r>
            <a:endParaRPr lang="fr" sz="1100" dirty="0">
              <a:solidFill>
                <a:srgbClr val="41257A"/>
              </a:solidFill>
              <a:latin typeface="Calibri" panose="020F0502020204030204" pitchFamily="34" charset="0"/>
              <a:ea typeface="Open Sans" panose="020B0606030504020204" pitchFamily="34" charset="0"/>
              <a:cs typeface="Calibri" panose="020F0502020204030204" pitchFamily="34" charset="0"/>
            </a:endParaRPr>
          </a:p>
        </p:txBody>
      </p:sp>
      <p:sp>
        <p:nvSpPr>
          <p:cNvPr id="16" name="Tartalom helye 2">
            <a:extLst/>
          </p:cNvPr>
          <p:cNvSpPr txBox="1">
            <a:spLocks/>
          </p:cNvSpPr>
          <p:nvPr/>
        </p:nvSpPr>
        <p:spPr bwMode="auto">
          <a:xfrm>
            <a:off x="2053841" y="4267199"/>
            <a:ext cx="389322" cy="153690"/>
          </a:xfrm>
          <a:prstGeom prst="rect">
            <a:avLst/>
          </a:prstGeom>
          <a:solidFill>
            <a:srgbClr val="F1EBF5"/>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914400" rtl="0" fontAlgn="auto">
              <a:spcAft>
                <a:spcPts val="0"/>
              </a:spcAft>
              <a:buFont typeface="Arial" panose="020B0604020202020204" pitchFamily="34" charset="0"/>
              <a:buNone/>
              <a:defRPr/>
            </a:pPr>
            <a:r>
              <a:rPr lang="fr" sz="1100" b="0" i="0" u="none" baseline="0" dirty="0">
                <a:solidFill>
                  <a:srgbClr val="41257A"/>
                </a:solidFill>
                <a:latin typeface="Calibri" panose="020F0502020204030204" pitchFamily="34" charset="0"/>
                <a:ea typeface="Open Sans" panose="020B0606030504020204" pitchFamily="34" charset="0"/>
                <a:cs typeface="Calibri" panose="020F0502020204030204" pitchFamily="34" charset="0"/>
              </a:rPr>
              <a:t>Urine</a:t>
            </a:r>
            <a:endParaRPr lang="fr" sz="1100" dirty="0">
              <a:solidFill>
                <a:srgbClr val="41257A"/>
              </a:solidFill>
              <a:latin typeface="Calibri" panose="020F0502020204030204" pitchFamily="34" charset="0"/>
              <a:ea typeface="Open Sans" panose="020B0606030504020204" pitchFamily="34" charset="0"/>
              <a:cs typeface="Calibri" panose="020F0502020204030204" pitchFamily="34" charset="0"/>
            </a:endParaRPr>
          </a:p>
        </p:txBody>
      </p:sp>
      <p:sp>
        <p:nvSpPr>
          <p:cNvPr id="17" name="Tartalom helye 2">
            <a:extLst/>
          </p:cNvPr>
          <p:cNvSpPr txBox="1">
            <a:spLocks/>
          </p:cNvSpPr>
          <p:nvPr/>
        </p:nvSpPr>
        <p:spPr bwMode="auto">
          <a:xfrm>
            <a:off x="2443161" y="4268488"/>
            <a:ext cx="701837" cy="341612"/>
          </a:xfrm>
          <a:prstGeom prst="rect">
            <a:avLst/>
          </a:prstGeom>
          <a:solidFill>
            <a:srgbClr val="F1EBF5"/>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rtl="0" fontAlgn="auto">
              <a:lnSpc>
                <a:spcPct val="100000"/>
              </a:lnSpc>
              <a:spcBef>
                <a:spcPts val="0"/>
              </a:spcBef>
              <a:spcAft>
                <a:spcPts val="0"/>
              </a:spcAft>
              <a:buFont typeface="Arial" panose="020B0604020202020204" pitchFamily="34" charset="0"/>
              <a:buNone/>
              <a:defRPr/>
            </a:pPr>
            <a:r>
              <a:rPr lang="fr" sz="1100" b="0" i="0" u="none" baseline="0" dirty="0" smtClean="0">
                <a:solidFill>
                  <a:srgbClr val="41257A"/>
                </a:solidFill>
                <a:latin typeface="Calibri" panose="020F0502020204030204" pitchFamily="34" charset="0"/>
                <a:ea typeface="Open Sans" panose="020B0606030504020204" pitchFamily="34" charset="0"/>
                <a:cs typeface="Calibri" panose="020F0502020204030204" pitchFamily="34" charset="0"/>
              </a:rPr>
              <a:t>Hémo</a:t>
            </a:r>
            <a:r>
              <a:rPr lang="hu-HU" sz="1100" b="0" i="0" u="none" baseline="0" dirty="0" smtClean="0">
                <a:solidFill>
                  <a:srgbClr val="41257A"/>
                </a:solidFill>
                <a:latin typeface="Calibri" panose="020F0502020204030204" pitchFamily="34" charset="0"/>
                <a:ea typeface="Open Sans" panose="020B0606030504020204" pitchFamily="34" charset="0"/>
                <a:cs typeface="Calibri" panose="020F0502020204030204" pitchFamily="34" charset="0"/>
              </a:rPr>
              <a:t>-</a:t>
            </a:r>
          </a:p>
          <a:p>
            <a:pPr marL="0" indent="0" algn="ctr" defTabSz="914400" rtl="0" fontAlgn="auto">
              <a:lnSpc>
                <a:spcPct val="100000"/>
              </a:lnSpc>
              <a:spcBef>
                <a:spcPts val="0"/>
              </a:spcBef>
              <a:spcAft>
                <a:spcPts val="0"/>
              </a:spcAft>
              <a:buFont typeface="Arial" panose="020B0604020202020204" pitchFamily="34" charset="0"/>
              <a:buNone/>
              <a:defRPr/>
            </a:pPr>
            <a:r>
              <a:rPr lang="fr" sz="1100" b="0" i="0" u="none" baseline="0" dirty="0" smtClean="0">
                <a:solidFill>
                  <a:srgbClr val="41257A"/>
                </a:solidFill>
                <a:latin typeface="Calibri" panose="020F0502020204030204" pitchFamily="34" charset="0"/>
                <a:ea typeface="Open Sans" panose="020B0606030504020204" pitchFamily="34" charset="0"/>
                <a:cs typeface="Calibri" panose="020F0502020204030204" pitchFamily="34" charset="0"/>
              </a:rPr>
              <a:t>culture</a:t>
            </a:r>
            <a:endParaRPr lang="fr" sz="1100" dirty="0">
              <a:solidFill>
                <a:srgbClr val="41257A"/>
              </a:solidFill>
              <a:latin typeface="Calibri" panose="020F0502020204030204" pitchFamily="34" charset="0"/>
              <a:ea typeface="Open Sans" panose="020B0606030504020204" pitchFamily="34" charset="0"/>
              <a:cs typeface="Calibri" panose="020F0502020204030204" pitchFamily="34" charset="0"/>
            </a:endParaRPr>
          </a:p>
        </p:txBody>
      </p:sp>
      <p:sp>
        <p:nvSpPr>
          <p:cNvPr id="18" name="Tartalom helye 2">
            <a:extLst/>
          </p:cNvPr>
          <p:cNvSpPr txBox="1">
            <a:spLocks/>
          </p:cNvSpPr>
          <p:nvPr/>
        </p:nvSpPr>
        <p:spPr bwMode="auto">
          <a:xfrm>
            <a:off x="3159510" y="4268488"/>
            <a:ext cx="622781" cy="341612"/>
          </a:xfrm>
          <a:prstGeom prst="rect">
            <a:avLst/>
          </a:prstGeom>
          <a:solidFill>
            <a:srgbClr val="F1EBF5"/>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rtl="0" fontAlgn="auto">
              <a:spcAft>
                <a:spcPts val="0"/>
              </a:spcAft>
              <a:buFont typeface="Arial" panose="020B0604020202020204" pitchFamily="34" charset="0"/>
              <a:buNone/>
              <a:defRPr/>
            </a:pPr>
            <a:r>
              <a:rPr lang="fr" sz="1100" b="0" i="0" u="none" baseline="0" dirty="0">
                <a:solidFill>
                  <a:srgbClr val="41257A"/>
                </a:solidFill>
                <a:latin typeface="Calibri" panose="020F0502020204030204" pitchFamily="34" charset="0"/>
                <a:ea typeface="Open Sans" panose="020B0606030504020204" pitchFamily="34" charset="0"/>
                <a:cs typeface="Calibri" panose="020F0502020204030204" pitchFamily="34" charset="0"/>
              </a:rPr>
              <a:t>Écouvillon rectal</a:t>
            </a:r>
            <a:endParaRPr lang="fr" sz="1100" dirty="0">
              <a:solidFill>
                <a:srgbClr val="41257A"/>
              </a:solidFill>
              <a:latin typeface="Calibri" panose="020F0502020204030204" pitchFamily="34" charset="0"/>
              <a:ea typeface="Open Sans" panose="020B0606030504020204" pitchFamily="34" charset="0"/>
              <a:cs typeface="Calibri" panose="020F0502020204030204" pitchFamily="34" charset="0"/>
            </a:endParaRPr>
          </a:p>
        </p:txBody>
      </p:sp>
      <p:sp>
        <p:nvSpPr>
          <p:cNvPr id="19" name="Tartalom helye 2">
            <a:extLst/>
          </p:cNvPr>
          <p:cNvSpPr txBox="1">
            <a:spLocks/>
          </p:cNvSpPr>
          <p:nvPr/>
        </p:nvSpPr>
        <p:spPr bwMode="auto">
          <a:xfrm>
            <a:off x="2801336" y="5040013"/>
            <a:ext cx="582445" cy="122537"/>
          </a:xfrm>
          <a:prstGeom prst="rect">
            <a:avLst/>
          </a:prstGeom>
          <a:solidFill>
            <a:srgbClr val="CDC0DC"/>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rtl="0" fontAlgn="auto">
              <a:spcAft>
                <a:spcPts val="0"/>
              </a:spcAft>
              <a:buFont typeface="Arial" panose="020B0604020202020204" pitchFamily="34" charset="0"/>
              <a:buNone/>
              <a:defRPr/>
            </a:pPr>
            <a:r>
              <a:rPr lang="fr" sz="900" i="0" u="none" baseline="0" dirty="0">
                <a:solidFill>
                  <a:srgbClr val="3C2D55"/>
                </a:solidFill>
                <a:latin typeface="Open Sans" panose="020B0606030504020204" pitchFamily="34" charset="0"/>
                <a:ea typeface="Open Sans" panose="020B0606030504020204" pitchFamily="34" charset="0"/>
                <a:cs typeface="Open Sans" panose="020B0606030504020204" pitchFamily="34" charset="0"/>
              </a:rPr>
              <a:t>MINUTES</a:t>
            </a:r>
            <a:endParaRPr lang="fr" sz="1000" dirty="0">
              <a:solidFill>
                <a:srgbClr val="3C2D5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artalom helye 2">
            <a:extLst/>
          </p:cNvPr>
          <p:cNvSpPr txBox="1">
            <a:spLocks/>
          </p:cNvSpPr>
          <p:nvPr/>
        </p:nvSpPr>
        <p:spPr bwMode="auto">
          <a:xfrm>
            <a:off x="5166711" y="5040012"/>
            <a:ext cx="582445" cy="122537"/>
          </a:xfrm>
          <a:prstGeom prst="rect">
            <a:avLst/>
          </a:prstGeom>
          <a:solidFill>
            <a:srgbClr val="997BB7"/>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rtl="0" fontAlgn="auto">
              <a:spcAft>
                <a:spcPts val="0"/>
              </a:spcAft>
              <a:buFont typeface="Arial" panose="020B0604020202020204" pitchFamily="34" charset="0"/>
              <a:buNone/>
              <a:defRPr/>
            </a:pPr>
            <a:r>
              <a:rPr lang="fr" sz="900" i="0" u="none" baseline="0" dirty="0">
                <a:solidFill>
                  <a:srgbClr val="3C2D55"/>
                </a:solidFill>
                <a:latin typeface="Open Sans" panose="020B0606030504020204" pitchFamily="34" charset="0"/>
                <a:ea typeface="Open Sans" panose="020B0606030504020204" pitchFamily="34" charset="0"/>
                <a:cs typeface="Open Sans" panose="020B0606030504020204" pitchFamily="34" charset="0"/>
              </a:rPr>
              <a:t>HEURES</a:t>
            </a:r>
            <a:endParaRPr lang="fr" sz="1000" dirty="0">
              <a:solidFill>
                <a:srgbClr val="3C2D5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artalom helye 2">
            <a:extLst/>
          </p:cNvPr>
          <p:cNvSpPr txBox="1">
            <a:spLocks/>
          </p:cNvSpPr>
          <p:nvPr/>
        </p:nvSpPr>
        <p:spPr bwMode="auto">
          <a:xfrm>
            <a:off x="6735271" y="5037924"/>
            <a:ext cx="287938" cy="122537"/>
          </a:xfrm>
          <a:prstGeom prst="rect">
            <a:avLst/>
          </a:prstGeom>
          <a:solidFill>
            <a:srgbClr val="48257F"/>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914400" rtl="0" fontAlgn="auto">
              <a:spcAft>
                <a:spcPts val="0"/>
              </a:spcAft>
              <a:buFont typeface="Arial" panose="020B0604020202020204" pitchFamily="34" charset="0"/>
              <a:buNone/>
              <a:defRPr/>
            </a:pPr>
            <a:r>
              <a:rPr lang="fr" sz="9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MIN</a:t>
            </a:r>
            <a:endParaRPr lang="fr"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artalom helye 2">
            <a:extLst/>
          </p:cNvPr>
          <p:cNvSpPr txBox="1">
            <a:spLocks/>
          </p:cNvSpPr>
          <p:nvPr/>
        </p:nvSpPr>
        <p:spPr bwMode="auto">
          <a:xfrm>
            <a:off x="7430595" y="5037923"/>
            <a:ext cx="519604" cy="122537"/>
          </a:xfrm>
          <a:prstGeom prst="rect">
            <a:avLst/>
          </a:prstGeom>
          <a:solidFill>
            <a:srgbClr val="48257F"/>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914400" rtl="0" fontAlgn="auto">
              <a:spcAft>
                <a:spcPts val="0"/>
              </a:spcAft>
              <a:buFont typeface="Arial" panose="020B0604020202020204" pitchFamily="34" charset="0"/>
              <a:buNone/>
              <a:defRPr/>
            </a:pPr>
            <a:r>
              <a:rPr lang="fr" sz="900" i="0"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HEURES</a:t>
            </a:r>
            <a:endParaRPr lang="fr"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artalom helye 2">
            <a:extLst/>
          </p:cNvPr>
          <p:cNvSpPr txBox="1">
            <a:spLocks/>
          </p:cNvSpPr>
          <p:nvPr/>
        </p:nvSpPr>
        <p:spPr bwMode="auto">
          <a:xfrm>
            <a:off x="2443162" y="5590374"/>
            <a:ext cx="5374455" cy="268796"/>
          </a:xfrm>
          <a:prstGeom prst="rect">
            <a:avLst/>
          </a:prstGeom>
          <a:solidFill>
            <a:srgbClr val="F1EBF5"/>
          </a:solidFill>
          <a:ln w="9525">
            <a:noFill/>
            <a:miter lim="800000"/>
            <a:headEnd/>
            <a:tailEnd/>
          </a:ln>
        </p:spPr>
        <p:txBody>
          <a:bodyPr vert="horz" wrap="square" lIns="0" tIns="0" rIns="0" bIns="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rtl="0" fontAlgn="auto">
              <a:spcAft>
                <a:spcPts val="0"/>
              </a:spcAft>
              <a:buFont typeface="Arial" panose="020B0604020202020204" pitchFamily="34" charset="0"/>
              <a:buNone/>
              <a:defRPr/>
            </a:pPr>
            <a:r>
              <a:rPr lang="fr" sz="1300" i="0" u="none" baseline="0" dirty="0">
                <a:solidFill>
                  <a:srgbClr val="3C2D55"/>
                </a:solidFill>
                <a:latin typeface="Calibri" panose="020F0502020204030204" pitchFamily="34" charset="0"/>
                <a:ea typeface="Open Sans" panose="020B0606030504020204" pitchFamily="34" charset="0"/>
                <a:cs typeface="Calibri" panose="020F0502020204030204" pitchFamily="34" charset="0"/>
              </a:rPr>
              <a:t>TEMPS D'OBTENTION DES RÉSULTATS : ENTRE 16 ET 30 HEURES</a:t>
            </a:r>
            <a:endParaRPr lang="fr" sz="1300" dirty="0">
              <a:solidFill>
                <a:srgbClr val="3C2D55"/>
              </a:solidFill>
              <a:latin typeface="Calibri" panose="020F0502020204030204" pitchFamily="34" charset="0"/>
              <a:ea typeface="Open Sans" panose="020B060603050402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artalom helye 2"/>
          <p:cNvSpPr>
            <a:spLocks noGrp="1"/>
          </p:cNvSpPr>
          <p:nvPr>
            <p:ph idx="1"/>
          </p:nvPr>
        </p:nvSpPr>
        <p:spPr>
          <a:xfrm>
            <a:off x="1541463" y="1131888"/>
            <a:ext cx="7107862" cy="741882"/>
          </a:xfrm>
        </p:spPr>
        <p:txBody>
          <a:bodyPr/>
          <a:lstStyle/>
          <a:p>
            <a:pPr marL="0" indent="0" algn="l" rtl="0">
              <a:buFont typeface="Arial" charset="0"/>
              <a:buNone/>
            </a:pPr>
            <a:r>
              <a:rPr lang="fr" sz="2000" b="0" i="0" u="none" baseline="0" dirty="0"/>
              <a:t>Nouveau dispositif de détection : </a:t>
            </a:r>
            <a:r>
              <a:rPr lang="fr" sz="2000" b="0" i="0" u="none" baseline="0" dirty="0" smtClean="0"/>
              <a:t>le</a:t>
            </a:r>
            <a:r>
              <a:rPr lang="fr" sz="2000" b="0" i="0" u="none" dirty="0" smtClean="0"/>
              <a:t> délai pour</a:t>
            </a:r>
            <a:r>
              <a:rPr lang="fr" sz="2000" b="0" i="0" u="none" baseline="0" dirty="0" smtClean="0"/>
              <a:t> </a:t>
            </a:r>
            <a:r>
              <a:rPr lang="fr" sz="2000" b="0" i="0" u="none" baseline="0" dirty="0"/>
              <a:t>la détection des bactéries multirésistantes est réduit à </a:t>
            </a:r>
            <a:r>
              <a:rPr lang="fr" sz="2000" b="0" i="0" u="none" baseline="0" dirty="0" smtClean="0"/>
              <a:t>20</a:t>
            </a:r>
            <a:r>
              <a:rPr lang="fr" sz="2000" dirty="0"/>
              <a:t>-</a:t>
            </a:r>
            <a:r>
              <a:rPr lang="fr" sz="2000" b="0" i="0" u="none" baseline="0" dirty="0" smtClean="0"/>
              <a:t>30</a:t>
            </a:r>
            <a:r>
              <a:rPr lang="fr" sz="2000" b="0" i="0" u="none" baseline="0" dirty="0"/>
              <a:t> minutes.</a:t>
            </a:r>
            <a:endParaRPr lang="fr" sz="2000" dirty="0"/>
          </a:p>
        </p:txBody>
      </p:sp>
      <p:sp>
        <p:nvSpPr>
          <p:cNvPr id="8" name="Title 1"/>
          <p:cNvSpPr>
            <a:spLocks noGrp="1"/>
          </p:cNvSpPr>
          <p:nvPr>
            <p:ph type="title" idx="4294967295"/>
          </p:nvPr>
        </p:nvSpPr>
        <p:spPr>
          <a:xfrm>
            <a:off x="1541928" y="412751"/>
            <a:ext cx="6973421" cy="570805"/>
          </a:xfrm>
        </p:spPr>
        <p:txBody>
          <a:bodyPr rtlCol="0" anchor="t">
            <a:normAutofit fontScale="90000"/>
          </a:bodyPr>
          <a:lstStyle/>
          <a:p>
            <a:pPr algn="l" rtl="0" fontAlgn="auto">
              <a:spcAft>
                <a:spcPts val="0"/>
              </a:spcAft>
              <a:defRPr/>
            </a:pPr>
            <a:r>
              <a:rPr lang="fr" sz="3600" b="1" i="0" u="none" baseline="0" dirty="0">
                <a:solidFill>
                  <a:srgbClr val="FF7C80"/>
                </a:solidFill>
                <a:highlight>
                  <a:prstClr val="white"/>
                </a:highlight>
                <a:ea typeface="Calibri"/>
                <a:cs typeface="Calibri"/>
                <a:sym typeface="Calibri"/>
              </a:rPr>
              <a:t>Le test d'immunoessai rapide</a:t>
            </a:r>
          </a:p>
        </p:txBody>
      </p:sp>
      <p:sp>
        <p:nvSpPr>
          <p:cNvPr id="9" name="TextBox 8"/>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4</a:t>
            </a:r>
          </a:p>
        </p:txBody>
      </p:sp>
      <p:pic>
        <p:nvPicPr>
          <p:cNvPr id="4" name="Kép 3">
            <a:extLst>
              <a:ext uri="{FF2B5EF4-FFF2-40B4-BE49-F238E27FC236}">
                <a16:creationId xmlns:a16="http://schemas.microsoft.com/office/drawing/2014/main" id="{5E4FB123-B413-4674-AD5C-8788A9ABA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056" y="2022102"/>
            <a:ext cx="6700675" cy="3991743"/>
          </a:xfrm>
          <a:prstGeom prst="rect">
            <a:avLst/>
          </a:prstGeom>
        </p:spPr>
      </p:pic>
      <p:sp>
        <p:nvSpPr>
          <p:cNvPr id="5" name="Szövegdoboz 4">
            <a:extLst>
              <a:ext uri="{FF2B5EF4-FFF2-40B4-BE49-F238E27FC236}">
                <a16:creationId xmlns:a16="http://schemas.microsoft.com/office/drawing/2014/main" id="{460B6CA6-1A48-4623-9618-0A02B9F8D150}"/>
              </a:ext>
            </a:extLst>
          </p:cNvPr>
          <p:cNvSpPr txBox="1"/>
          <p:nvPr/>
        </p:nvSpPr>
        <p:spPr>
          <a:xfrm>
            <a:off x="1991503" y="2055140"/>
            <a:ext cx="6195894" cy="400110"/>
          </a:xfrm>
          <a:prstGeom prst="rect">
            <a:avLst/>
          </a:prstGeom>
          <a:noFill/>
        </p:spPr>
        <p:txBody>
          <a:bodyPr wrap="square" rtlCol="0">
            <a:spAutoFit/>
          </a:bodyPr>
          <a:lstStyle/>
          <a:p>
            <a:pPr algn="l" rtl="0"/>
            <a:r>
              <a:rPr lang="fr" sz="2000" b="1" i="0" baseline="0" dirty="0" smtClean="0">
                <a:solidFill>
                  <a:srgbClr val="FF7C80"/>
                </a:solidFill>
                <a:latin typeface="+mn-lt"/>
                <a:cs typeface="Adobe Devanagari" panose="02040503050201020203" pitchFamily="18" charset="0"/>
              </a:rPr>
              <a:t>Temps de réalisation </a:t>
            </a:r>
            <a:r>
              <a:rPr lang="fr" sz="2000" b="1" i="0" u="none" baseline="0" dirty="0" smtClean="0">
                <a:solidFill>
                  <a:srgbClr val="FF7C80"/>
                </a:solidFill>
                <a:latin typeface="+mn-lt"/>
                <a:cs typeface="Adobe Devanagari" panose="02040503050201020203" pitchFamily="18" charset="0"/>
              </a:rPr>
              <a:t>avec </a:t>
            </a:r>
            <a:r>
              <a:rPr lang="fr" sz="2000" b="1" i="0" u="none" baseline="0" dirty="0">
                <a:solidFill>
                  <a:srgbClr val="FF7C80"/>
                </a:solidFill>
                <a:latin typeface="+mn-lt"/>
                <a:cs typeface="Adobe Devanagari" panose="02040503050201020203" pitchFamily="18" charset="0"/>
              </a:rPr>
              <a:t>le dispositif NG DetecTool</a:t>
            </a:r>
            <a:endParaRPr lang="fr" sz="2000" b="1" dirty="0">
              <a:solidFill>
                <a:srgbClr val="FF7C80"/>
              </a:solidFill>
              <a:latin typeface="+mn-lt"/>
              <a:cs typeface="Adobe Devanagari" panose="02040503050201020203" pitchFamily="18" charset="0"/>
            </a:endParaRPr>
          </a:p>
        </p:txBody>
      </p:sp>
      <p:sp>
        <p:nvSpPr>
          <p:cNvPr id="6" name="Szövegdoboz 5">
            <a:extLst>
              <a:ext uri="{FF2B5EF4-FFF2-40B4-BE49-F238E27FC236}">
                <a16:creationId xmlns:a16="http://schemas.microsoft.com/office/drawing/2014/main" id="{29DBFDED-A526-48EA-BF39-B4E4360D9461}"/>
              </a:ext>
            </a:extLst>
          </p:cNvPr>
          <p:cNvSpPr txBox="1"/>
          <p:nvPr/>
        </p:nvSpPr>
        <p:spPr>
          <a:xfrm>
            <a:off x="3530991" y="2391508"/>
            <a:ext cx="184731" cy="369332"/>
          </a:xfrm>
          <a:prstGeom prst="rect">
            <a:avLst/>
          </a:prstGeom>
          <a:noFill/>
        </p:spPr>
        <p:txBody>
          <a:bodyPr wrap="none" rtlCol="0">
            <a:spAutoFit/>
          </a:bodyPr>
          <a:lstStyle/>
          <a:p>
            <a:endParaRPr lang="fr" dirty="0"/>
          </a:p>
        </p:txBody>
      </p:sp>
      <p:sp>
        <p:nvSpPr>
          <p:cNvPr id="7" name="Szövegdoboz 6">
            <a:extLst>
              <a:ext uri="{FF2B5EF4-FFF2-40B4-BE49-F238E27FC236}">
                <a16:creationId xmlns:a16="http://schemas.microsoft.com/office/drawing/2014/main" id="{4E1AB696-020E-4992-91A9-40760173EF35}"/>
              </a:ext>
            </a:extLst>
          </p:cNvPr>
          <p:cNvSpPr txBox="1"/>
          <p:nvPr/>
        </p:nvSpPr>
        <p:spPr>
          <a:xfrm>
            <a:off x="1991503" y="2614352"/>
            <a:ext cx="3611671" cy="338554"/>
          </a:xfrm>
          <a:prstGeom prst="rect">
            <a:avLst/>
          </a:prstGeom>
          <a:noFill/>
        </p:spPr>
        <p:txBody>
          <a:bodyPr wrap="square" rtlCol="0">
            <a:spAutoFit/>
          </a:bodyPr>
          <a:lstStyle/>
          <a:p>
            <a:pPr algn="l" rtl="0"/>
            <a:r>
              <a:rPr lang="fr" sz="1600" b="0" i="0" u="none" baseline="0" dirty="0">
                <a:latin typeface="Calibri" panose="020F0502020204030204" pitchFamily="34" charset="0"/>
                <a:cs typeface="Calibri" panose="020F0502020204030204" pitchFamily="34" charset="0"/>
              </a:rPr>
              <a:t>Réception et traitement des échantillons</a:t>
            </a:r>
            <a:endParaRPr lang="fr" sz="1600" dirty="0">
              <a:latin typeface="Calibri" panose="020F0502020204030204" pitchFamily="34" charset="0"/>
              <a:cs typeface="Calibri" panose="020F0502020204030204" pitchFamily="34" charset="0"/>
            </a:endParaRPr>
          </a:p>
        </p:txBody>
      </p:sp>
      <p:sp>
        <p:nvSpPr>
          <p:cNvPr id="10" name="Szövegdoboz 9">
            <a:extLst>
              <a:ext uri="{FF2B5EF4-FFF2-40B4-BE49-F238E27FC236}">
                <a16:creationId xmlns:a16="http://schemas.microsoft.com/office/drawing/2014/main" id="{1948BBD2-9F8D-41A2-BD1B-BB45C4D93DED}"/>
              </a:ext>
            </a:extLst>
          </p:cNvPr>
          <p:cNvSpPr txBox="1"/>
          <p:nvPr/>
        </p:nvSpPr>
        <p:spPr>
          <a:xfrm>
            <a:off x="5685050" y="2614352"/>
            <a:ext cx="2760681" cy="584775"/>
          </a:xfrm>
          <a:prstGeom prst="rect">
            <a:avLst/>
          </a:prstGeom>
          <a:noFill/>
        </p:spPr>
        <p:txBody>
          <a:bodyPr wrap="square" rtlCol="0">
            <a:spAutoFit/>
          </a:bodyPr>
          <a:lstStyle/>
          <a:p>
            <a:pPr algn="l" rtl="0"/>
            <a:r>
              <a:rPr lang="fr" sz="1600" b="0" i="0" u="none" baseline="0" dirty="0">
                <a:latin typeface="Calibri" panose="020F0502020204030204" pitchFamily="34" charset="0"/>
                <a:cs typeface="Calibri" panose="020F0502020204030204" pitchFamily="34" charset="0"/>
              </a:rPr>
              <a:t>Détection/caractérisation des bactéries multirésistantes</a:t>
            </a:r>
            <a:endParaRPr lang="fr" sz="1600" dirty="0">
              <a:latin typeface="Calibri" panose="020F0502020204030204" pitchFamily="34" charset="0"/>
              <a:cs typeface="Calibri" panose="020F0502020204030204" pitchFamily="34" charset="0"/>
            </a:endParaRPr>
          </a:p>
        </p:txBody>
      </p:sp>
      <p:sp>
        <p:nvSpPr>
          <p:cNvPr id="11" name="Szövegdoboz 10">
            <a:extLst>
              <a:ext uri="{FF2B5EF4-FFF2-40B4-BE49-F238E27FC236}">
                <a16:creationId xmlns:a16="http://schemas.microsoft.com/office/drawing/2014/main" id="{6EEC92FC-7F94-48A0-826F-6E3D3E92755E}"/>
              </a:ext>
            </a:extLst>
          </p:cNvPr>
          <p:cNvSpPr txBox="1"/>
          <p:nvPr/>
        </p:nvSpPr>
        <p:spPr>
          <a:xfrm>
            <a:off x="2676573" y="3433924"/>
            <a:ext cx="902183" cy="276999"/>
          </a:xfrm>
          <a:prstGeom prst="rect">
            <a:avLst/>
          </a:prstGeom>
          <a:noFill/>
        </p:spPr>
        <p:txBody>
          <a:bodyPr wrap="square" rtlCol="0">
            <a:spAutoFit/>
          </a:bodyPr>
          <a:lstStyle/>
          <a:p>
            <a:pPr algn="l" rtl="0"/>
            <a:r>
              <a:rPr lang="fr" sz="1200" b="1" i="0" u="none" baseline="0" dirty="0">
                <a:solidFill>
                  <a:srgbClr val="7030A0"/>
                </a:solidFill>
                <a:latin typeface="+mn-lt"/>
              </a:rPr>
              <a:t>URINE</a:t>
            </a:r>
            <a:endParaRPr lang="fr" sz="1500" b="1" i="0" u="none" baseline="0" dirty="0">
              <a:solidFill>
                <a:srgbClr val="7030A0"/>
              </a:solidFill>
              <a:latin typeface="+mn-lt"/>
            </a:endParaRPr>
          </a:p>
        </p:txBody>
      </p:sp>
      <p:sp>
        <p:nvSpPr>
          <p:cNvPr id="12" name="Szövegdoboz 11">
            <a:extLst>
              <a:ext uri="{FF2B5EF4-FFF2-40B4-BE49-F238E27FC236}">
                <a16:creationId xmlns:a16="http://schemas.microsoft.com/office/drawing/2014/main" id="{2F69462B-4AA5-481C-8B5D-6B9294BEEB40}"/>
              </a:ext>
            </a:extLst>
          </p:cNvPr>
          <p:cNvSpPr txBox="1"/>
          <p:nvPr/>
        </p:nvSpPr>
        <p:spPr>
          <a:xfrm>
            <a:off x="2688514" y="4165541"/>
            <a:ext cx="809819" cy="461665"/>
          </a:xfrm>
          <a:prstGeom prst="rect">
            <a:avLst/>
          </a:prstGeom>
          <a:noFill/>
        </p:spPr>
        <p:txBody>
          <a:bodyPr wrap="square" rtlCol="0">
            <a:spAutoFit/>
          </a:bodyPr>
          <a:lstStyle/>
          <a:p>
            <a:pPr algn="l" rtl="0"/>
            <a:r>
              <a:rPr lang="fr" sz="1200" b="1" i="0" u="none" baseline="0" dirty="0" smtClean="0">
                <a:solidFill>
                  <a:srgbClr val="7030A0"/>
                </a:solidFill>
                <a:latin typeface="+mn-lt"/>
              </a:rPr>
              <a:t>HÉMO</a:t>
            </a:r>
            <a:r>
              <a:rPr lang="hu-HU" sz="1200" b="1" i="0" u="none" baseline="0" dirty="0" smtClean="0">
                <a:solidFill>
                  <a:srgbClr val="7030A0"/>
                </a:solidFill>
                <a:latin typeface="+mn-lt"/>
              </a:rPr>
              <a:t>-</a:t>
            </a:r>
            <a:r>
              <a:rPr lang="fr" sz="1200" b="1" i="0" u="none" baseline="0" dirty="0" smtClean="0">
                <a:solidFill>
                  <a:srgbClr val="7030A0"/>
                </a:solidFill>
                <a:latin typeface="+mn-lt"/>
              </a:rPr>
              <a:t>CULTURE</a:t>
            </a:r>
            <a:endParaRPr lang="fr" sz="1200" b="1" i="0" u="none" baseline="0" dirty="0">
              <a:solidFill>
                <a:srgbClr val="7030A0"/>
              </a:solidFill>
              <a:latin typeface="+mn-lt"/>
            </a:endParaRPr>
          </a:p>
        </p:txBody>
      </p:sp>
      <p:sp>
        <p:nvSpPr>
          <p:cNvPr id="13" name="Szövegdoboz 12">
            <a:extLst>
              <a:ext uri="{FF2B5EF4-FFF2-40B4-BE49-F238E27FC236}">
                <a16:creationId xmlns:a16="http://schemas.microsoft.com/office/drawing/2014/main" id="{4273E405-13D1-4C25-AEDD-7468DFFA41F5}"/>
              </a:ext>
            </a:extLst>
          </p:cNvPr>
          <p:cNvSpPr txBox="1"/>
          <p:nvPr/>
        </p:nvSpPr>
        <p:spPr>
          <a:xfrm>
            <a:off x="2676572" y="4970971"/>
            <a:ext cx="1088107" cy="461665"/>
          </a:xfrm>
          <a:prstGeom prst="rect">
            <a:avLst/>
          </a:prstGeom>
          <a:noFill/>
        </p:spPr>
        <p:txBody>
          <a:bodyPr wrap="square" rtlCol="0">
            <a:spAutoFit/>
          </a:bodyPr>
          <a:lstStyle/>
          <a:p>
            <a:pPr algn="l" rtl="0"/>
            <a:r>
              <a:rPr lang="fr" sz="1200" b="1" i="0" u="none" baseline="0" dirty="0">
                <a:solidFill>
                  <a:srgbClr val="7030A0"/>
                </a:solidFill>
                <a:latin typeface="+mn-lt"/>
              </a:rPr>
              <a:t>ÉCOUVILLON RECTAL</a:t>
            </a:r>
          </a:p>
        </p:txBody>
      </p:sp>
      <p:sp>
        <p:nvSpPr>
          <p:cNvPr id="14" name="Szövegdoboz 13">
            <a:extLst>
              <a:ext uri="{FF2B5EF4-FFF2-40B4-BE49-F238E27FC236}">
                <a16:creationId xmlns:a16="http://schemas.microsoft.com/office/drawing/2014/main" id="{E6914B1E-B62E-4FEB-8857-5935FBF75AC9}"/>
              </a:ext>
            </a:extLst>
          </p:cNvPr>
          <p:cNvSpPr txBox="1"/>
          <p:nvPr/>
        </p:nvSpPr>
        <p:spPr>
          <a:xfrm>
            <a:off x="3352800" y="3348793"/>
            <a:ext cx="1513268" cy="461665"/>
          </a:xfrm>
          <a:prstGeom prst="rect">
            <a:avLst/>
          </a:prstGeom>
          <a:noFill/>
        </p:spPr>
        <p:txBody>
          <a:bodyPr wrap="square" rtlCol="0">
            <a:spAutoFit/>
          </a:bodyPr>
          <a:lstStyle/>
          <a:p>
            <a:pPr algn="l" rtl="0"/>
            <a:r>
              <a:rPr lang="hu-HU" sz="1200" b="0" i="0" u="none" baseline="0" dirty="0" err="1" smtClean="0">
                <a:latin typeface="+mn-lt"/>
              </a:rPr>
              <a:t>aucune</a:t>
            </a:r>
            <a:r>
              <a:rPr lang="hu-HU" sz="1200" b="0" i="0" u="none" baseline="0" dirty="0" smtClean="0">
                <a:latin typeface="+mn-lt"/>
              </a:rPr>
              <a:t> </a:t>
            </a:r>
            <a:r>
              <a:rPr lang="hu-HU" sz="1200" b="0" i="0" u="none" baseline="0" dirty="0" err="1" smtClean="0">
                <a:latin typeface="+mn-lt"/>
              </a:rPr>
              <a:t>incubation</a:t>
            </a:r>
            <a:r>
              <a:rPr lang="hu-HU" sz="1200" b="0" i="0" u="none" baseline="0" dirty="0" smtClean="0">
                <a:latin typeface="+mn-lt"/>
              </a:rPr>
              <a:t> </a:t>
            </a:r>
            <a:r>
              <a:rPr lang="hu-HU" sz="1200" b="0" i="0" u="none" baseline="0" dirty="0" err="1" smtClean="0">
                <a:latin typeface="+mn-lt"/>
              </a:rPr>
              <a:t>nécessaire</a:t>
            </a:r>
            <a:endParaRPr lang="fr" sz="1200" b="0" i="0" u="none" baseline="0" dirty="0">
              <a:latin typeface="+mn-lt"/>
            </a:endParaRPr>
          </a:p>
        </p:txBody>
      </p:sp>
      <p:sp>
        <p:nvSpPr>
          <p:cNvPr id="15" name="Szövegdoboz 14">
            <a:extLst>
              <a:ext uri="{FF2B5EF4-FFF2-40B4-BE49-F238E27FC236}">
                <a16:creationId xmlns:a16="http://schemas.microsoft.com/office/drawing/2014/main" id="{8223461C-0E55-45BD-A588-BF76EA749143}"/>
              </a:ext>
            </a:extLst>
          </p:cNvPr>
          <p:cNvSpPr txBox="1"/>
          <p:nvPr/>
        </p:nvSpPr>
        <p:spPr>
          <a:xfrm>
            <a:off x="3508533" y="4223321"/>
            <a:ext cx="854427" cy="276999"/>
          </a:xfrm>
          <a:prstGeom prst="rect">
            <a:avLst/>
          </a:prstGeom>
          <a:noFill/>
        </p:spPr>
        <p:txBody>
          <a:bodyPr wrap="square" rtlCol="0">
            <a:spAutoFit/>
          </a:bodyPr>
          <a:lstStyle/>
          <a:p>
            <a:pPr algn="l" rtl="0"/>
            <a:r>
              <a:rPr lang="fr" sz="1200" b="0" i="0" u="none" baseline="0" dirty="0">
                <a:latin typeface="+mn-lt"/>
              </a:rPr>
              <a:t>2 min</a:t>
            </a:r>
          </a:p>
        </p:txBody>
      </p:sp>
      <p:sp>
        <p:nvSpPr>
          <p:cNvPr id="16" name="Szövegdoboz 15">
            <a:extLst>
              <a:ext uri="{FF2B5EF4-FFF2-40B4-BE49-F238E27FC236}">
                <a16:creationId xmlns:a16="http://schemas.microsoft.com/office/drawing/2014/main" id="{CD85EDD2-0F73-4598-9D26-E719CFE4FE09}"/>
              </a:ext>
            </a:extLst>
          </p:cNvPr>
          <p:cNvSpPr txBox="1"/>
          <p:nvPr/>
        </p:nvSpPr>
        <p:spPr>
          <a:xfrm>
            <a:off x="3508533" y="4992968"/>
            <a:ext cx="1494740" cy="461665"/>
          </a:xfrm>
          <a:prstGeom prst="rect">
            <a:avLst/>
          </a:prstGeom>
          <a:noFill/>
        </p:spPr>
        <p:txBody>
          <a:bodyPr wrap="square" rtlCol="0">
            <a:spAutoFit/>
          </a:bodyPr>
          <a:lstStyle/>
          <a:p>
            <a:pPr algn="l" rtl="0"/>
            <a:r>
              <a:rPr lang="fr" sz="1200" b="0" i="0" u="none" baseline="0" dirty="0">
                <a:latin typeface="+mn-lt"/>
              </a:rPr>
              <a:t>incubation jusqu'au lendemain</a:t>
            </a:r>
            <a:endParaRPr lang="fr" sz="1200" dirty="0">
              <a:latin typeface="+mn-lt"/>
            </a:endParaRPr>
          </a:p>
        </p:txBody>
      </p:sp>
      <p:sp>
        <p:nvSpPr>
          <p:cNvPr id="17" name="Szövegdoboz 16">
            <a:extLst>
              <a:ext uri="{FF2B5EF4-FFF2-40B4-BE49-F238E27FC236}">
                <a16:creationId xmlns:a16="http://schemas.microsoft.com/office/drawing/2014/main" id="{FCE07CDF-6401-47BA-9B2A-6BEC36CA35B7}"/>
              </a:ext>
            </a:extLst>
          </p:cNvPr>
          <p:cNvSpPr txBox="1"/>
          <p:nvPr/>
        </p:nvSpPr>
        <p:spPr>
          <a:xfrm>
            <a:off x="2148373" y="5555917"/>
            <a:ext cx="1748377" cy="307777"/>
          </a:xfrm>
          <a:prstGeom prst="rect">
            <a:avLst/>
          </a:prstGeom>
          <a:noFill/>
        </p:spPr>
        <p:txBody>
          <a:bodyPr wrap="square" rtlCol="0">
            <a:spAutoFit/>
          </a:bodyPr>
          <a:lstStyle/>
          <a:p>
            <a:pPr algn="l" rtl="0"/>
            <a:r>
              <a:rPr lang="fr" sz="1400" b="0" i="0" u="none" baseline="0" dirty="0">
                <a:latin typeface="+mn-lt"/>
              </a:rPr>
              <a:t>* étape optionnelle</a:t>
            </a:r>
            <a:endParaRPr lang="fr" sz="1400" dirty="0">
              <a:latin typeface="+mn-lt"/>
            </a:endParaRPr>
          </a:p>
        </p:txBody>
      </p:sp>
      <p:sp>
        <p:nvSpPr>
          <p:cNvPr id="18" name="Szövegdoboz 17">
            <a:extLst>
              <a:ext uri="{FF2B5EF4-FFF2-40B4-BE49-F238E27FC236}">
                <a16:creationId xmlns:a16="http://schemas.microsoft.com/office/drawing/2014/main" id="{75026966-23FE-4A49-8320-54BA63784A08}"/>
              </a:ext>
            </a:extLst>
          </p:cNvPr>
          <p:cNvSpPr txBox="1"/>
          <p:nvPr/>
        </p:nvSpPr>
        <p:spPr>
          <a:xfrm>
            <a:off x="5778860" y="5040551"/>
            <a:ext cx="2205080" cy="292388"/>
          </a:xfrm>
          <a:prstGeom prst="rect">
            <a:avLst/>
          </a:prstGeom>
          <a:noFill/>
        </p:spPr>
        <p:txBody>
          <a:bodyPr wrap="square" rtlCol="0">
            <a:spAutoFit/>
          </a:bodyPr>
          <a:lstStyle/>
          <a:p>
            <a:pPr algn="l" rtl="0"/>
            <a:r>
              <a:rPr lang="fr" sz="1300" b="1" i="0" u="none" baseline="0" dirty="0" smtClean="0">
                <a:solidFill>
                  <a:schemeClr val="bg1"/>
                </a:solidFill>
                <a:latin typeface="+mn-lt"/>
              </a:rPr>
              <a:t>NG DETECTOOL </a:t>
            </a:r>
            <a:r>
              <a:rPr lang="fr" sz="1300" b="1" i="0" u="none" baseline="0" dirty="0">
                <a:solidFill>
                  <a:srgbClr val="FF7C80"/>
                </a:solidFill>
                <a:latin typeface="+mn-lt"/>
              </a:rPr>
              <a:t>15</a:t>
            </a:r>
            <a:r>
              <a:rPr lang="fr" sz="1300" b="1" i="0" u="none" baseline="0" dirty="0">
                <a:solidFill>
                  <a:schemeClr val="bg1"/>
                </a:solidFill>
                <a:latin typeface="+mn-lt"/>
              </a:rPr>
              <a:t> MINUTES</a:t>
            </a:r>
            <a:r>
              <a:rPr lang="fr" sz="1300" b="1" i="0" u="none" baseline="0" dirty="0">
                <a:solidFill>
                  <a:srgbClr val="FF7C80"/>
                </a:solidFill>
                <a:latin typeface="+mn-lt"/>
              </a:rPr>
              <a:t> </a:t>
            </a:r>
            <a:endParaRPr lang="fr" sz="1300" b="1" dirty="0">
              <a:solidFill>
                <a:schemeClr val="bg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1582680" y="399157"/>
            <a:ext cx="6973421" cy="1061877"/>
          </a:xfrm>
        </p:spPr>
        <p:txBody>
          <a:bodyPr rtlCol="0" anchor="t">
            <a:noAutofit/>
          </a:bodyPr>
          <a:lstStyle/>
          <a:p>
            <a:pPr algn="l" rtl="0" fontAlgn="auto">
              <a:spcAft>
                <a:spcPts val="0"/>
              </a:spcAft>
              <a:defRPr/>
            </a:pPr>
            <a:r>
              <a:rPr lang="fr" sz="3600" b="1" i="0" u="none" baseline="0" dirty="0">
                <a:solidFill>
                  <a:srgbClr val="FF7C80"/>
                </a:solidFill>
                <a:highlight>
                  <a:prstClr val="white"/>
                </a:highlight>
                <a:ea typeface="Calibri"/>
                <a:cs typeface="Calibri"/>
                <a:sym typeface="Calibri"/>
              </a:rPr>
              <a:t>Types d'échantillon, </a:t>
            </a:r>
            <a:r>
              <a:rPr lang="hu-HU" sz="3600" b="1" i="0" u="none" baseline="0" dirty="0" smtClean="0">
                <a:solidFill>
                  <a:srgbClr val="FF7C80"/>
                </a:solidFill>
                <a:highlight>
                  <a:prstClr val="white"/>
                </a:highlight>
                <a:ea typeface="Calibri"/>
                <a:cs typeface="Calibri"/>
                <a:sym typeface="Calibri"/>
              </a:rPr>
              <a:t/>
            </a:r>
            <a:br>
              <a:rPr lang="hu-HU" sz="3600" b="1" i="0" u="none" baseline="0" dirty="0" smtClean="0">
                <a:solidFill>
                  <a:srgbClr val="FF7C80"/>
                </a:solidFill>
                <a:highlight>
                  <a:prstClr val="white"/>
                </a:highlight>
                <a:ea typeface="Calibri"/>
                <a:cs typeface="Calibri"/>
                <a:sym typeface="Calibri"/>
              </a:rPr>
            </a:br>
            <a:r>
              <a:rPr lang="fr" sz="3600" b="1" i="0" u="none" baseline="0" dirty="0" smtClean="0">
                <a:solidFill>
                  <a:srgbClr val="FF7C80"/>
                </a:solidFill>
                <a:highlight>
                  <a:prstClr val="white"/>
                </a:highlight>
                <a:ea typeface="Calibri"/>
                <a:cs typeface="Calibri"/>
                <a:sym typeface="Calibri"/>
              </a:rPr>
              <a:t>résultats </a:t>
            </a:r>
            <a:r>
              <a:rPr lang="fr" sz="3600" b="1" i="0" u="none" baseline="0" dirty="0">
                <a:solidFill>
                  <a:srgbClr val="FF7C80"/>
                </a:solidFill>
                <a:highlight>
                  <a:prstClr val="white"/>
                </a:highlight>
                <a:ea typeface="Calibri"/>
                <a:cs typeface="Calibri"/>
                <a:sym typeface="Calibri"/>
              </a:rPr>
              <a:t>et étapes suivantes</a:t>
            </a:r>
          </a:p>
        </p:txBody>
      </p:sp>
      <p:grpSp>
        <p:nvGrpSpPr>
          <p:cNvPr id="5" name="Group 4"/>
          <p:cNvGrpSpPr/>
          <p:nvPr/>
        </p:nvGrpSpPr>
        <p:grpSpPr>
          <a:xfrm>
            <a:off x="2535556" y="1709738"/>
            <a:ext cx="4886325" cy="4323317"/>
            <a:chOff x="2535556" y="1709738"/>
            <a:chExt cx="4886325" cy="4323317"/>
          </a:xfrm>
        </p:grpSpPr>
        <p:sp>
          <p:nvSpPr>
            <p:cNvPr id="21" name="Down Arrow 20"/>
            <p:cNvSpPr/>
            <p:nvPr/>
          </p:nvSpPr>
          <p:spPr>
            <a:xfrm rot="16200000">
              <a:off x="4962049" y="1739107"/>
              <a:ext cx="320675" cy="26193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sp>
          <p:nvSpPr>
            <p:cNvPr id="3" name="Rounded Rectangle 2"/>
            <p:cNvSpPr/>
            <p:nvPr/>
          </p:nvSpPr>
          <p:spPr>
            <a:xfrm>
              <a:off x="2535556" y="1724910"/>
              <a:ext cx="4886324" cy="1228725"/>
            </a:xfrm>
            <a:prstGeom prst="roundRect">
              <a:avLst/>
            </a:prstGeom>
            <a:solidFill>
              <a:schemeClr val="tx2">
                <a:lumMod val="60000"/>
                <a:lumOff val="4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18438" name="TextBox 11"/>
            <p:cNvSpPr txBox="1">
              <a:spLocks noChangeArrowheads="1"/>
            </p:cNvSpPr>
            <p:nvPr/>
          </p:nvSpPr>
          <p:spPr bwMode="auto">
            <a:xfrm>
              <a:off x="2535556" y="1802698"/>
              <a:ext cx="2938462" cy="461665"/>
            </a:xfrm>
            <a:prstGeom prst="rect">
              <a:avLst/>
            </a:prstGeom>
            <a:noFill/>
            <a:ln w="9525">
              <a:noFill/>
              <a:miter lim="800000"/>
              <a:headEnd/>
              <a:tailEnd/>
            </a:ln>
          </p:spPr>
          <p:txBody>
            <a:bodyPr wrap="square">
              <a:spAutoFit/>
            </a:bodyPr>
            <a:lstStyle/>
            <a:p>
              <a:pPr algn="l" rtl="0"/>
              <a:r>
                <a:rPr lang="fr" sz="2400" b="0" i="0" u="none" baseline="0" dirty="0">
                  <a:solidFill>
                    <a:schemeClr val="bg1"/>
                  </a:solidFill>
                  <a:latin typeface="Calibri" pitchFamily="34" charset="0"/>
                </a:rPr>
                <a:t>ÉCOUVILLON RECTAL</a:t>
              </a:r>
            </a:p>
          </p:txBody>
        </p:sp>
        <p:sp>
          <p:nvSpPr>
            <p:cNvPr id="18439" name="TextBox 14"/>
            <p:cNvSpPr txBox="1">
              <a:spLocks noChangeArrowheads="1"/>
            </p:cNvSpPr>
            <p:nvPr/>
          </p:nvSpPr>
          <p:spPr bwMode="auto">
            <a:xfrm>
              <a:off x="3223706" y="2377961"/>
              <a:ext cx="2136775" cy="338137"/>
            </a:xfrm>
            <a:prstGeom prst="rect">
              <a:avLst/>
            </a:prstGeom>
            <a:noFill/>
            <a:ln w="9525">
              <a:noFill/>
              <a:miter lim="800000"/>
              <a:headEnd/>
              <a:tailEnd/>
            </a:ln>
          </p:spPr>
          <p:txBody>
            <a:bodyPr>
              <a:spAutoFit/>
            </a:bodyPr>
            <a:lstStyle/>
            <a:p>
              <a:pPr algn="ctr" rtl="0"/>
              <a:r>
                <a:rPr lang="fr" sz="1600" b="1" i="0" u="none" baseline="0" dirty="0">
                  <a:solidFill>
                    <a:schemeClr val="bg1"/>
                  </a:solidFill>
                  <a:latin typeface="Calibri" pitchFamily="34" charset="0"/>
                </a:rPr>
                <a:t>isolement du patient</a:t>
              </a:r>
            </a:p>
          </p:txBody>
        </p:sp>
        <p:sp>
          <p:nvSpPr>
            <p:cNvPr id="18440" name="TextBox 15"/>
            <p:cNvSpPr txBox="1">
              <a:spLocks noChangeArrowheads="1"/>
            </p:cNvSpPr>
            <p:nvPr/>
          </p:nvSpPr>
          <p:spPr bwMode="auto">
            <a:xfrm>
              <a:off x="5486718" y="1830588"/>
              <a:ext cx="1922462" cy="430212"/>
            </a:xfrm>
            <a:prstGeom prst="rect">
              <a:avLst/>
            </a:prstGeom>
            <a:noFill/>
            <a:ln w="9525">
              <a:noFill/>
              <a:miter lim="800000"/>
              <a:headEnd/>
              <a:tailEnd/>
            </a:ln>
          </p:spPr>
          <p:txBody>
            <a:bodyPr>
              <a:spAutoFit/>
            </a:bodyPr>
            <a:lstStyle/>
            <a:p>
              <a:pPr algn="l" rtl="0"/>
              <a:r>
                <a:rPr lang="fr" sz="2200" b="0" i="0" u="none" baseline="0" dirty="0">
                  <a:solidFill>
                    <a:schemeClr val="bg1"/>
                  </a:solidFill>
                  <a:latin typeface="Calibri" pitchFamily="34" charset="0"/>
                </a:rPr>
                <a:t>COLONISATION</a:t>
              </a:r>
            </a:p>
          </p:txBody>
        </p:sp>
        <p:sp>
          <p:nvSpPr>
            <p:cNvPr id="2" name="Rounded Rectangle 1"/>
            <p:cNvSpPr/>
            <p:nvPr/>
          </p:nvSpPr>
          <p:spPr>
            <a:xfrm>
              <a:off x="3221355" y="2386854"/>
              <a:ext cx="2136775" cy="33972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23" name="Rounded Rectangle 22"/>
            <p:cNvSpPr/>
            <p:nvPr/>
          </p:nvSpPr>
          <p:spPr>
            <a:xfrm>
              <a:off x="2535556" y="3263242"/>
              <a:ext cx="4886324" cy="1228725"/>
            </a:xfrm>
            <a:prstGeom prst="roundRect">
              <a:avLst/>
            </a:prstGeom>
            <a:solidFill>
              <a:schemeClr val="tx2">
                <a:lumMod val="60000"/>
                <a:lumOff val="4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18446" name="TextBox 25"/>
            <p:cNvSpPr txBox="1">
              <a:spLocks noChangeArrowheads="1"/>
            </p:cNvSpPr>
            <p:nvPr/>
          </p:nvSpPr>
          <p:spPr bwMode="auto">
            <a:xfrm>
              <a:off x="2695893" y="3391785"/>
              <a:ext cx="2278062" cy="523875"/>
            </a:xfrm>
            <a:prstGeom prst="rect">
              <a:avLst/>
            </a:prstGeom>
            <a:noFill/>
            <a:ln w="9525">
              <a:noFill/>
              <a:miter lim="800000"/>
              <a:headEnd/>
              <a:tailEnd/>
            </a:ln>
          </p:spPr>
          <p:txBody>
            <a:bodyPr>
              <a:spAutoFit/>
            </a:bodyPr>
            <a:lstStyle/>
            <a:p>
              <a:pPr algn="l" rtl="0"/>
              <a:r>
                <a:rPr lang="fr" sz="2800" b="0" i="0" u="none" baseline="0" dirty="0">
                  <a:solidFill>
                    <a:schemeClr val="bg1"/>
                  </a:solidFill>
                  <a:latin typeface="Calibri" pitchFamily="34" charset="0"/>
                </a:rPr>
                <a:t>SANG</a:t>
              </a:r>
            </a:p>
          </p:txBody>
        </p:sp>
        <p:sp>
          <p:nvSpPr>
            <p:cNvPr id="18447" name="TextBox 26"/>
            <p:cNvSpPr txBox="1">
              <a:spLocks noChangeArrowheads="1"/>
            </p:cNvSpPr>
            <p:nvPr/>
          </p:nvSpPr>
          <p:spPr bwMode="auto">
            <a:xfrm>
              <a:off x="3259455" y="3952173"/>
              <a:ext cx="2335213" cy="339725"/>
            </a:xfrm>
            <a:prstGeom prst="rect">
              <a:avLst/>
            </a:prstGeom>
            <a:noFill/>
            <a:ln w="9525">
              <a:noFill/>
              <a:miter lim="800000"/>
              <a:headEnd/>
              <a:tailEnd/>
            </a:ln>
          </p:spPr>
          <p:txBody>
            <a:bodyPr>
              <a:spAutoFit/>
            </a:bodyPr>
            <a:lstStyle/>
            <a:p>
              <a:pPr algn="l" rtl="0"/>
              <a:r>
                <a:rPr lang="fr" sz="1600" b="1" i="0" u="none" baseline="0" dirty="0">
                  <a:solidFill>
                    <a:schemeClr val="bg1"/>
                  </a:solidFill>
                  <a:latin typeface="Calibri" pitchFamily="34" charset="0"/>
                </a:rPr>
                <a:t>traitement du patient</a:t>
              </a:r>
            </a:p>
          </p:txBody>
        </p:sp>
        <p:sp>
          <p:nvSpPr>
            <p:cNvPr id="18448" name="TextBox 27"/>
            <p:cNvSpPr txBox="1">
              <a:spLocks noChangeArrowheads="1"/>
            </p:cNvSpPr>
            <p:nvPr/>
          </p:nvSpPr>
          <p:spPr bwMode="auto">
            <a:xfrm>
              <a:off x="4324668" y="3444173"/>
              <a:ext cx="1449387" cy="431800"/>
            </a:xfrm>
            <a:prstGeom prst="rect">
              <a:avLst/>
            </a:prstGeom>
            <a:noFill/>
            <a:ln w="9525">
              <a:noFill/>
              <a:miter lim="800000"/>
              <a:headEnd/>
              <a:tailEnd/>
            </a:ln>
          </p:spPr>
          <p:txBody>
            <a:bodyPr>
              <a:spAutoFit/>
            </a:bodyPr>
            <a:lstStyle/>
            <a:p>
              <a:pPr algn="l" rtl="0"/>
              <a:r>
                <a:rPr lang="fr" sz="2200" b="0" i="0" u="none" baseline="0">
                  <a:solidFill>
                    <a:schemeClr val="bg1"/>
                  </a:solidFill>
                  <a:latin typeface="Calibri" pitchFamily="34" charset="0"/>
                </a:rPr>
                <a:t>INFECTION</a:t>
              </a:r>
            </a:p>
          </p:txBody>
        </p:sp>
        <p:sp>
          <p:nvSpPr>
            <p:cNvPr id="29" name="Down Arrow 28"/>
            <p:cNvSpPr/>
            <p:nvPr/>
          </p:nvSpPr>
          <p:spPr>
            <a:xfrm rot="16200000">
              <a:off x="2814162" y="3978366"/>
              <a:ext cx="322262" cy="2635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sp>
          <p:nvSpPr>
            <p:cNvPr id="30" name="Rounded Rectangle 29"/>
            <p:cNvSpPr/>
            <p:nvPr/>
          </p:nvSpPr>
          <p:spPr>
            <a:xfrm>
              <a:off x="3221355" y="3956935"/>
              <a:ext cx="2265363" cy="33813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31" name="Rounded Rectangle 30"/>
            <p:cNvSpPr/>
            <p:nvPr/>
          </p:nvSpPr>
          <p:spPr>
            <a:xfrm>
              <a:off x="2535557" y="4804330"/>
              <a:ext cx="4886324" cy="1228725"/>
            </a:xfrm>
            <a:prstGeom prst="roundRect">
              <a:avLst/>
            </a:prstGeom>
            <a:solidFill>
              <a:schemeClr val="tx2">
                <a:lumMod val="60000"/>
                <a:lumOff val="4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sp>
          <p:nvSpPr>
            <p:cNvPr id="18454" name="TextBox 31"/>
            <p:cNvSpPr txBox="1">
              <a:spLocks noChangeArrowheads="1"/>
            </p:cNvSpPr>
            <p:nvPr/>
          </p:nvSpPr>
          <p:spPr bwMode="auto">
            <a:xfrm>
              <a:off x="2695893" y="4915785"/>
              <a:ext cx="2278062" cy="523875"/>
            </a:xfrm>
            <a:prstGeom prst="rect">
              <a:avLst/>
            </a:prstGeom>
            <a:noFill/>
            <a:ln w="9525">
              <a:noFill/>
              <a:miter lim="800000"/>
              <a:headEnd/>
              <a:tailEnd/>
            </a:ln>
          </p:spPr>
          <p:txBody>
            <a:bodyPr>
              <a:spAutoFit/>
            </a:bodyPr>
            <a:lstStyle/>
            <a:p>
              <a:pPr algn="l" rtl="0"/>
              <a:r>
                <a:rPr lang="fr" sz="2800" b="0" i="0" u="none" baseline="0" dirty="0">
                  <a:solidFill>
                    <a:schemeClr val="bg1"/>
                  </a:solidFill>
                  <a:latin typeface="Calibri" pitchFamily="34" charset="0"/>
                </a:rPr>
                <a:t>URINE</a:t>
              </a:r>
            </a:p>
          </p:txBody>
        </p:sp>
        <p:sp>
          <p:nvSpPr>
            <p:cNvPr id="18455" name="TextBox 33"/>
            <p:cNvSpPr txBox="1">
              <a:spLocks noChangeArrowheads="1"/>
            </p:cNvSpPr>
            <p:nvPr/>
          </p:nvSpPr>
          <p:spPr bwMode="auto">
            <a:xfrm>
              <a:off x="4169093" y="4977333"/>
              <a:ext cx="1425575" cy="431800"/>
            </a:xfrm>
            <a:prstGeom prst="rect">
              <a:avLst/>
            </a:prstGeom>
            <a:noFill/>
            <a:ln w="9525">
              <a:noFill/>
              <a:miter lim="800000"/>
              <a:headEnd/>
              <a:tailEnd/>
            </a:ln>
          </p:spPr>
          <p:txBody>
            <a:bodyPr>
              <a:spAutoFit/>
            </a:bodyPr>
            <a:lstStyle/>
            <a:p>
              <a:pPr algn="l" rtl="0"/>
              <a:r>
                <a:rPr lang="fr" sz="2200" b="0" i="0" u="none" baseline="0">
                  <a:solidFill>
                    <a:schemeClr val="bg1"/>
                  </a:solidFill>
                  <a:latin typeface="Calibri" pitchFamily="34" charset="0"/>
                </a:rPr>
                <a:t>INFECTION</a:t>
              </a:r>
            </a:p>
          </p:txBody>
        </p:sp>
        <p:sp>
          <p:nvSpPr>
            <p:cNvPr id="35" name="Down Arrow 34"/>
            <p:cNvSpPr/>
            <p:nvPr/>
          </p:nvSpPr>
          <p:spPr>
            <a:xfrm rot="16200000">
              <a:off x="3831749" y="5068979"/>
              <a:ext cx="322263" cy="2635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sp>
          <p:nvSpPr>
            <p:cNvPr id="18457" name="TextBox 7"/>
            <p:cNvSpPr txBox="1">
              <a:spLocks noChangeArrowheads="1"/>
            </p:cNvSpPr>
            <p:nvPr/>
          </p:nvSpPr>
          <p:spPr bwMode="auto">
            <a:xfrm>
              <a:off x="5701572" y="3482254"/>
              <a:ext cx="1681162" cy="830997"/>
            </a:xfrm>
            <a:prstGeom prst="rect">
              <a:avLst/>
            </a:prstGeom>
            <a:noFill/>
            <a:ln w="9525">
              <a:noFill/>
              <a:miter lim="800000"/>
              <a:headEnd/>
              <a:tailEnd/>
            </a:ln>
          </p:spPr>
          <p:txBody>
            <a:bodyPr wrap="square">
              <a:spAutoFit/>
            </a:bodyPr>
            <a:lstStyle/>
            <a:p>
              <a:pPr algn="l" rtl="0"/>
              <a:r>
                <a:rPr lang="fr" sz="1200" b="0" i="0" u="none" baseline="0" dirty="0">
                  <a:solidFill>
                    <a:schemeClr val="bg1"/>
                  </a:solidFill>
                  <a:latin typeface="Calibri" pitchFamily="34" charset="0"/>
                  <a:sym typeface="Calibri" pitchFamily="34" charset="0"/>
                </a:rPr>
                <a:t>Échantillons, à partir d'hémocultures, positifs avec des bactéries à Gram négatif</a:t>
              </a:r>
              <a:endParaRPr lang="fr" sz="1200" dirty="0">
                <a:solidFill>
                  <a:schemeClr val="bg1"/>
                </a:solidFill>
                <a:latin typeface="Calibri" pitchFamily="34" charset="0"/>
              </a:endParaRPr>
            </a:p>
          </p:txBody>
        </p:sp>
        <p:sp>
          <p:nvSpPr>
            <p:cNvPr id="18458" name="TextBox 17"/>
            <p:cNvSpPr txBox="1">
              <a:spLocks noChangeArrowheads="1"/>
            </p:cNvSpPr>
            <p:nvPr/>
          </p:nvSpPr>
          <p:spPr bwMode="auto">
            <a:xfrm>
              <a:off x="5523230" y="4977698"/>
              <a:ext cx="1887538" cy="461665"/>
            </a:xfrm>
            <a:prstGeom prst="rect">
              <a:avLst/>
            </a:prstGeom>
            <a:noFill/>
            <a:ln w="9525">
              <a:noFill/>
              <a:miter lim="800000"/>
              <a:headEnd/>
              <a:tailEnd/>
            </a:ln>
          </p:spPr>
          <p:txBody>
            <a:bodyPr>
              <a:spAutoFit/>
            </a:bodyPr>
            <a:lstStyle/>
            <a:p>
              <a:pPr algn="l" rtl="0"/>
              <a:r>
                <a:rPr lang="fr" sz="1200" b="0" i="0" u="none" baseline="0" dirty="0">
                  <a:solidFill>
                    <a:schemeClr val="bg1"/>
                  </a:solidFill>
                  <a:latin typeface="Calibri" pitchFamily="34" charset="0"/>
                  <a:sym typeface="Calibri" pitchFamily="34" charset="0"/>
                </a:rPr>
                <a:t>Échantillons positifs : bactéries à Gram négatif</a:t>
              </a:r>
              <a:endParaRPr lang="fr" sz="1200" dirty="0">
                <a:solidFill>
                  <a:schemeClr val="bg1"/>
                </a:solidFill>
                <a:latin typeface="Calibri" pitchFamily="34" charset="0"/>
              </a:endParaRPr>
            </a:p>
          </p:txBody>
        </p:sp>
        <p:sp>
          <p:nvSpPr>
            <p:cNvPr id="37" name="Down Arrow 36"/>
            <p:cNvSpPr/>
            <p:nvPr/>
          </p:nvSpPr>
          <p:spPr>
            <a:xfrm rot="16200000">
              <a:off x="2814162" y="2406741"/>
              <a:ext cx="322262" cy="2635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sp>
          <p:nvSpPr>
            <p:cNvPr id="38" name="Down Arrow 37"/>
            <p:cNvSpPr/>
            <p:nvPr/>
          </p:nvSpPr>
          <p:spPr>
            <a:xfrm rot="16200000">
              <a:off x="3955574" y="3548154"/>
              <a:ext cx="322263" cy="2635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sp>
          <p:nvSpPr>
            <p:cNvPr id="39" name="Down Arrow 38"/>
            <p:cNvSpPr/>
            <p:nvPr/>
          </p:nvSpPr>
          <p:spPr>
            <a:xfrm rot="16200000">
              <a:off x="2814955" y="5498398"/>
              <a:ext cx="320675" cy="2635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grpSp>
          <p:nvGrpSpPr>
            <p:cNvPr id="18462" name="Group 6"/>
            <p:cNvGrpSpPr>
              <a:grpSpLocks/>
            </p:cNvGrpSpPr>
            <p:nvPr/>
          </p:nvGrpSpPr>
          <p:grpSpPr bwMode="auto">
            <a:xfrm>
              <a:off x="3221355" y="5446010"/>
              <a:ext cx="2373313" cy="342900"/>
              <a:chOff x="3591239" y="5032778"/>
              <a:chExt cx="2372526" cy="342058"/>
            </a:xfrm>
          </p:grpSpPr>
          <p:sp>
            <p:nvSpPr>
              <p:cNvPr id="18463" name="TextBox 39"/>
              <p:cNvSpPr txBox="1">
                <a:spLocks noChangeArrowheads="1"/>
              </p:cNvSpPr>
              <p:nvPr/>
            </p:nvSpPr>
            <p:spPr bwMode="auto">
              <a:xfrm>
                <a:off x="3629243" y="5032778"/>
                <a:ext cx="2334522" cy="338554"/>
              </a:xfrm>
              <a:prstGeom prst="rect">
                <a:avLst/>
              </a:prstGeom>
              <a:noFill/>
              <a:ln w="9525">
                <a:noFill/>
                <a:miter lim="800000"/>
                <a:headEnd/>
                <a:tailEnd/>
              </a:ln>
            </p:spPr>
            <p:txBody>
              <a:bodyPr>
                <a:spAutoFit/>
              </a:bodyPr>
              <a:lstStyle/>
              <a:p>
                <a:pPr algn="l" rtl="0"/>
                <a:r>
                  <a:rPr lang="fr" sz="1600" b="1" i="0" u="none" baseline="0" dirty="0">
                    <a:solidFill>
                      <a:schemeClr val="bg1"/>
                    </a:solidFill>
                    <a:latin typeface="Calibri" pitchFamily="34" charset="0"/>
                  </a:rPr>
                  <a:t>traitement du patient</a:t>
                </a:r>
              </a:p>
            </p:txBody>
          </p:sp>
          <p:sp>
            <p:nvSpPr>
              <p:cNvPr id="41" name="Rounded Rectangle 40"/>
              <p:cNvSpPr/>
              <p:nvPr/>
            </p:nvSpPr>
            <p:spPr>
              <a:xfrm>
                <a:off x="3591239" y="5035945"/>
                <a:ext cx="2264612" cy="33889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p>
            </p:txBody>
          </p:sp>
        </p:grpSp>
      </p:grpSp>
      <p:sp>
        <p:nvSpPr>
          <p:cNvPr id="34" name="TextBox 33"/>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5</a:t>
            </a:r>
          </a:p>
        </p:txBody>
      </p:sp>
      <p:sp>
        <p:nvSpPr>
          <p:cNvPr id="32" name="Down Arrow 31"/>
          <p:cNvSpPr/>
          <p:nvPr/>
        </p:nvSpPr>
        <p:spPr>
          <a:xfrm rot="16200000">
            <a:off x="5193824" y="1918450"/>
            <a:ext cx="322263" cy="26352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fr">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41928" y="362511"/>
            <a:ext cx="6973421"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dirty="0">
                <a:solidFill>
                  <a:srgbClr val="FF7C80"/>
                </a:solidFill>
                <a:highlight>
                  <a:prstClr val="white"/>
                </a:highlight>
                <a:ea typeface="Calibri"/>
                <a:cs typeface="Calibri"/>
                <a:sym typeface="Calibri"/>
              </a:rPr>
              <a:t>Les caractéristiques clés du dispositif NG DetecTool</a:t>
            </a:r>
          </a:p>
        </p:txBody>
      </p:sp>
      <p:grpSp>
        <p:nvGrpSpPr>
          <p:cNvPr id="8" name="Groupe 14"/>
          <p:cNvGrpSpPr/>
          <p:nvPr/>
        </p:nvGrpSpPr>
        <p:grpSpPr>
          <a:xfrm>
            <a:off x="3014382" y="1300208"/>
            <a:ext cx="4337611" cy="2861588"/>
            <a:chOff x="967501" y="2491682"/>
            <a:chExt cx="3912110" cy="2623228"/>
          </a:xfrm>
        </p:grpSpPr>
        <p:grpSp>
          <p:nvGrpSpPr>
            <p:cNvPr id="9" name="Groupe 15"/>
            <p:cNvGrpSpPr/>
            <p:nvPr/>
          </p:nvGrpSpPr>
          <p:grpSpPr>
            <a:xfrm>
              <a:off x="967501" y="2917624"/>
              <a:ext cx="3912110" cy="2197286"/>
              <a:chOff x="967501" y="2917624"/>
              <a:chExt cx="3912110" cy="2197286"/>
            </a:xfrm>
          </p:grpSpPr>
          <p:pic>
            <p:nvPicPr>
              <p:cNvPr id="14" name="Image 20"/>
              <p:cNvPicPr>
                <a:picLocks noChangeAspect="1"/>
              </p:cNvPicPr>
              <p:nvPr/>
            </p:nvPicPr>
            <p:blipFill rotWithShape="1">
              <a:blip r:embed="rId2" cstate="print">
                <a:extLst>
                  <a:ext uri="{28A0092B-C50C-407E-A947-70E740481C1C}">
                    <a14:useLocalDpi xmlns:a14="http://schemas.microsoft.com/office/drawing/2010/main" val="0"/>
                  </a:ext>
                </a:extLst>
              </a:blip>
              <a:srcRect l="36695" t="13999" r="21844" b="48914"/>
              <a:stretch/>
            </p:blipFill>
            <p:spPr>
              <a:xfrm>
                <a:off x="1013222" y="3513532"/>
                <a:ext cx="3866389" cy="1601378"/>
              </a:xfrm>
              <a:prstGeom prst="rect">
                <a:avLst/>
              </a:prstGeom>
            </p:spPr>
          </p:pic>
          <p:grpSp>
            <p:nvGrpSpPr>
              <p:cNvPr id="15" name="Groupe 21"/>
              <p:cNvGrpSpPr/>
              <p:nvPr/>
            </p:nvGrpSpPr>
            <p:grpSpPr>
              <a:xfrm>
                <a:off x="1433360" y="3782409"/>
                <a:ext cx="2963411" cy="976079"/>
                <a:chOff x="1433360" y="3782409"/>
                <a:chExt cx="2963411" cy="976079"/>
              </a:xfrm>
            </p:grpSpPr>
            <p:pic>
              <p:nvPicPr>
                <p:cNvPr id="17" name="Image 23"/>
                <p:cNvPicPr>
                  <a:picLocks noChangeAspect="1"/>
                </p:cNvPicPr>
                <p:nvPr/>
              </p:nvPicPr>
              <p:blipFill rotWithShape="1">
                <a:blip r:embed="rId3" cstate="print">
                  <a:extLst>
                    <a:ext uri="{28A0092B-C50C-407E-A947-70E740481C1C}">
                      <a14:useLocalDpi xmlns:a14="http://schemas.microsoft.com/office/drawing/2010/main" val="0"/>
                    </a:ext>
                  </a:extLst>
                </a:blip>
                <a:srcRect l="18697" t="37837" r="12018" b="12876"/>
                <a:stretch/>
              </p:blipFill>
              <p:spPr>
                <a:xfrm>
                  <a:off x="1433360" y="3782409"/>
                  <a:ext cx="2963411" cy="976079"/>
                </a:xfrm>
                <a:prstGeom prst="rect">
                  <a:avLst/>
                </a:prstGeom>
              </p:spPr>
            </p:pic>
            <p:cxnSp>
              <p:nvCxnSpPr>
                <p:cNvPr id="18" name="Connecteur droit 24"/>
                <p:cNvCxnSpPr/>
                <p:nvPr/>
              </p:nvCxnSpPr>
              <p:spPr>
                <a:xfrm flipH="1">
                  <a:off x="3497706" y="4342150"/>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necteur droit 25"/>
                <p:cNvCxnSpPr/>
                <p:nvPr/>
              </p:nvCxnSpPr>
              <p:spPr>
                <a:xfrm flipH="1">
                  <a:off x="2796213" y="4176864"/>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necteur droit 26"/>
                <p:cNvCxnSpPr/>
                <p:nvPr/>
              </p:nvCxnSpPr>
              <p:spPr>
                <a:xfrm flipH="1">
                  <a:off x="2969865" y="4222284"/>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cteur droit 27"/>
                <p:cNvCxnSpPr/>
                <p:nvPr/>
              </p:nvCxnSpPr>
              <p:spPr>
                <a:xfrm flipH="1">
                  <a:off x="3170795" y="4270447"/>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6" name="Image 22"/>
              <p:cNvPicPr>
                <a:picLocks noChangeAspect="1"/>
              </p:cNvPicPr>
              <p:nvPr/>
            </p:nvPicPr>
            <p:blipFill rotWithShape="1">
              <a:blip r:embed="rId4" cstate="print">
                <a:extLst>
                  <a:ext uri="{28A0092B-C50C-407E-A947-70E740481C1C}">
                    <a14:useLocalDpi xmlns:a14="http://schemas.microsoft.com/office/drawing/2010/main" val="0"/>
                  </a:ext>
                </a:extLst>
              </a:blip>
              <a:srcRect l="45880" t="20302" r="6142" b="22131"/>
              <a:stretch/>
            </p:blipFill>
            <p:spPr>
              <a:xfrm>
                <a:off x="967501" y="2917624"/>
                <a:ext cx="3895131" cy="2163962"/>
              </a:xfrm>
              <a:prstGeom prst="rect">
                <a:avLst/>
              </a:prstGeom>
            </p:spPr>
          </p:pic>
        </p:grpSp>
        <p:grpSp>
          <p:nvGrpSpPr>
            <p:cNvPr id="10" name="Groupe 16"/>
            <p:cNvGrpSpPr/>
            <p:nvPr/>
          </p:nvGrpSpPr>
          <p:grpSpPr>
            <a:xfrm>
              <a:off x="1048303" y="2491682"/>
              <a:ext cx="1248762" cy="1669403"/>
              <a:chOff x="1084531" y="2490460"/>
              <a:chExt cx="1248762" cy="1669403"/>
            </a:xfrm>
          </p:grpSpPr>
          <p:pic>
            <p:nvPicPr>
              <p:cNvPr id="11" name="Image 17"/>
              <p:cNvPicPr>
                <a:picLocks noChangeAspect="1"/>
              </p:cNvPicPr>
              <p:nvPr/>
            </p:nvPicPr>
            <p:blipFill rotWithShape="1">
              <a:blip r:embed="rId5" cstate="print">
                <a:extLst>
                  <a:ext uri="{28A0092B-C50C-407E-A947-70E740481C1C}">
                    <a14:useLocalDpi xmlns:a14="http://schemas.microsoft.com/office/drawing/2010/main" val="0"/>
                  </a:ext>
                </a:extLst>
              </a:blip>
              <a:srcRect l="62304" t="20768" r="16778" b="23426"/>
              <a:stretch/>
            </p:blipFill>
            <p:spPr>
              <a:xfrm>
                <a:off x="1109157" y="2647694"/>
                <a:ext cx="1224136" cy="1512169"/>
              </a:xfrm>
              <a:prstGeom prst="rect">
                <a:avLst/>
              </a:prstGeom>
            </p:spPr>
          </p:pic>
          <p:pic>
            <p:nvPicPr>
              <p:cNvPr id="12" name="Image 18"/>
              <p:cNvPicPr>
                <a:picLocks noChangeAspect="1"/>
              </p:cNvPicPr>
              <p:nvPr/>
            </p:nvPicPr>
            <p:blipFill rotWithShape="1">
              <a:blip r:embed="rId6" cstate="print">
                <a:extLst>
                  <a:ext uri="{28A0092B-C50C-407E-A947-70E740481C1C}">
                    <a14:useLocalDpi xmlns:a14="http://schemas.microsoft.com/office/drawing/2010/main" val="0"/>
                  </a:ext>
                </a:extLst>
              </a:blip>
              <a:srcRect l="38095" t="33261" r="51240" b="43706"/>
              <a:stretch/>
            </p:blipFill>
            <p:spPr>
              <a:xfrm>
                <a:off x="1109157" y="2608007"/>
                <a:ext cx="1222083" cy="1222081"/>
              </a:xfrm>
              <a:prstGeom prst="rect">
                <a:avLst/>
              </a:prstGeom>
            </p:spPr>
          </p:pic>
          <p:pic>
            <p:nvPicPr>
              <p:cNvPr id="13" name="Image 19"/>
              <p:cNvPicPr>
                <a:picLocks noChangeAspect="1"/>
              </p:cNvPicPr>
              <p:nvPr/>
            </p:nvPicPr>
            <p:blipFill rotWithShape="1">
              <a:blip r:embed="rId7" cstate="print">
                <a:extLst>
                  <a:ext uri="{28A0092B-C50C-407E-A947-70E740481C1C}">
                    <a14:useLocalDpi xmlns:a14="http://schemas.microsoft.com/office/drawing/2010/main" val="0"/>
                  </a:ext>
                </a:extLst>
              </a:blip>
              <a:srcRect l="24610" t="10630" r="40937" b="9646"/>
              <a:stretch/>
            </p:blipFill>
            <p:spPr>
              <a:xfrm>
                <a:off x="1084531" y="2490460"/>
                <a:ext cx="1244968" cy="1333894"/>
              </a:xfrm>
              <a:prstGeom prst="rect">
                <a:avLst/>
              </a:prstGeom>
            </p:spPr>
          </p:pic>
        </p:grpSp>
      </p:grpSp>
      <p:sp>
        <p:nvSpPr>
          <p:cNvPr id="22" name="Tartalom helye 2">
            <a:extLst/>
          </p:cNvPr>
          <p:cNvSpPr txBox="1">
            <a:spLocks/>
          </p:cNvSpPr>
          <p:nvPr/>
        </p:nvSpPr>
        <p:spPr>
          <a:xfrm>
            <a:off x="1146411" y="4191848"/>
            <a:ext cx="7478974" cy="21089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rtl="0" fontAlgn="auto">
              <a:spcAft>
                <a:spcPts val="0"/>
              </a:spcAft>
              <a:defRPr/>
            </a:pPr>
            <a:r>
              <a:rPr lang="fr" sz="1800" b="0" i="0" u="none" baseline="0" dirty="0"/>
              <a:t>Permet une concentration bactérienne à partir d'échantillons liquides</a:t>
            </a:r>
            <a:endParaRPr lang="fr" sz="1800" dirty="0"/>
          </a:p>
          <a:p>
            <a:pPr lvl="1" algn="l" rtl="0" fontAlgn="auto">
              <a:spcAft>
                <a:spcPts val="0"/>
              </a:spcAft>
              <a:defRPr/>
            </a:pPr>
            <a:r>
              <a:rPr lang="fr" sz="1800" b="0" i="0" u="none" baseline="0" dirty="0"/>
              <a:t>Élimine les interférences causées par les milieux biologiques</a:t>
            </a:r>
          </a:p>
          <a:p>
            <a:pPr lvl="1" algn="l" rtl="0" fontAlgn="auto">
              <a:spcAft>
                <a:spcPts val="0"/>
              </a:spcAft>
              <a:defRPr/>
            </a:pPr>
            <a:r>
              <a:rPr lang="fr" sz="1800" b="0" i="0" u="none" baseline="0" dirty="0" smtClean="0"/>
              <a:t>Augmente la sensibilité</a:t>
            </a:r>
            <a:endParaRPr lang="fr" sz="1800" b="0" i="0" u="none" baseline="0" dirty="0"/>
          </a:p>
          <a:p>
            <a:pPr lvl="1" algn="l" rtl="0" fontAlgn="auto">
              <a:spcAft>
                <a:spcPts val="0"/>
              </a:spcAft>
              <a:defRPr/>
            </a:pPr>
            <a:r>
              <a:rPr lang="fr" sz="1800" b="0" i="0" u="none" baseline="0" dirty="0"/>
              <a:t>Réduit le temps d'obtention des résultats à </a:t>
            </a:r>
            <a:r>
              <a:rPr lang="fr" sz="1800" b="0" i="0" u="none" baseline="0" dirty="0" smtClean="0"/>
              <a:t>20</a:t>
            </a:r>
            <a:r>
              <a:rPr lang="fr" sz="1800" dirty="0"/>
              <a:t>-</a:t>
            </a:r>
            <a:r>
              <a:rPr lang="fr" sz="1800" b="0" i="0" u="none" baseline="0" dirty="0" smtClean="0"/>
              <a:t>30</a:t>
            </a:r>
            <a:r>
              <a:rPr lang="fr" sz="1800" b="0" i="0" u="none" baseline="0" dirty="0"/>
              <a:t> minutes. Veuillez noter : un temps d'incubation est nécessaire pour </a:t>
            </a:r>
            <a:r>
              <a:rPr lang="fr" sz="1800" b="0" i="0" u="none" baseline="0" dirty="0" smtClean="0"/>
              <a:t>les </a:t>
            </a:r>
            <a:r>
              <a:rPr lang="fr" sz="1800" b="0" i="0" u="none" baseline="0" dirty="0"/>
              <a:t>écouvillons rectaux </a:t>
            </a:r>
            <a:r>
              <a:rPr lang="fr" sz="1800" b="0" i="0" u="none" baseline="0" dirty="0" smtClean="0"/>
              <a:t>(</a:t>
            </a:r>
            <a:r>
              <a:rPr lang="fr" sz="1800" b="0" i="0" u="none" baseline="0" dirty="0" smtClean="0">
                <a:solidFill>
                  <a:srgbClr val="FF0000"/>
                </a:solidFill>
              </a:rPr>
              <a:t>une nuit</a:t>
            </a:r>
            <a:r>
              <a:rPr lang="fr" sz="1800" b="0" i="0" u="none" baseline="0" dirty="0" smtClean="0"/>
              <a:t>), ce </a:t>
            </a:r>
            <a:r>
              <a:rPr lang="fr" sz="1800" b="0" i="0" u="none" baseline="0" dirty="0"/>
              <a:t>qui augmente le temps d'obtention des résultats. </a:t>
            </a:r>
            <a:endParaRPr lang="fr" sz="1800" dirty="0"/>
          </a:p>
        </p:txBody>
      </p:sp>
      <p:sp>
        <p:nvSpPr>
          <p:cNvPr id="25" name="TextBox 24"/>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6</a:t>
            </a:r>
          </a:p>
        </p:txBody>
      </p:sp>
    </p:spTree>
    <p:extLst>
      <p:ext uri="{BB962C8B-B14F-4D97-AF65-F5344CB8AC3E}">
        <p14:creationId xmlns:p14="http://schemas.microsoft.com/office/powerpoint/2010/main" val="214710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12"/>
          <p:cNvSpPr txBox="1"/>
          <p:nvPr/>
        </p:nvSpPr>
        <p:spPr>
          <a:xfrm>
            <a:off x="4366480" y="3677194"/>
            <a:ext cx="4205254" cy="1015663"/>
          </a:xfrm>
          <a:prstGeom prst="rect">
            <a:avLst/>
          </a:prstGeom>
          <a:noFill/>
        </p:spPr>
        <p:txBody>
          <a:bodyPr wrap="none" rtlCol="0">
            <a:spAutoFit/>
          </a:bodyPr>
          <a:lstStyle/>
          <a:p>
            <a:pPr algn="l" rtl="0"/>
            <a:r>
              <a:rPr lang="fr" sz="2000" b="0" i="0" u="none" baseline="0" dirty="0">
                <a:solidFill>
                  <a:schemeClr val="tx1">
                    <a:lumMod val="75000"/>
                  </a:schemeClr>
                </a:solidFill>
                <a:latin typeface="+mn-lt"/>
              </a:rPr>
              <a:t>Lateral Flow immunoassay (LFIA)</a:t>
            </a:r>
            <a:r>
              <a:rPr lang="fr" sz="2000" dirty="0">
                <a:solidFill>
                  <a:schemeClr val="tx1">
                    <a:lumMod val="75000"/>
                  </a:schemeClr>
                </a:solidFill>
                <a:latin typeface="+mn-lt"/>
              </a:rPr>
              <a:t/>
            </a:r>
            <a:br>
              <a:rPr lang="fr" sz="2000" dirty="0">
                <a:solidFill>
                  <a:schemeClr val="tx1">
                    <a:lumMod val="75000"/>
                  </a:schemeClr>
                </a:solidFill>
                <a:latin typeface="+mn-lt"/>
              </a:rPr>
            </a:br>
            <a:r>
              <a:rPr lang="fr" sz="2000" b="0" i="0" u="none" baseline="0" dirty="0">
                <a:solidFill>
                  <a:schemeClr val="tx1">
                    <a:lumMod val="75000"/>
                  </a:schemeClr>
                </a:solidFill>
                <a:latin typeface="+mn-lt"/>
              </a:rPr>
              <a:t>(Technologie similaire à celle des tests </a:t>
            </a:r>
            <a:r>
              <a:rPr lang="hu-HU" sz="2000" b="0" i="0" u="none" baseline="0" dirty="0" smtClean="0">
                <a:solidFill>
                  <a:schemeClr val="tx1">
                    <a:lumMod val="75000"/>
                  </a:schemeClr>
                </a:solidFill>
                <a:latin typeface="+mn-lt"/>
              </a:rPr>
              <a:t/>
            </a:r>
            <a:br>
              <a:rPr lang="hu-HU" sz="2000" b="0" i="0" u="none" baseline="0" dirty="0" smtClean="0">
                <a:solidFill>
                  <a:schemeClr val="tx1">
                    <a:lumMod val="75000"/>
                  </a:schemeClr>
                </a:solidFill>
                <a:latin typeface="+mn-lt"/>
              </a:rPr>
            </a:br>
            <a:r>
              <a:rPr lang="fr" sz="2000" b="0" i="0" u="none" baseline="0" dirty="0" smtClean="0">
                <a:solidFill>
                  <a:schemeClr val="tx1">
                    <a:lumMod val="75000"/>
                  </a:schemeClr>
                </a:solidFill>
                <a:latin typeface="+mn-lt"/>
              </a:rPr>
              <a:t>de </a:t>
            </a:r>
            <a:r>
              <a:rPr lang="fr" sz="2000" b="0" i="0" u="none" baseline="0" dirty="0">
                <a:solidFill>
                  <a:schemeClr val="tx1">
                    <a:lumMod val="75000"/>
                  </a:schemeClr>
                </a:solidFill>
                <a:latin typeface="+mn-lt"/>
              </a:rPr>
              <a:t>grossesse)</a:t>
            </a:r>
          </a:p>
        </p:txBody>
      </p:sp>
      <p:sp>
        <p:nvSpPr>
          <p:cNvPr id="6" name="Title 1"/>
          <p:cNvSpPr txBox="1">
            <a:spLocks/>
          </p:cNvSpPr>
          <p:nvPr/>
        </p:nvSpPr>
        <p:spPr>
          <a:xfrm>
            <a:off x="1541928" y="412751"/>
            <a:ext cx="7602072"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dirty="0">
                <a:solidFill>
                  <a:srgbClr val="FF7C80"/>
                </a:solidFill>
                <a:highlight>
                  <a:prstClr val="white"/>
                </a:highlight>
                <a:ea typeface="Calibri"/>
                <a:cs typeface="Calibri"/>
                <a:sym typeface="Calibri"/>
              </a:rPr>
              <a:t>Processus de détection et fonctionnalités</a:t>
            </a:r>
            <a:endParaRPr lang="fr" sz="3600" b="1" dirty="0">
              <a:solidFill>
                <a:srgbClr val="FF7C80"/>
              </a:solidFill>
              <a:highlight>
                <a:prstClr val="white"/>
              </a:highlight>
              <a:ea typeface="Calibri"/>
              <a:cs typeface="Calibri"/>
              <a:sym typeface="Calibri"/>
            </a:endParaRPr>
          </a:p>
        </p:txBody>
      </p:sp>
      <p:sp>
        <p:nvSpPr>
          <p:cNvPr id="7" name="ZoneTexte 8"/>
          <p:cNvSpPr txBox="1"/>
          <p:nvPr/>
        </p:nvSpPr>
        <p:spPr>
          <a:xfrm>
            <a:off x="3006624" y="1759344"/>
            <a:ext cx="4027221" cy="769441"/>
          </a:xfrm>
          <a:prstGeom prst="rect">
            <a:avLst/>
          </a:prstGeom>
          <a:noFill/>
        </p:spPr>
        <p:txBody>
          <a:bodyPr wrap="square" rtlCol="0">
            <a:spAutoFit/>
          </a:bodyPr>
          <a:lstStyle/>
          <a:p>
            <a:pPr marL="342900" indent="-342900" algn="l" rtl="0">
              <a:buFont typeface="+mj-lt"/>
              <a:buAutoNum type="alphaUcPeriod"/>
            </a:pPr>
            <a:r>
              <a:rPr lang="fr" sz="2400" b="0" i="0" u="none" baseline="0" dirty="0">
                <a:solidFill>
                  <a:schemeClr val="tx1">
                    <a:lumMod val="75000"/>
                  </a:schemeClr>
                </a:solidFill>
                <a:latin typeface="+mn-lt"/>
              </a:rPr>
              <a:t>Traitement des échantillons</a:t>
            </a:r>
          </a:p>
          <a:p>
            <a:pPr marL="342900" indent="-342900" algn="l" rtl="0">
              <a:buFont typeface="+mj-lt"/>
              <a:buAutoNum type="alphaUcPeriod"/>
            </a:pPr>
            <a:endParaRPr lang="fr" sz="2000" dirty="0">
              <a:solidFill>
                <a:schemeClr val="tx1">
                  <a:lumMod val="75000"/>
                </a:schemeClr>
              </a:solidFill>
              <a:latin typeface="+mj-lt"/>
            </a:endParaRPr>
          </a:p>
        </p:txBody>
      </p:sp>
      <p:sp>
        <p:nvSpPr>
          <p:cNvPr id="8" name="ZoneTexte 10"/>
          <p:cNvSpPr txBox="1"/>
          <p:nvPr/>
        </p:nvSpPr>
        <p:spPr>
          <a:xfrm>
            <a:off x="3943759" y="3149947"/>
            <a:ext cx="3932680" cy="461665"/>
          </a:xfrm>
          <a:prstGeom prst="rect">
            <a:avLst/>
          </a:prstGeom>
          <a:noFill/>
        </p:spPr>
        <p:txBody>
          <a:bodyPr wrap="none" rtlCol="0">
            <a:spAutoFit/>
          </a:bodyPr>
          <a:lstStyle/>
          <a:p>
            <a:pPr algn="l" rtl="0"/>
            <a:r>
              <a:rPr lang="fr" sz="2400" b="0" i="0" u="none" baseline="0" dirty="0">
                <a:solidFill>
                  <a:schemeClr val="tx1">
                    <a:lumMod val="75000"/>
                  </a:schemeClr>
                </a:solidFill>
                <a:latin typeface="+mn-lt"/>
              </a:rPr>
              <a:t>B.</a:t>
            </a:r>
            <a:r>
              <a:rPr lang="fr" sz="2000" b="0" i="0" u="none" baseline="0" dirty="0">
                <a:solidFill>
                  <a:schemeClr val="tx1">
                    <a:lumMod val="75000"/>
                  </a:schemeClr>
                </a:solidFill>
                <a:latin typeface="+mj-lt"/>
              </a:rPr>
              <a:t>   </a:t>
            </a:r>
            <a:r>
              <a:rPr lang="fr" sz="2400" b="0" i="0" u="none" baseline="0" dirty="0">
                <a:solidFill>
                  <a:schemeClr val="tx1">
                    <a:lumMod val="75000"/>
                  </a:schemeClr>
                </a:solidFill>
                <a:latin typeface="+mn-lt"/>
              </a:rPr>
              <a:t>Détection des bêta-lactamases</a:t>
            </a:r>
          </a:p>
        </p:txBody>
      </p:sp>
      <p:sp>
        <p:nvSpPr>
          <p:cNvPr id="9" name="ZoneTexte 1"/>
          <p:cNvSpPr txBox="1"/>
          <p:nvPr/>
        </p:nvSpPr>
        <p:spPr>
          <a:xfrm>
            <a:off x="7109746" y="1814402"/>
            <a:ext cx="1661032" cy="1323439"/>
          </a:xfrm>
          <a:prstGeom prst="rect">
            <a:avLst/>
          </a:prstGeom>
          <a:noFill/>
        </p:spPr>
        <p:txBody>
          <a:bodyPr wrap="none" rtlCol="0">
            <a:spAutoFit/>
          </a:bodyPr>
          <a:lstStyle/>
          <a:p>
            <a:pPr marL="342900" indent="-342900" algn="l" rtl="0">
              <a:buFont typeface="Arial" panose="020B0604020202020204" pitchFamily="34" charset="0"/>
              <a:buChar char="•"/>
            </a:pPr>
            <a:r>
              <a:rPr lang="fr" sz="2000" b="0" i="0" u="none" baseline="0" dirty="0">
                <a:solidFill>
                  <a:schemeClr val="tx1">
                    <a:lumMod val="75000"/>
                  </a:schemeClr>
                </a:solidFill>
                <a:latin typeface="+mn-lt"/>
              </a:rPr>
              <a:t>Filtration</a:t>
            </a:r>
          </a:p>
          <a:p>
            <a:pPr marL="342900" indent="-342900" algn="l" rtl="0">
              <a:buFont typeface="Arial" panose="020B0604020202020204" pitchFamily="34" charset="0"/>
              <a:buChar char="•"/>
            </a:pPr>
            <a:r>
              <a:rPr lang="fr" sz="2000" b="0" i="0" u="none" baseline="0" dirty="0">
                <a:solidFill>
                  <a:schemeClr val="tx1">
                    <a:lumMod val="75000"/>
                  </a:schemeClr>
                </a:solidFill>
                <a:latin typeface="+mn-lt"/>
              </a:rPr>
              <a:t>Extraction</a:t>
            </a:r>
          </a:p>
          <a:p>
            <a:pPr marL="342900" indent="-342900" algn="l" rtl="0">
              <a:buFont typeface="Arial" panose="020B0604020202020204" pitchFamily="34" charset="0"/>
              <a:buChar char="•"/>
            </a:pPr>
            <a:r>
              <a:rPr lang="fr" sz="2000" b="0" i="0" u="none" baseline="0" dirty="0">
                <a:solidFill>
                  <a:schemeClr val="tx1">
                    <a:lumMod val="75000"/>
                  </a:schemeClr>
                </a:solidFill>
                <a:latin typeface="+mn-lt"/>
              </a:rPr>
              <a:t>Incubation</a:t>
            </a:r>
          </a:p>
          <a:p>
            <a:pPr marL="342900" indent="-342900" algn="l" rtl="0">
              <a:buFont typeface="Arial" panose="020B0604020202020204" pitchFamily="34" charset="0"/>
              <a:buChar char="•"/>
            </a:pPr>
            <a:r>
              <a:rPr lang="fr" sz="2000" b="0" i="0" u="none" baseline="0" dirty="0">
                <a:solidFill>
                  <a:schemeClr val="tx1">
                    <a:lumMod val="75000"/>
                  </a:schemeClr>
                </a:solidFill>
                <a:latin typeface="+mn-lt"/>
              </a:rPr>
              <a:t>Dépôt</a:t>
            </a:r>
          </a:p>
        </p:txBody>
      </p:sp>
      <p:sp>
        <p:nvSpPr>
          <p:cNvPr id="11" name="ZoneTexte 15"/>
          <p:cNvSpPr txBox="1"/>
          <p:nvPr/>
        </p:nvSpPr>
        <p:spPr>
          <a:xfrm>
            <a:off x="5428483" y="4705940"/>
            <a:ext cx="3151312" cy="923330"/>
          </a:xfrm>
          <a:prstGeom prst="rect">
            <a:avLst/>
          </a:prstGeom>
          <a:noFill/>
        </p:spPr>
        <p:txBody>
          <a:bodyPr wrap="none" rtlCol="0">
            <a:spAutoFit/>
          </a:bodyPr>
          <a:lstStyle/>
          <a:p>
            <a:pPr marL="800100" lvl="1" indent="-342900" algn="l" rtl="0">
              <a:buFont typeface="Wingdings" panose="05000000000000000000" pitchFamily="2" charset="2"/>
              <a:buChar char="ü"/>
            </a:pPr>
            <a:r>
              <a:rPr lang="fr" b="0" i="0" u="none" baseline="0" dirty="0">
                <a:solidFill>
                  <a:schemeClr val="tx1">
                    <a:lumMod val="75000"/>
                  </a:schemeClr>
                </a:solidFill>
                <a:latin typeface="+mn-lt"/>
              </a:rPr>
              <a:t>À usage unique</a:t>
            </a:r>
          </a:p>
          <a:p>
            <a:pPr marL="800100" lvl="1" indent="-342900" algn="l" rtl="0">
              <a:buFont typeface="Wingdings" panose="05000000000000000000" pitchFamily="2" charset="2"/>
              <a:buChar char="ü"/>
            </a:pPr>
            <a:r>
              <a:rPr lang="fr" b="0" i="0" u="none" baseline="0" dirty="0">
                <a:solidFill>
                  <a:schemeClr val="tx1">
                    <a:lumMod val="75000"/>
                  </a:schemeClr>
                </a:solidFill>
                <a:latin typeface="+mn-lt"/>
              </a:rPr>
              <a:t>Ne nécessite aucun </a:t>
            </a:r>
            <a:r>
              <a:rPr lang="hu-HU" b="0" i="0" u="none" baseline="0" dirty="0" smtClean="0">
                <a:solidFill>
                  <a:schemeClr val="tx1">
                    <a:lumMod val="75000"/>
                  </a:schemeClr>
                </a:solidFill>
                <a:latin typeface="+mn-lt"/>
              </a:rPr>
              <a:t/>
            </a:r>
            <a:br>
              <a:rPr lang="hu-HU" b="0" i="0" u="none" baseline="0" dirty="0" smtClean="0">
                <a:solidFill>
                  <a:schemeClr val="tx1">
                    <a:lumMod val="75000"/>
                  </a:schemeClr>
                </a:solidFill>
                <a:latin typeface="+mn-lt"/>
              </a:rPr>
            </a:br>
            <a:r>
              <a:rPr lang="fr" b="0" i="0" u="none" baseline="0" dirty="0" smtClean="0">
                <a:solidFill>
                  <a:schemeClr val="tx1">
                    <a:lumMod val="75000"/>
                  </a:schemeClr>
                </a:solidFill>
                <a:latin typeface="+mn-lt"/>
              </a:rPr>
              <a:t>équipement </a:t>
            </a:r>
            <a:r>
              <a:rPr lang="fr" b="0" i="0" u="none" baseline="0" dirty="0">
                <a:solidFill>
                  <a:schemeClr val="tx1">
                    <a:lumMod val="75000"/>
                  </a:schemeClr>
                </a:solidFill>
                <a:latin typeface="+mn-lt"/>
              </a:rPr>
              <a:t>spécifique</a:t>
            </a:r>
          </a:p>
        </p:txBody>
      </p:sp>
      <p:sp>
        <p:nvSpPr>
          <p:cNvPr id="29" name="ZoneTexte 5"/>
          <p:cNvSpPr txBox="1"/>
          <p:nvPr/>
        </p:nvSpPr>
        <p:spPr>
          <a:xfrm>
            <a:off x="2247782" y="1180735"/>
            <a:ext cx="5628657" cy="461665"/>
          </a:xfrm>
          <a:prstGeom prst="rect">
            <a:avLst/>
          </a:prstGeom>
          <a:noFill/>
        </p:spPr>
        <p:txBody>
          <a:bodyPr wrap="none" rtlCol="0">
            <a:spAutoFit/>
          </a:bodyPr>
          <a:lstStyle/>
          <a:p>
            <a:pPr algn="l" rtl="0"/>
            <a:r>
              <a:rPr lang="fr" sz="2400" b="0" i="0" u="none" baseline="0">
                <a:solidFill>
                  <a:schemeClr val="tx1">
                    <a:lumMod val="75000"/>
                  </a:schemeClr>
                </a:solidFill>
                <a:latin typeface="+mn-lt"/>
              </a:rPr>
              <a:t>Un dispositif	           			Deux fonctions</a:t>
            </a:r>
          </a:p>
        </p:txBody>
      </p:sp>
      <p:sp>
        <p:nvSpPr>
          <p:cNvPr id="30" name="Left-Right Arrow 29"/>
          <p:cNvSpPr/>
          <p:nvPr/>
        </p:nvSpPr>
        <p:spPr>
          <a:xfrm>
            <a:off x="4069757" y="1260848"/>
            <a:ext cx="1647751" cy="2923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 name="Rectangle 1"/>
          <p:cNvSpPr/>
          <p:nvPr/>
        </p:nvSpPr>
        <p:spPr>
          <a:xfrm>
            <a:off x="4002509" y="5656973"/>
            <a:ext cx="5133950" cy="523220"/>
          </a:xfrm>
          <a:prstGeom prst="rect">
            <a:avLst/>
          </a:prstGeom>
        </p:spPr>
        <p:txBody>
          <a:bodyPr wrap="square">
            <a:spAutoFit/>
          </a:bodyPr>
          <a:lstStyle/>
          <a:p>
            <a:pPr algn="l" rtl="0"/>
            <a:r>
              <a:rPr lang="fr" sz="1400" b="1" i="0" u="none" baseline="0" dirty="0">
                <a:solidFill>
                  <a:srgbClr val="357FC2"/>
                </a:solidFill>
                <a:latin typeface="+mn-lt"/>
              </a:rPr>
              <a:t>ATTENTION : Veuillez vous assurer d'avoir lu le protocole NG DetecTool détaillé avant d'utiliser le dispositif en situation réelle. </a:t>
            </a:r>
            <a:endParaRPr lang="fr" sz="1400" b="1" dirty="0">
              <a:solidFill>
                <a:srgbClr val="357FC2"/>
              </a:solidFill>
              <a:latin typeface="+mn-lt"/>
            </a:endParaRPr>
          </a:p>
        </p:txBody>
      </p:sp>
      <p:sp>
        <p:nvSpPr>
          <p:cNvPr id="27" name="TextBox 26"/>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7</a:t>
            </a:r>
          </a:p>
        </p:txBody>
      </p:sp>
      <p:grpSp>
        <p:nvGrpSpPr>
          <p:cNvPr id="12" name="Groupe 16"/>
          <p:cNvGrpSpPr/>
          <p:nvPr/>
        </p:nvGrpSpPr>
        <p:grpSpPr>
          <a:xfrm>
            <a:off x="3964329" y="2863075"/>
            <a:ext cx="3912110" cy="2197286"/>
            <a:chOff x="967501" y="2917624"/>
            <a:chExt cx="3912110" cy="2197286"/>
          </a:xfrm>
        </p:grpSpPr>
        <p:pic>
          <p:nvPicPr>
            <p:cNvPr id="13" name="Image 17"/>
            <p:cNvPicPr>
              <a:picLocks noChangeAspect="1"/>
            </p:cNvPicPr>
            <p:nvPr/>
          </p:nvPicPr>
          <p:blipFill rotWithShape="1">
            <a:blip r:embed="rId2" cstate="print">
              <a:extLst>
                <a:ext uri="{28A0092B-C50C-407E-A947-70E740481C1C}">
                  <a14:useLocalDpi xmlns:a14="http://schemas.microsoft.com/office/drawing/2010/main" val="0"/>
                </a:ext>
              </a:extLst>
            </a:blip>
            <a:srcRect l="36695" t="13999" r="21844" b="48914"/>
            <a:stretch/>
          </p:blipFill>
          <p:spPr>
            <a:xfrm>
              <a:off x="1013222" y="3513532"/>
              <a:ext cx="3866389" cy="1601378"/>
            </a:xfrm>
            <a:prstGeom prst="rect">
              <a:avLst/>
            </a:prstGeom>
          </p:spPr>
        </p:pic>
        <p:grpSp>
          <p:nvGrpSpPr>
            <p:cNvPr id="14" name="Groupe 18"/>
            <p:cNvGrpSpPr/>
            <p:nvPr/>
          </p:nvGrpSpPr>
          <p:grpSpPr>
            <a:xfrm>
              <a:off x="1433360" y="3782409"/>
              <a:ext cx="2963411" cy="976079"/>
              <a:chOff x="1433360" y="3782409"/>
              <a:chExt cx="2963411" cy="976079"/>
            </a:xfrm>
          </p:grpSpPr>
          <p:pic>
            <p:nvPicPr>
              <p:cNvPr id="16" name="Image 20"/>
              <p:cNvPicPr>
                <a:picLocks noChangeAspect="1"/>
              </p:cNvPicPr>
              <p:nvPr/>
            </p:nvPicPr>
            <p:blipFill rotWithShape="1">
              <a:blip r:embed="rId3" cstate="print">
                <a:extLst>
                  <a:ext uri="{28A0092B-C50C-407E-A947-70E740481C1C}">
                    <a14:useLocalDpi xmlns:a14="http://schemas.microsoft.com/office/drawing/2010/main" val="0"/>
                  </a:ext>
                </a:extLst>
              </a:blip>
              <a:srcRect l="18697" t="37837" r="12018" b="12876"/>
              <a:stretch/>
            </p:blipFill>
            <p:spPr>
              <a:xfrm>
                <a:off x="1433360" y="3782409"/>
                <a:ext cx="2963411" cy="976079"/>
              </a:xfrm>
              <a:prstGeom prst="rect">
                <a:avLst/>
              </a:prstGeom>
            </p:spPr>
          </p:pic>
          <p:cxnSp>
            <p:nvCxnSpPr>
              <p:cNvPr id="17" name="Connecteur droit 21"/>
              <p:cNvCxnSpPr/>
              <p:nvPr/>
            </p:nvCxnSpPr>
            <p:spPr>
              <a:xfrm flipH="1">
                <a:off x="3497706" y="4342150"/>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Connecteur droit 22"/>
              <p:cNvCxnSpPr/>
              <p:nvPr/>
            </p:nvCxnSpPr>
            <p:spPr>
              <a:xfrm flipH="1">
                <a:off x="2796213" y="4176864"/>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necteur droit 23"/>
              <p:cNvCxnSpPr/>
              <p:nvPr/>
            </p:nvCxnSpPr>
            <p:spPr>
              <a:xfrm flipH="1">
                <a:off x="2969865" y="4222284"/>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necteur droit 24"/>
              <p:cNvCxnSpPr/>
              <p:nvPr/>
            </p:nvCxnSpPr>
            <p:spPr>
              <a:xfrm flipH="1">
                <a:off x="3170795" y="4270447"/>
                <a:ext cx="74950" cy="1299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5" name="Image 19"/>
            <p:cNvPicPr>
              <a:picLocks noChangeAspect="1"/>
            </p:cNvPicPr>
            <p:nvPr/>
          </p:nvPicPr>
          <p:blipFill rotWithShape="1">
            <a:blip r:embed="rId4" cstate="print">
              <a:extLst>
                <a:ext uri="{28A0092B-C50C-407E-A947-70E740481C1C}">
                  <a14:useLocalDpi xmlns:a14="http://schemas.microsoft.com/office/drawing/2010/main" val="0"/>
                </a:ext>
              </a:extLst>
            </a:blip>
            <a:srcRect l="45880" t="20302" r="6142" b="22131"/>
            <a:stretch/>
          </p:blipFill>
          <p:spPr>
            <a:xfrm>
              <a:off x="967501" y="2917624"/>
              <a:ext cx="3895131" cy="2163962"/>
            </a:xfrm>
            <a:prstGeom prst="rect">
              <a:avLst/>
            </a:prstGeom>
          </p:spPr>
        </p:pic>
      </p:grpSp>
      <p:grpSp>
        <p:nvGrpSpPr>
          <p:cNvPr id="21" name="Groupe 25"/>
          <p:cNvGrpSpPr/>
          <p:nvPr/>
        </p:nvGrpSpPr>
        <p:grpSpPr>
          <a:xfrm>
            <a:off x="4045131" y="2437133"/>
            <a:ext cx="1248762" cy="1669403"/>
            <a:chOff x="1084531" y="2490460"/>
            <a:chExt cx="1248762" cy="1669403"/>
          </a:xfrm>
        </p:grpSpPr>
        <p:pic>
          <p:nvPicPr>
            <p:cNvPr id="22" name="Image 26"/>
            <p:cNvPicPr>
              <a:picLocks noChangeAspect="1"/>
            </p:cNvPicPr>
            <p:nvPr/>
          </p:nvPicPr>
          <p:blipFill rotWithShape="1">
            <a:blip r:embed="rId5" cstate="print">
              <a:extLst>
                <a:ext uri="{28A0092B-C50C-407E-A947-70E740481C1C}">
                  <a14:useLocalDpi xmlns:a14="http://schemas.microsoft.com/office/drawing/2010/main" val="0"/>
                </a:ext>
              </a:extLst>
            </a:blip>
            <a:srcRect l="62304" t="20768" r="16778" b="23426"/>
            <a:stretch/>
          </p:blipFill>
          <p:spPr>
            <a:xfrm>
              <a:off x="1109157" y="2647694"/>
              <a:ext cx="1224136" cy="1512169"/>
            </a:xfrm>
            <a:prstGeom prst="rect">
              <a:avLst/>
            </a:prstGeom>
          </p:spPr>
        </p:pic>
        <p:pic>
          <p:nvPicPr>
            <p:cNvPr id="23" name="Image 27"/>
            <p:cNvPicPr>
              <a:picLocks noChangeAspect="1"/>
            </p:cNvPicPr>
            <p:nvPr/>
          </p:nvPicPr>
          <p:blipFill rotWithShape="1">
            <a:blip r:embed="rId6" cstate="print">
              <a:extLst>
                <a:ext uri="{28A0092B-C50C-407E-A947-70E740481C1C}">
                  <a14:useLocalDpi xmlns:a14="http://schemas.microsoft.com/office/drawing/2010/main" val="0"/>
                </a:ext>
              </a:extLst>
            </a:blip>
            <a:srcRect l="38095" t="33261" r="51240" b="43706"/>
            <a:stretch/>
          </p:blipFill>
          <p:spPr>
            <a:xfrm>
              <a:off x="1109157" y="2608007"/>
              <a:ext cx="1222083" cy="1222081"/>
            </a:xfrm>
            <a:prstGeom prst="rect">
              <a:avLst/>
            </a:prstGeom>
          </p:spPr>
        </p:pic>
        <p:pic>
          <p:nvPicPr>
            <p:cNvPr id="24" name="Image 28"/>
            <p:cNvPicPr>
              <a:picLocks noChangeAspect="1"/>
            </p:cNvPicPr>
            <p:nvPr/>
          </p:nvPicPr>
          <p:blipFill rotWithShape="1">
            <a:blip r:embed="rId7" cstate="print">
              <a:extLst>
                <a:ext uri="{28A0092B-C50C-407E-A947-70E740481C1C}">
                  <a14:useLocalDpi xmlns:a14="http://schemas.microsoft.com/office/drawing/2010/main" val="0"/>
                </a:ext>
              </a:extLst>
            </a:blip>
            <a:srcRect l="24610" t="10630" r="40937" b="9646"/>
            <a:stretch/>
          </p:blipFill>
          <p:spPr>
            <a:xfrm>
              <a:off x="1084531" y="2490460"/>
              <a:ext cx="1244968" cy="1333894"/>
            </a:xfrm>
            <a:prstGeom prst="rect">
              <a:avLst/>
            </a:prstGeom>
          </p:spPr>
        </p:pic>
      </p:grpSp>
    </p:spTree>
    <p:extLst>
      <p:ext uri="{BB962C8B-B14F-4D97-AF65-F5344CB8AC3E}">
        <p14:creationId xmlns:p14="http://schemas.microsoft.com/office/powerpoint/2010/main" val="397592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7 -3.33333E-6 L -0.21146 -0.12893 L -0.21146 -0.1287 " pathEditMode="relative" rAng="0" ptsTypes="AAA">
                                      <p:cBhvr>
                                        <p:cTn id="6" dur="2000" fill="hold"/>
                                        <p:tgtEl>
                                          <p:spTgt spid="21"/>
                                        </p:tgtEl>
                                        <p:attrNameLst>
                                          <p:attrName>ppt_x</p:attrName>
                                          <p:attrName>ppt_y</p:attrName>
                                        </p:attrNameLst>
                                      </p:cBhvr>
                                      <p:rCtr x="-10573" y="-6458"/>
                                    </p:animMotion>
                                  </p:childTnLst>
                                </p:cTn>
                              </p:par>
                              <p:par>
                                <p:cTn id="7" presetID="1" presetClass="entr" presetSubtype="0" fill="hold" grpId="0" nodeType="withEffect">
                                  <p:stCondLst>
                                    <p:cond delay="100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2000"/>
                            </p:stCondLst>
                            <p:childTnLst>
                              <p:par>
                                <p:cTn id="13" presetID="0" presetClass="path" presetSubtype="0" accel="50000" decel="50000" fill="hold" nodeType="afterEffect">
                                  <p:stCondLst>
                                    <p:cond delay="0"/>
                                  </p:stCondLst>
                                  <p:childTnLst>
                                    <p:animMotion origin="layout" path="M 4.16667E-6 2.22222E-6 L -0.29688 0.1412 L -0.29688 0.14166 L -0.29688 0.1412 " pathEditMode="relative" rAng="0" ptsTypes="AAAA">
                                      <p:cBhvr>
                                        <p:cTn id="14" dur="2000" fill="hold"/>
                                        <p:tgtEl>
                                          <p:spTgt spid="12"/>
                                        </p:tgtEl>
                                        <p:attrNameLst>
                                          <p:attrName>ppt_x</p:attrName>
                                          <p:attrName>ppt_y</p:attrName>
                                        </p:attrNameLst>
                                      </p:cBhvr>
                                      <p:rCtr x="-14844" y="7083"/>
                                    </p:animMotion>
                                  </p:childTnLst>
                                </p:cTn>
                              </p:par>
                              <p:par>
                                <p:cTn id="15" presetID="1" presetClass="entr" presetSubtype="0"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grpId="0" nodeType="afterEffect">
                                  <p:stCondLst>
                                    <p:cond delay="300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P spid="9" grpId="0"/>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Connecteur droit avec flèche 25"/>
          <p:cNvCxnSpPr/>
          <p:nvPr/>
        </p:nvCxnSpPr>
        <p:spPr>
          <a:xfrm>
            <a:off x="8032481" y="3734577"/>
            <a:ext cx="1176" cy="7459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ZoneTexte 30"/>
          <p:cNvSpPr txBox="1"/>
          <p:nvPr/>
        </p:nvSpPr>
        <p:spPr>
          <a:xfrm>
            <a:off x="7082618" y="3397461"/>
            <a:ext cx="1882310" cy="369332"/>
          </a:xfrm>
          <a:prstGeom prst="rect">
            <a:avLst/>
          </a:prstGeom>
          <a:noFill/>
        </p:spPr>
        <p:txBody>
          <a:bodyPr wrap="none" rtlCol="0">
            <a:spAutoFit/>
          </a:bodyPr>
          <a:lstStyle/>
          <a:p>
            <a:pPr algn="l" rtl="0"/>
            <a:r>
              <a:rPr lang="fr" b="0" i="0" u="none" baseline="0">
                <a:latin typeface="+mn-lt"/>
              </a:rPr>
              <a:t>Membrane 0,2 µm</a:t>
            </a:r>
          </a:p>
        </p:txBody>
      </p:sp>
      <p:sp>
        <p:nvSpPr>
          <p:cNvPr id="90" name="ZoneTexte 6"/>
          <p:cNvSpPr txBox="1"/>
          <p:nvPr/>
        </p:nvSpPr>
        <p:spPr>
          <a:xfrm>
            <a:off x="1621452" y="1101868"/>
            <a:ext cx="1982081" cy="461665"/>
          </a:xfrm>
          <a:prstGeom prst="rect">
            <a:avLst/>
          </a:prstGeom>
          <a:noFill/>
        </p:spPr>
        <p:txBody>
          <a:bodyPr wrap="none" rtlCol="0">
            <a:spAutoFit/>
          </a:bodyPr>
          <a:lstStyle/>
          <a:p>
            <a:pPr algn="l" rtl="0"/>
            <a:r>
              <a:rPr lang="fr" sz="2400" b="0" i="0" u="none" baseline="0">
                <a:latin typeface="+mn-lt"/>
              </a:rPr>
              <a:t>Compartiment de filtration :</a:t>
            </a:r>
          </a:p>
        </p:txBody>
      </p:sp>
      <p:sp>
        <p:nvSpPr>
          <p:cNvPr id="91" name="ZoneTexte 24"/>
          <p:cNvSpPr txBox="1"/>
          <p:nvPr/>
        </p:nvSpPr>
        <p:spPr>
          <a:xfrm>
            <a:off x="5156645" y="1097858"/>
            <a:ext cx="3343800" cy="461665"/>
          </a:xfrm>
          <a:prstGeom prst="rect">
            <a:avLst/>
          </a:prstGeom>
          <a:noFill/>
        </p:spPr>
        <p:txBody>
          <a:bodyPr wrap="none" rtlCol="0">
            <a:spAutoFit/>
          </a:bodyPr>
          <a:lstStyle/>
          <a:p>
            <a:pPr algn="l" rtl="0"/>
            <a:r>
              <a:rPr lang="fr" sz="2400" b="0" i="0" u="none" baseline="0" dirty="0">
                <a:latin typeface="+mn-lt"/>
              </a:rPr>
              <a:t>Filtration/Concentration</a:t>
            </a:r>
          </a:p>
        </p:txBody>
      </p:sp>
      <p:pic>
        <p:nvPicPr>
          <p:cNvPr id="92" name="Image 28"/>
          <p:cNvPicPr>
            <a:picLocks noChangeAspect="1"/>
          </p:cNvPicPr>
          <p:nvPr/>
        </p:nvPicPr>
        <p:blipFill rotWithShape="1">
          <a:blip r:embed="rId2" cstate="print">
            <a:extLst>
              <a:ext uri="{28A0092B-C50C-407E-A947-70E740481C1C}">
                <a14:useLocalDpi xmlns:a14="http://schemas.microsoft.com/office/drawing/2010/main" val="0"/>
              </a:ext>
            </a:extLst>
          </a:blip>
          <a:srcRect l="40257" t="6782" r="39798" b="53848"/>
          <a:stretch/>
        </p:blipFill>
        <p:spPr>
          <a:xfrm>
            <a:off x="430921" y="3258975"/>
            <a:ext cx="1861342" cy="1612524"/>
          </a:xfrm>
          <a:prstGeom prst="rect">
            <a:avLst/>
          </a:prstGeom>
        </p:spPr>
      </p:pic>
      <p:pic>
        <p:nvPicPr>
          <p:cNvPr id="93" name="Image 29"/>
          <p:cNvPicPr>
            <a:picLocks noChangeAspect="1"/>
          </p:cNvPicPr>
          <p:nvPr/>
        </p:nvPicPr>
        <p:blipFill rotWithShape="1">
          <a:blip r:embed="rId3" cstate="print">
            <a:extLst>
              <a:ext uri="{28A0092B-C50C-407E-A947-70E740481C1C}">
                <a14:useLocalDpi xmlns:a14="http://schemas.microsoft.com/office/drawing/2010/main" val="0"/>
              </a:ext>
            </a:extLst>
          </a:blip>
          <a:srcRect l="38460" t="33293" r="52042" b="45313"/>
          <a:stretch/>
        </p:blipFill>
        <p:spPr>
          <a:xfrm>
            <a:off x="599038" y="3200733"/>
            <a:ext cx="1417881" cy="1401753"/>
          </a:xfrm>
          <a:prstGeom prst="rect">
            <a:avLst/>
          </a:prstGeom>
        </p:spPr>
      </p:pic>
      <p:pic>
        <p:nvPicPr>
          <p:cNvPr id="94" name="Image 33"/>
          <p:cNvPicPr>
            <a:picLocks noChangeAspect="1"/>
          </p:cNvPicPr>
          <p:nvPr/>
        </p:nvPicPr>
        <p:blipFill rotWithShape="1">
          <a:blip r:embed="rId4" cstate="print">
            <a:extLst>
              <a:ext uri="{28A0092B-C50C-407E-A947-70E740481C1C}">
                <a14:useLocalDpi xmlns:a14="http://schemas.microsoft.com/office/drawing/2010/main" val="0"/>
              </a:ext>
            </a:extLst>
          </a:blip>
          <a:srcRect l="38882" t="15605" r="22657" b="19500"/>
          <a:stretch/>
        </p:blipFill>
        <p:spPr>
          <a:xfrm>
            <a:off x="412282" y="3078984"/>
            <a:ext cx="1862752" cy="1379394"/>
          </a:xfrm>
          <a:prstGeom prst="rect">
            <a:avLst/>
          </a:prstGeom>
        </p:spPr>
      </p:pic>
      <p:pic>
        <p:nvPicPr>
          <p:cNvPr id="95" name="Image 5"/>
          <p:cNvPicPr>
            <a:picLocks noChangeAspect="1"/>
          </p:cNvPicPr>
          <p:nvPr/>
        </p:nvPicPr>
        <p:blipFill rotWithShape="1">
          <a:blip r:embed="rId5">
            <a:extLst>
              <a:ext uri="{28A0092B-C50C-407E-A947-70E740481C1C}">
                <a14:useLocalDpi xmlns:a14="http://schemas.microsoft.com/office/drawing/2010/main" val="0"/>
              </a:ext>
            </a:extLst>
          </a:blip>
          <a:srcRect l="47397" t="42406" r="35480" b="28009"/>
          <a:stretch/>
        </p:blipFill>
        <p:spPr>
          <a:xfrm>
            <a:off x="7249602" y="5051086"/>
            <a:ext cx="1565754" cy="1402915"/>
          </a:xfrm>
          <a:prstGeom prst="rect">
            <a:avLst/>
          </a:prstGeom>
        </p:spPr>
      </p:pic>
      <p:pic>
        <p:nvPicPr>
          <p:cNvPr id="96" name="Image 7"/>
          <p:cNvPicPr>
            <a:picLocks noChangeAspect="1"/>
          </p:cNvPicPr>
          <p:nvPr/>
        </p:nvPicPr>
        <p:blipFill rotWithShape="1">
          <a:blip r:embed="rId6">
            <a:extLst>
              <a:ext uri="{28A0092B-C50C-407E-A947-70E740481C1C}">
                <a14:useLocalDpi xmlns:a14="http://schemas.microsoft.com/office/drawing/2010/main" val="0"/>
              </a:ext>
            </a:extLst>
          </a:blip>
          <a:srcRect l="50137" t="43197" r="38493" b="40161"/>
          <a:stretch/>
        </p:blipFill>
        <p:spPr>
          <a:xfrm>
            <a:off x="7512649" y="3830014"/>
            <a:ext cx="1039660" cy="789140"/>
          </a:xfrm>
          <a:prstGeom prst="rect">
            <a:avLst/>
          </a:prstGeom>
        </p:spPr>
      </p:pic>
      <p:pic>
        <p:nvPicPr>
          <p:cNvPr id="97" name="Image 8"/>
          <p:cNvPicPr>
            <a:picLocks noChangeAspect="1"/>
          </p:cNvPicPr>
          <p:nvPr/>
        </p:nvPicPr>
        <p:blipFill rotWithShape="1">
          <a:blip r:embed="rId7">
            <a:extLst>
              <a:ext uri="{28A0092B-C50C-407E-A947-70E740481C1C}">
                <a14:useLocalDpi xmlns:a14="http://schemas.microsoft.com/office/drawing/2010/main" val="0"/>
              </a:ext>
            </a:extLst>
          </a:blip>
          <a:srcRect l="48492" t="31311" r="36576" b="48877"/>
          <a:stretch/>
        </p:blipFill>
        <p:spPr>
          <a:xfrm>
            <a:off x="7249602" y="1742942"/>
            <a:ext cx="1593774" cy="1096635"/>
          </a:xfrm>
          <a:prstGeom prst="rect">
            <a:avLst/>
          </a:prstGeom>
        </p:spPr>
      </p:pic>
      <p:grpSp>
        <p:nvGrpSpPr>
          <p:cNvPr id="98" name="Groupe 34"/>
          <p:cNvGrpSpPr/>
          <p:nvPr/>
        </p:nvGrpSpPr>
        <p:grpSpPr>
          <a:xfrm>
            <a:off x="5323563" y="3522021"/>
            <a:ext cx="1367474" cy="1253555"/>
            <a:chOff x="5424114" y="3462337"/>
            <a:chExt cx="1138766" cy="1045806"/>
          </a:xfrm>
        </p:grpSpPr>
        <p:pic>
          <p:nvPicPr>
            <p:cNvPr id="99" name="Image 35"/>
            <p:cNvPicPr>
              <a:picLocks noChangeAspect="1"/>
            </p:cNvPicPr>
            <p:nvPr/>
          </p:nvPicPr>
          <p:blipFill rotWithShape="1">
            <a:blip r:embed="rId8" cstate="print">
              <a:extLst>
                <a:ext uri="{28A0092B-C50C-407E-A947-70E740481C1C}">
                  <a14:useLocalDpi xmlns:a14="http://schemas.microsoft.com/office/drawing/2010/main" val="0"/>
                </a:ext>
              </a:extLst>
            </a:blip>
            <a:srcRect l="15774" t="22682" r="56882" b="23083"/>
            <a:stretch/>
          </p:blipFill>
          <p:spPr>
            <a:xfrm>
              <a:off x="5424114" y="3462337"/>
              <a:ext cx="1138766" cy="1045806"/>
            </a:xfrm>
            <a:prstGeom prst="rect">
              <a:avLst/>
            </a:prstGeom>
          </p:spPr>
        </p:pic>
        <p:sp>
          <p:nvSpPr>
            <p:cNvPr id="100" name="Ellipse 36"/>
            <p:cNvSpPr/>
            <p:nvPr/>
          </p:nvSpPr>
          <p:spPr>
            <a:xfrm>
              <a:off x="5780145" y="4164548"/>
              <a:ext cx="525581" cy="2084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pic>
        <p:nvPicPr>
          <p:cNvPr id="101" name="Image 10"/>
          <p:cNvPicPr>
            <a:picLocks noChangeAspect="1"/>
          </p:cNvPicPr>
          <p:nvPr/>
        </p:nvPicPr>
        <p:blipFill rotWithShape="1">
          <a:blip r:embed="rId9" cstate="print">
            <a:extLst>
              <a:ext uri="{28A0092B-C50C-407E-A947-70E740481C1C}">
                <a14:useLocalDpi xmlns:a14="http://schemas.microsoft.com/office/drawing/2010/main" val="0"/>
              </a:ext>
            </a:extLst>
          </a:blip>
          <a:srcRect l="30094" t="12671" r="36515" b="16601"/>
          <a:stretch/>
        </p:blipFill>
        <p:spPr>
          <a:xfrm>
            <a:off x="5248406" y="4974147"/>
            <a:ext cx="1648847" cy="1617137"/>
          </a:xfrm>
          <a:prstGeom prst="rect">
            <a:avLst/>
          </a:prstGeom>
        </p:spPr>
      </p:pic>
      <p:pic>
        <p:nvPicPr>
          <p:cNvPr id="102" name="Image 11"/>
          <p:cNvPicPr>
            <a:picLocks noChangeAspect="1"/>
          </p:cNvPicPr>
          <p:nvPr/>
        </p:nvPicPr>
        <p:blipFill rotWithShape="1">
          <a:blip r:embed="rId10" cstate="print">
            <a:extLst>
              <a:ext uri="{28A0092B-C50C-407E-A947-70E740481C1C}">
                <a14:useLocalDpi xmlns:a14="http://schemas.microsoft.com/office/drawing/2010/main" val="0"/>
              </a:ext>
            </a:extLst>
          </a:blip>
          <a:srcRect l="33519" t="46880" r="40368" b="14752"/>
          <a:stretch/>
        </p:blipFill>
        <p:spPr>
          <a:xfrm>
            <a:off x="4899939" y="1735697"/>
            <a:ext cx="2349664" cy="1598543"/>
          </a:xfrm>
          <a:prstGeom prst="rect">
            <a:avLst/>
          </a:prstGeom>
        </p:spPr>
      </p:pic>
      <p:sp>
        <p:nvSpPr>
          <p:cNvPr id="103" name="ZoneTexte 37"/>
          <p:cNvSpPr txBox="1"/>
          <p:nvPr/>
        </p:nvSpPr>
        <p:spPr>
          <a:xfrm>
            <a:off x="1627658" y="2295944"/>
            <a:ext cx="1329210" cy="400110"/>
          </a:xfrm>
          <a:prstGeom prst="rect">
            <a:avLst/>
          </a:prstGeom>
          <a:noFill/>
        </p:spPr>
        <p:txBody>
          <a:bodyPr wrap="none" rtlCol="0">
            <a:spAutoFit/>
          </a:bodyPr>
          <a:lstStyle/>
          <a:p>
            <a:pPr algn="l" rtl="0"/>
            <a:r>
              <a:rPr lang="fr" sz="2000" b="0" i="0" u="none" baseline="0">
                <a:latin typeface="+mn-lt"/>
              </a:rPr>
              <a:t>Couvercle</a:t>
            </a:r>
          </a:p>
        </p:txBody>
      </p:sp>
      <p:sp>
        <p:nvSpPr>
          <p:cNvPr id="104" name="ZoneTexte 38"/>
          <p:cNvSpPr txBox="1"/>
          <p:nvPr/>
        </p:nvSpPr>
        <p:spPr>
          <a:xfrm>
            <a:off x="1616873" y="5535387"/>
            <a:ext cx="1316322" cy="400110"/>
          </a:xfrm>
          <a:prstGeom prst="rect">
            <a:avLst/>
          </a:prstGeom>
          <a:noFill/>
        </p:spPr>
        <p:txBody>
          <a:bodyPr wrap="none" rtlCol="0">
            <a:spAutoFit/>
          </a:bodyPr>
          <a:lstStyle/>
          <a:p>
            <a:pPr algn="l" rtl="0"/>
            <a:r>
              <a:rPr lang="fr" sz="2000" b="0" i="0" u="none" baseline="0">
                <a:latin typeface="+mn-lt"/>
              </a:rPr>
              <a:t>Partie inférieure</a:t>
            </a:r>
          </a:p>
        </p:txBody>
      </p:sp>
      <p:sp>
        <p:nvSpPr>
          <p:cNvPr id="105" name="ZoneTexte 39"/>
          <p:cNvSpPr txBox="1"/>
          <p:nvPr/>
        </p:nvSpPr>
        <p:spPr>
          <a:xfrm>
            <a:off x="1629329" y="3688290"/>
            <a:ext cx="590226" cy="400110"/>
          </a:xfrm>
          <a:prstGeom prst="rect">
            <a:avLst/>
          </a:prstGeom>
          <a:noFill/>
        </p:spPr>
        <p:txBody>
          <a:bodyPr wrap="none" rtlCol="0">
            <a:spAutoFit/>
          </a:bodyPr>
          <a:lstStyle/>
          <a:p>
            <a:pPr algn="l" rtl="0"/>
            <a:r>
              <a:rPr lang="fr" sz="2000" b="0" i="0" u="none" baseline="0" dirty="0">
                <a:latin typeface="+mn-lt"/>
              </a:rPr>
              <a:t>Coupelle</a:t>
            </a:r>
            <a:endParaRPr lang="fr" sz="2000" dirty="0">
              <a:latin typeface="+mn-lt"/>
            </a:endParaRPr>
          </a:p>
        </p:txBody>
      </p:sp>
      <p:sp>
        <p:nvSpPr>
          <p:cNvPr id="21" name="Title 1"/>
          <p:cNvSpPr txBox="1">
            <a:spLocks/>
          </p:cNvSpPr>
          <p:nvPr/>
        </p:nvSpPr>
        <p:spPr>
          <a:xfrm>
            <a:off x="1589553" y="412751"/>
            <a:ext cx="7554447"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dirty="0">
                <a:solidFill>
                  <a:srgbClr val="FF7C80"/>
                </a:solidFill>
                <a:highlight>
                  <a:prstClr val="white"/>
                </a:highlight>
                <a:ea typeface="Calibri"/>
                <a:cs typeface="Calibri"/>
                <a:sym typeface="Calibri"/>
              </a:rPr>
              <a:t>Composants du dispositif de détection 1</a:t>
            </a:r>
          </a:p>
        </p:txBody>
      </p:sp>
      <p:sp>
        <p:nvSpPr>
          <p:cNvPr id="24" name="TextBox 23"/>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8</a:t>
            </a:r>
          </a:p>
        </p:txBody>
      </p:sp>
    </p:spTree>
    <p:extLst>
      <p:ext uri="{BB962C8B-B14F-4D97-AF65-F5344CB8AC3E}">
        <p14:creationId xmlns:p14="http://schemas.microsoft.com/office/powerpoint/2010/main" val="119601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503 0.04283 L 0.29636 0.23264 " pathEditMode="relative" rAng="0" ptsTypes="AA">
                                      <p:cBhvr>
                                        <p:cTn id="12" dur="2000" fill="hold"/>
                                        <p:tgtEl>
                                          <p:spTgt spid="92"/>
                                        </p:tgtEl>
                                        <p:attrNameLst>
                                          <p:attrName>ppt_x</p:attrName>
                                          <p:attrName>ppt_y</p:attrName>
                                        </p:attrNameLst>
                                      </p:cBhvr>
                                      <p:rCtr x="15069" y="9491"/>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0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4"/>
                                        </p:tgtEl>
                                        <p:attrNameLst>
                                          <p:attrName>style.visibility</p:attrName>
                                        </p:attrNameLst>
                                      </p:cBhvr>
                                      <p:to>
                                        <p:strVal val="visible"/>
                                      </p:to>
                                    </p:set>
                                  </p:childTnLst>
                                </p:cTn>
                              </p:par>
                            </p:childTnLst>
                          </p:cTn>
                        </p:par>
                        <p:par>
                          <p:cTn id="20" fill="hold">
                            <p:stCondLst>
                              <p:cond delay="2000"/>
                            </p:stCondLst>
                            <p:childTnLst>
                              <p:par>
                                <p:cTn id="21" presetID="0" presetClass="path" presetSubtype="0" accel="50000" decel="50000" fill="hold" nodeType="afterEffect">
                                  <p:stCondLst>
                                    <p:cond delay="0"/>
                                  </p:stCondLst>
                                  <p:childTnLst>
                                    <p:animMotion origin="layout" path="M -0.00034 0.00023 L 0.28855 -0.19375 " pathEditMode="relative" rAng="0" ptsTypes="AA">
                                      <p:cBhvr>
                                        <p:cTn id="22" dur="2000" fill="hold"/>
                                        <p:tgtEl>
                                          <p:spTgt spid="94"/>
                                        </p:tgtEl>
                                        <p:attrNameLst>
                                          <p:attrName>ppt_x</p:attrName>
                                          <p:attrName>ppt_y</p:attrName>
                                        </p:attrNameLst>
                                      </p:cBhvr>
                                      <p:rCtr x="14444" y="-9699"/>
                                    </p:animMotion>
                                  </p:childTnLst>
                                </p:cTn>
                              </p:par>
                            </p:childTnLst>
                          </p:cTn>
                        </p:par>
                        <p:par>
                          <p:cTn id="23" fill="hold">
                            <p:stCondLst>
                              <p:cond delay="4000"/>
                            </p:stCondLst>
                            <p:childTnLst>
                              <p:par>
                                <p:cTn id="24" presetID="1" presetClass="entr" presetSubtype="0" fill="hold" nodeType="afterEffect">
                                  <p:stCondLst>
                                    <p:cond delay="0"/>
                                  </p:stCondLst>
                                  <p:childTnLst>
                                    <p:set>
                                      <p:cBhvr>
                                        <p:cTn id="25" dur="1" fill="hold">
                                          <p:stCondLst>
                                            <p:cond delay="0"/>
                                          </p:stCondLst>
                                        </p:cTn>
                                        <p:tgtEl>
                                          <p:spTgt spid="10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3"/>
                                        </p:tgtEl>
                                        <p:attrNameLst>
                                          <p:attrName>style.visibility</p:attrName>
                                        </p:attrNameLst>
                                      </p:cBhvr>
                                      <p:to>
                                        <p:strVal val="visible"/>
                                      </p:to>
                                    </p:set>
                                  </p:childTnLst>
                                </p:cTn>
                              </p:par>
                            </p:childTnLst>
                          </p:cTn>
                        </p:par>
                        <p:par>
                          <p:cTn id="30" fill="hold">
                            <p:stCondLst>
                              <p:cond delay="4000"/>
                            </p:stCondLst>
                            <p:childTnLst>
                              <p:par>
                                <p:cTn id="31" presetID="0" presetClass="path" presetSubtype="0" accel="50000" decel="50000" fill="hold" nodeType="afterEffect">
                                  <p:stCondLst>
                                    <p:cond delay="0"/>
                                  </p:stCondLst>
                                  <p:childTnLst>
                                    <p:animMotion origin="layout" path="M 0.00208 0.00069 L 0.29236 0.02454 " pathEditMode="relative" rAng="0" ptsTypes="AA">
                                      <p:cBhvr>
                                        <p:cTn id="32" dur="2000" fill="hold"/>
                                        <p:tgtEl>
                                          <p:spTgt spid="93"/>
                                        </p:tgtEl>
                                        <p:attrNameLst>
                                          <p:attrName>ppt_x</p:attrName>
                                          <p:attrName>ppt_y</p:attrName>
                                        </p:attrNameLst>
                                      </p:cBhvr>
                                      <p:rCtr x="14514" y="1181"/>
                                    </p:animMotion>
                                  </p:childTnLst>
                                </p:cTn>
                              </p:par>
                            </p:childTnLst>
                          </p:cTn>
                        </p:par>
                        <p:par>
                          <p:cTn id="33" fill="hold">
                            <p:stCondLst>
                              <p:cond delay="6000"/>
                            </p:stCondLst>
                            <p:childTnLst>
                              <p:par>
                                <p:cTn id="34" presetID="1" presetClass="entr" presetSubtype="0" fill="hold" nodeType="after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103" grpId="0"/>
      <p:bldP spid="104" grpId="0"/>
      <p:bldP spid="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9553" y="412751"/>
            <a:ext cx="7453963" cy="849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auto">
              <a:spcAft>
                <a:spcPts val="0"/>
              </a:spcAft>
              <a:defRPr/>
            </a:pPr>
            <a:r>
              <a:rPr lang="fr" sz="3600" b="1" i="0" u="none" baseline="0" dirty="0">
                <a:solidFill>
                  <a:srgbClr val="FF7C80"/>
                </a:solidFill>
                <a:highlight>
                  <a:prstClr val="white"/>
                </a:highlight>
                <a:ea typeface="Calibri"/>
                <a:cs typeface="Calibri"/>
                <a:sym typeface="Calibri"/>
              </a:rPr>
              <a:t>Composants du dispositif de détection 2</a:t>
            </a:r>
          </a:p>
        </p:txBody>
      </p:sp>
      <p:sp>
        <p:nvSpPr>
          <p:cNvPr id="24" name="ZoneTexte 19"/>
          <p:cNvSpPr txBox="1"/>
          <p:nvPr/>
        </p:nvSpPr>
        <p:spPr>
          <a:xfrm>
            <a:off x="5449097" y="1173288"/>
            <a:ext cx="3309047" cy="461665"/>
          </a:xfrm>
          <a:prstGeom prst="rect">
            <a:avLst/>
          </a:prstGeom>
          <a:noFill/>
        </p:spPr>
        <p:txBody>
          <a:bodyPr wrap="none" rtlCol="0">
            <a:spAutoFit/>
          </a:bodyPr>
          <a:lstStyle/>
          <a:p>
            <a:pPr algn="l" rtl="0"/>
            <a:r>
              <a:rPr lang="fr" sz="2400" b="0" i="0" u="none" baseline="0" dirty="0">
                <a:latin typeface="+mn-lt"/>
              </a:rPr>
              <a:t>Trois principaux composants</a:t>
            </a:r>
          </a:p>
        </p:txBody>
      </p:sp>
      <p:sp>
        <p:nvSpPr>
          <p:cNvPr id="25" name="ZoneTexte 20"/>
          <p:cNvSpPr txBox="1"/>
          <p:nvPr/>
        </p:nvSpPr>
        <p:spPr>
          <a:xfrm>
            <a:off x="1634322" y="2022135"/>
            <a:ext cx="1477777" cy="400110"/>
          </a:xfrm>
          <a:prstGeom prst="rect">
            <a:avLst/>
          </a:prstGeom>
          <a:noFill/>
        </p:spPr>
        <p:txBody>
          <a:bodyPr wrap="none" rtlCol="0">
            <a:spAutoFit/>
          </a:bodyPr>
          <a:lstStyle/>
          <a:p>
            <a:pPr algn="l" rtl="0"/>
            <a:r>
              <a:rPr lang="fr" sz="2000" b="0" i="0" u="none" baseline="0">
                <a:latin typeface="+mn-lt"/>
              </a:rPr>
              <a:t>Bouchon</a:t>
            </a:r>
            <a:endParaRPr lang="fr" sz="2000" dirty="0">
              <a:latin typeface="+mn-lt"/>
            </a:endParaRPr>
          </a:p>
        </p:txBody>
      </p:sp>
      <p:sp>
        <p:nvSpPr>
          <p:cNvPr id="26" name="ZoneTexte 21"/>
          <p:cNvSpPr txBox="1"/>
          <p:nvPr/>
        </p:nvSpPr>
        <p:spPr>
          <a:xfrm>
            <a:off x="1648019" y="3560979"/>
            <a:ext cx="590226" cy="400110"/>
          </a:xfrm>
          <a:prstGeom prst="rect">
            <a:avLst/>
          </a:prstGeom>
          <a:noFill/>
        </p:spPr>
        <p:txBody>
          <a:bodyPr wrap="none" rtlCol="0">
            <a:spAutoFit/>
          </a:bodyPr>
          <a:lstStyle/>
          <a:p>
            <a:pPr algn="l" rtl="0"/>
            <a:r>
              <a:rPr lang="fr" sz="2000" b="0" i="0" u="none" baseline="0">
                <a:latin typeface="+mn-lt"/>
              </a:rPr>
              <a:t>Coupelle</a:t>
            </a:r>
            <a:endParaRPr lang="fr" sz="2000" dirty="0">
              <a:latin typeface="+mn-lt"/>
            </a:endParaRPr>
          </a:p>
        </p:txBody>
      </p:sp>
      <p:sp>
        <p:nvSpPr>
          <p:cNvPr id="27" name="ZoneTexte 22"/>
          <p:cNvSpPr txBox="1"/>
          <p:nvPr/>
        </p:nvSpPr>
        <p:spPr>
          <a:xfrm>
            <a:off x="1628921" y="5213030"/>
            <a:ext cx="664734" cy="400110"/>
          </a:xfrm>
          <a:prstGeom prst="rect">
            <a:avLst/>
          </a:prstGeom>
          <a:noFill/>
        </p:spPr>
        <p:txBody>
          <a:bodyPr wrap="none" rtlCol="0">
            <a:spAutoFit/>
          </a:bodyPr>
          <a:lstStyle/>
          <a:p>
            <a:pPr algn="l" rtl="0"/>
            <a:r>
              <a:rPr lang="fr" sz="2000" b="0" i="0" u="none" baseline="0">
                <a:latin typeface="+mn-lt"/>
              </a:rPr>
              <a:t>Réservoir</a:t>
            </a:r>
          </a:p>
        </p:txBody>
      </p:sp>
      <p:pic>
        <p:nvPicPr>
          <p:cNvPr id="28" name="Image 23"/>
          <p:cNvPicPr>
            <a:picLocks noChangeAspect="1"/>
          </p:cNvPicPr>
          <p:nvPr/>
        </p:nvPicPr>
        <p:blipFill rotWithShape="1">
          <a:blip r:embed="rId2"/>
          <a:srcRect l="36958" t="32212" r="55832" b="56569"/>
          <a:stretch/>
        </p:blipFill>
        <p:spPr>
          <a:xfrm>
            <a:off x="7617463" y="3666467"/>
            <a:ext cx="834205" cy="712355"/>
          </a:xfrm>
          <a:prstGeom prst="rect">
            <a:avLst/>
          </a:prstGeom>
        </p:spPr>
      </p:pic>
      <p:cxnSp>
        <p:nvCxnSpPr>
          <p:cNvPr id="29" name="Connecteur droit avec flèche 25"/>
          <p:cNvCxnSpPr/>
          <p:nvPr/>
        </p:nvCxnSpPr>
        <p:spPr>
          <a:xfrm>
            <a:off x="8032481" y="3505977"/>
            <a:ext cx="1176" cy="7459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30"/>
          <p:cNvSpPr txBox="1"/>
          <p:nvPr/>
        </p:nvSpPr>
        <p:spPr>
          <a:xfrm>
            <a:off x="7010645" y="3170274"/>
            <a:ext cx="1935210" cy="369332"/>
          </a:xfrm>
          <a:prstGeom prst="rect">
            <a:avLst/>
          </a:prstGeom>
          <a:noFill/>
        </p:spPr>
        <p:txBody>
          <a:bodyPr wrap="none" rtlCol="0">
            <a:spAutoFit/>
          </a:bodyPr>
          <a:lstStyle/>
          <a:p>
            <a:pPr algn="l" rtl="0"/>
            <a:r>
              <a:rPr lang="fr" b="0" i="0" u="none" baseline="0">
                <a:latin typeface="+mn-lt"/>
              </a:rPr>
              <a:t>Membrane 0,2 µm</a:t>
            </a:r>
          </a:p>
        </p:txBody>
      </p:sp>
      <p:pic>
        <p:nvPicPr>
          <p:cNvPr id="31" name="Image 31"/>
          <p:cNvPicPr>
            <a:picLocks noChangeAspect="1"/>
          </p:cNvPicPr>
          <p:nvPr/>
        </p:nvPicPr>
        <p:blipFill rotWithShape="1">
          <a:blip r:embed="rId3"/>
          <a:srcRect l="35743" t="26454" r="53807" b="52583"/>
          <a:stretch/>
        </p:blipFill>
        <p:spPr>
          <a:xfrm>
            <a:off x="7322492" y="4662325"/>
            <a:ext cx="1419977" cy="1563076"/>
          </a:xfrm>
          <a:prstGeom prst="rect">
            <a:avLst/>
          </a:prstGeom>
        </p:spPr>
      </p:pic>
      <p:pic>
        <p:nvPicPr>
          <p:cNvPr id="32" name="Image 32"/>
          <p:cNvPicPr>
            <a:picLocks noChangeAspect="1"/>
          </p:cNvPicPr>
          <p:nvPr/>
        </p:nvPicPr>
        <p:blipFill rotWithShape="1">
          <a:blip r:embed="rId4"/>
          <a:srcRect l="35177" t="29097" r="54698" b="56810"/>
          <a:stretch/>
        </p:blipFill>
        <p:spPr>
          <a:xfrm>
            <a:off x="7421185" y="1549617"/>
            <a:ext cx="1368944" cy="1051349"/>
          </a:xfrm>
          <a:prstGeom prst="rect">
            <a:avLst/>
          </a:prstGeom>
        </p:spPr>
      </p:pic>
      <p:sp>
        <p:nvSpPr>
          <p:cNvPr id="33" name="ZoneTexte 6"/>
          <p:cNvSpPr txBox="1"/>
          <p:nvPr/>
        </p:nvSpPr>
        <p:spPr>
          <a:xfrm>
            <a:off x="1602402" y="1166977"/>
            <a:ext cx="2178673" cy="461665"/>
          </a:xfrm>
          <a:prstGeom prst="rect">
            <a:avLst/>
          </a:prstGeom>
          <a:noFill/>
        </p:spPr>
        <p:txBody>
          <a:bodyPr wrap="none" rtlCol="0">
            <a:spAutoFit/>
          </a:bodyPr>
          <a:lstStyle/>
          <a:p>
            <a:pPr algn="l" rtl="0"/>
            <a:r>
              <a:rPr lang="fr" sz="2400" b="0" i="0" u="none" baseline="0">
                <a:latin typeface="+mn-lt"/>
              </a:rPr>
              <a:t>Compartiment de traitement :</a:t>
            </a:r>
          </a:p>
        </p:txBody>
      </p:sp>
      <p:pic>
        <p:nvPicPr>
          <p:cNvPr id="34" name="Image 27"/>
          <p:cNvPicPr>
            <a:picLocks noChangeAspect="1"/>
          </p:cNvPicPr>
          <p:nvPr/>
        </p:nvPicPr>
        <p:blipFill rotWithShape="1">
          <a:blip r:embed="rId5" cstate="print">
            <a:extLst>
              <a:ext uri="{28A0092B-C50C-407E-A947-70E740481C1C}">
                <a14:useLocalDpi xmlns:a14="http://schemas.microsoft.com/office/drawing/2010/main" val="0"/>
              </a:ext>
            </a:extLst>
          </a:blip>
          <a:srcRect l="62304" t="20768" r="16778" b="23426"/>
          <a:stretch/>
        </p:blipFill>
        <p:spPr>
          <a:xfrm>
            <a:off x="1878461" y="3179305"/>
            <a:ext cx="1224136" cy="1512169"/>
          </a:xfrm>
          <a:prstGeom prst="rect">
            <a:avLst/>
          </a:prstGeom>
        </p:spPr>
      </p:pic>
      <p:pic>
        <p:nvPicPr>
          <p:cNvPr id="35" name="Image 28"/>
          <p:cNvPicPr>
            <a:picLocks noChangeAspect="1"/>
          </p:cNvPicPr>
          <p:nvPr/>
        </p:nvPicPr>
        <p:blipFill rotWithShape="1">
          <a:blip r:embed="rId6" cstate="print">
            <a:extLst>
              <a:ext uri="{28A0092B-C50C-407E-A947-70E740481C1C}">
                <a14:useLocalDpi xmlns:a14="http://schemas.microsoft.com/office/drawing/2010/main" val="0"/>
              </a:ext>
            </a:extLst>
          </a:blip>
          <a:srcRect l="38095" t="33261" r="51240" b="43706"/>
          <a:stretch/>
        </p:blipFill>
        <p:spPr>
          <a:xfrm>
            <a:off x="1890987" y="3139618"/>
            <a:ext cx="1222083" cy="1222081"/>
          </a:xfrm>
          <a:prstGeom prst="rect">
            <a:avLst/>
          </a:prstGeom>
        </p:spPr>
      </p:pic>
      <p:pic>
        <p:nvPicPr>
          <p:cNvPr id="36" name="Image 29"/>
          <p:cNvPicPr>
            <a:picLocks noChangeAspect="1"/>
          </p:cNvPicPr>
          <p:nvPr/>
        </p:nvPicPr>
        <p:blipFill rotWithShape="1">
          <a:blip r:embed="rId7" cstate="print">
            <a:extLst>
              <a:ext uri="{28A0092B-C50C-407E-A947-70E740481C1C}">
                <a14:useLocalDpi xmlns:a14="http://schemas.microsoft.com/office/drawing/2010/main" val="0"/>
              </a:ext>
            </a:extLst>
          </a:blip>
          <a:srcRect l="24610" t="10630" r="40937" b="9646"/>
          <a:stretch/>
        </p:blipFill>
        <p:spPr>
          <a:xfrm>
            <a:off x="1842993" y="3026655"/>
            <a:ext cx="1244968" cy="1333894"/>
          </a:xfrm>
          <a:prstGeom prst="rect">
            <a:avLst/>
          </a:prstGeom>
        </p:spPr>
      </p:pic>
      <p:pic>
        <p:nvPicPr>
          <p:cNvPr id="37" name="Image 1"/>
          <p:cNvPicPr>
            <a:picLocks noChangeAspect="1"/>
          </p:cNvPicPr>
          <p:nvPr/>
        </p:nvPicPr>
        <p:blipFill rotWithShape="1">
          <a:blip r:embed="rId8" cstate="print">
            <a:extLst>
              <a:ext uri="{28A0092B-C50C-407E-A947-70E740481C1C}">
                <a14:useLocalDpi xmlns:a14="http://schemas.microsoft.com/office/drawing/2010/main" val="0"/>
              </a:ext>
            </a:extLst>
          </a:blip>
          <a:srcRect l="38653" t="27101" r="36235" b="6613"/>
          <a:stretch/>
        </p:blipFill>
        <p:spPr>
          <a:xfrm rot="199741">
            <a:off x="5495883" y="4540204"/>
            <a:ext cx="1270113" cy="1552361"/>
          </a:xfrm>
          <a:prstGeom prst="rect">
            <a:avLst/>
          </a:prstGeom>
        </p:spPr>
      </p:pic>
      <p:grpSp>
        <p:nvGrpSpPr>
          <p:cNvPr id="38" name="Groupe 4"/>
          <p:cNvGrpSpPr/>
          <p:nvPr/>
        </p:nvGrpSpPr>
        <p:grpSpPr>
          <a:xfrm>
            <a:off x="5585903" y="3271252"/>
            <a:ext cx="929953" cy="835227"/>
            <a:chOff x="5424114" y="3462337"/>
            <a:chExt cx="1138766" cy="1045806"/>
          </a:xfrm>
        </p:grpSpPr>
        <p:pic>
          <p:nvPicPr>
            <p:cNvPr id="39" name="Image 2"/>
            <p:cNvPicPr>
              <a:picLocks noChangeAspect="1"/>
            </p:cNvPicPr>
            <p:nvPr/>
          </p:nvPicPr>
          <p:blipFill rotWithShape="1">
            <a:blip r:embed="rId9" cstate="print">
              <a:extLst>
                <a:ext uri="{28A0092B-C50C-407E-A947-70E740481C1C}">
                  <a14:useLocalDpi xmlns:a14="http://schemas.microsoft.com/office/drawing/2010/main" val="0"/>
                </a:ext>
              </a:extLst>
            </a:blip>
            <a:srcRect l="15774" t="22682" r="56882" b="23083"/>
            <a:stretch/>
          </p:blipFill>
          <p:spPr>
            <a:xfrm>
              <a:off x="5424114" y="3462337"/>
              <a:ext cx="1138766" cy="1045806"/>
            </a:xfrm>
            <a:prstGeom prst="rect">
              <a:avLst/>
            </a:prstGeom>
          </p:spPr>
        </p:pic>
        <p:sp>
          <p:nvSpPr>
            <p:cNvPr id="40" name="Ellipse 3"/>
            <p:cNvSpPr/>
            <p:nvPr/>
          </p:nvSpPr>
          <p:spPr>
            <a:xfrm>
              <a:off x="5780145" y="4164548"/>
              <a:ext cx="525581" cy="2084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pic>
        <p:nvPicPr>
          <p:cNvPr id="41" name="Image 8"/>
          <p:cNvPicPr>
            <a:picLocks noChangeAspect="1"/>
          </p:cNvPicPr>
          <p:nvPr/>
        </p:nvPicPr>
        <p:blipFill rotWithShape="1">
          <a:blip r:embed="rId10" cstate="print">
            <a:extLst>
              <a:ext uri="{28A0092B-C50C-407E-A947-70E740481C1C}">
                <a14:useLocalDpi xmlns:a14="http://schemas.microsoft.com/office/drawing/2010/main" val="0"/>
              </a:ext>
            </a:extLst>
          </a:blip>
          <a:srcRect l="35055" t="25424" r="35903" b="16621"/>
          <a:stretch/>
        </p:blipFill>
        <p:spPr>
          <a:xfrm rot="203145">
            <a:off x="5431222" y="1663998"/>
            <a:ext cx="1274859" cy="1177941"/>
          </a:xfrm>
          <a:prstGeom prst="rect">
            <a:avLst/>
          </a:prstGeom>
        </p:spPr>
      </p:pic>
      <p:sp>
        <p:nvSpPr>
          <p:cNvPr id="23" name="TextBox 22"/>
          <p:cNvSpPr txBox="1"/>
          <p:nvPr/>
        </p:nvSpPr>
        <p:spPr>
          <a:xfrm flipH="1">
            <a:off x="5685050" y="6398125"/>
            <a:ext cx="402629" cy="261610"/>
          </a:xfrm>
          <a:prstGeom prst="rect">
            <a:avLst/>
          </a:prstGeom>
          <a:noFill/>
        </p:spPr>
        <p:txBody>
          <a:bodyPr wrap="square" rtlCol="0">
            <a:spAutoFit/>
          </a:bodyPr>
          <a:lstStyle/>
          <a:p>
            <a:pPr algn="ctr" rtl="0"/>
            <a:r>
              <a:rPr lang="fr" sz="1100" b="0" i="0" u="none" baseline="0">
                <a:latin typeface="+mn-lt"/>
              </a:rPr>
              <a:t>9</a:t>
            </a:r>
          </a:p>
        </p:txBody>
      </p:sp>
    </p:spTree>
    <p:extLst>
      <p:ext uri="{BB962C8B-B14F-4D97-AF65-F5344CB8AC3E}">
        <p14:creationId xmlns:p14="http://schemas.microsoft.com/office/powerpoint/2010/main" val="243317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2.22222E-6 -2.59259E-6 L 0.22778 0.21482 L 0.22778 0.21227 " pathEditMode="relative" rAng="0" ptsTypes="AAA">
                                      <p:cBhvr>
                                        <p:cTn id="12" dur="2000" fill="hold"/>
                                        <p:tgtEl>
                                          <p:spTgt spid="34"/>
                                        </p:tgtEl>
                                        <p:attrNameLst>
                                          <p:attrName>ppt_x</p:attrName>
                                          <p:attrName>ppt_y</p:attrName>
                                        </p:attrNameLst>
                                      </p:cBhvr>
                                      <p:rCtr x="11389" y="10741"/>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par>
                          <p:cTn id="22" fill="hold">
                            <p:stCondLst>
                              <p:cond delay="2000"/>
                            </p:stCondLst>
                            <p:childTnLst>
                              <p:par>
                                <p:cTn id="23" presetID="0" presetClass="path" presetSubtype="0" accel="50000" decel="50000" fill="hold" nodeType="afterEffect">
                                  <p:stCondLst>
                                    <p:cond delay="0"/>
                                  </p:stCondLst>
                                  <p:childTnLst>
                                    <p:animMotion origin="layout" path="M -1.11111E-6 -7.40741E-7 L 0.22639 0.01181 L 0.22639 0.01134 " pathEditMode="relative" rAng="0" ptsTypes="AAA">
                                      <p:cBhvr>
                                        <p:cTn id="24" dur="2000" fill="hold"/>
                                        <p:tgtEl>
                                          <p:spTgt spid="35"/>
                                        </p:tgtEl>
                                        <p:attrNameLst>
                                          <p:attrName>ppt_x</p:attrName>
                                          <p:attrName>ppt_y</p:attrName>
                                        </p:attrNameLst>
                                      </p:cBhvr>
                                      <p:rCtr x="11319" y="579"/>
                                    </p:animMotion>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par>
                          <p:cTn id="36" fill="hold">
                            <p:stCondLst>
                              <p:cond delay="4000"/>
                            </p:stCondLst>
                            <p:childTnLst>
                              <p:par>
                                <p:cTn id="37" presetID="0" presetClass="path" presetSubtype="0" accel="50000" decel="50000" fill="hold" nodeType="afterEffect">
                                  <p:stCondLst>
                                    <p:cond delay="0"/>
                                  </p:stCondLst>
                                  <p:childTnLst>
                                    <p:animMotion origin="layout" path="M 1.94444E-6 2.59259E-6 L 0.22604 -0.20023 " pathEditMode="relative" rAng="0" ptsTypes="AA">
                                      <p:cBhvr>
                                        <p:cTn id="38" dur="2000" fill="hold"/>
                                        <p:tgtEl>
                                          <p:spTgt spid="36"/>
                                        </p:tgtEl>
                                        <p:attrNameLst>
                                          <p:attrName>ppt_x</p:attrName>
                                          <p:attrName>ppt_y</p:attrName>
                                        </p:attrNameLst>
                                      </p:cBhvr>
                                      <p:rCtr x="11302" y="-10023"/>
                                    </p:animMotion>
                                  </p:childTnLst>
                                </p:cTn>
                              </p:par>
                            </p:childTnLst>
                          </p:cTn>
                        </p:par>
                        <p:par>
                          <p:cTn id="39" fill="hold">
                            <p:stCondLst>
                              <p:cond delay="6000"/>
                            </p:stCondLst>
                            <p:childTnLst>
                              <p:par>
                                <p:cTn id="40" presetID="1"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par>
                          <p:cTn id="42" fill="hold">
                            <p:stCondLst>
                              <p:cond delay="6000"/>
                            </p:stCondLst>
                            <p:childTnLst>
                              <p:par>
                                <p:cTn id="43" presetID="1"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0" grpId="0"/>
      <p:bldP spid="3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6958</TotalTime>
  <Words>758</Words>
  <Application>Microsoft Office PowerPoint</Application>
  <PresentationFormat>Diavetítés a képernyőre (4:3 oldalarány)</PresentationFormat>
  <Paragraphs>226</Paragraphs>
  <Slides>23</Slides>
  <Notes>12</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23</vt:i4>
      </vt:variant>
    </vt:vector>
  </HeadingPairs>
  <TitlesOfParts>
    <vt:vector size="31" baseType="lpstr">
      <vt:lpstr>Adobe Devanagari</vt:lpstr>
      <vt:lpstr>Arial</vt:lpstr>
      <vt:lpstr>Calibri</vt:lpstr>
      <vt:lpstr>Calibri Light</vt:lpstr>
      <vt:lpstr>Open Sans</vt:lpstr>
      <vt:lpstr>Open Sans Light</vt:lpstr>
      <vt:lpstr>Wingdings</vt:lpstr>
      <vt:lpstr>Office Theme</vt:lpstr>
      <vt:lpstr>PowerPoint-bemutató</vt:lpstr>
      <vt:lpstr>Les avantages du dispositif NG DetecTool</vt:lpstr>
      <vt:lpstr>Méthodes d'isolement lentes </vt:lpstr>
      <vt:lpstr>Le test d'immunoessai rapide</vt:lpstr>
      <vt:lpstr>Types d'échantillon,  résultats et étapes suivantes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Principe de détection</vt:lpstr>
      <vt:lpstr>PowerPoint-bemutató</vt:lpstr>
      <vt:lpstr>PowerPoint-bemutató</vt:lpstr>
      <vt:lpstr>PowerPoint-bemutató</vt:lpstr>
      <vt:lpstr>PowerPoint-bemutató</vt:lpstr>
      <vt:lpstr>Vous avez terminé le  chapitre « Principes d'analyse » de la formation à l'utilisation du dispositif NG DetecTool.  Merci pour votre attention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Windows-felhasználó</dc:creator>
  <cp:lastModifiedBy>Farkas Szilvia</cp:lastModifiedBy>
  <cp:revision>435</cp:revision>
  <dcterms:created xsi:type="dcterms:W3CDTF">2018-05-30T07:57:59Z</dcterms:created>
  <dcterms:modified xsi:type="dcterms:W3CDTF">2018-12-03T15:23:10Z</dcterms:modified>
</cp:coreProperties>
</file>