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29612" y="5048232"/>
            <a:ext cx="5187613" cy="146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53882" cy="48499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2"/>
          <p:cNvCxnSpPr/>
          <p:nvPr/>
        </p:nvCxnSpPr>
        <p:spPr>
          <a:xfrm>
            <a:off x="0" y="4849906"/>
            <a:ext cx="9144000" cy="0"/>
          </a:xfrm>
          <a:prstGeom prst="straightConnector1">
            <a:avLst/>
          </a:prstGeom>
          <a:noFill/>
          <a:ln cap="flat" cmpd="sng" w="63500">
            <a:solidFill>
              <a:srgbClr val="FF7C8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1541928" y="365126"/>
            <a:ext cx="69734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 rot="5400000">
            <a:off x="2852970" y="514583"/>
            <a:ext cx="4351338" cy="6973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11" type="ftr"/>
          </p:nvPr>
        </p:nvSpPr>
        <p:spPr>
          <a:xfrm>
            <a:off x="4195482" y="6356351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11" type="ftr"/>
          </p:nvPr>
        </p:nvSpPr>
        <p:spPr>
          <a:xfrm>
            <a:off x="3649382" y="6356350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1541925" y="365125"/>
            <a:ext cx="597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1541928" y="1825625"/>
            <a:ext cx="697342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/>
        </p:nvSpPr>
        <p:spPr>
          <a:xfrm>
            <a:off x="1541928" y="6311899"/>
            <a:ext cx="155089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FF7C80"/>
                </a:solidFill>
                <a:latin typeface="Calibri"/>
                <a:ea typeface="Calibri"/>
                <a:cs typeface="Calibri"/>
                <a:sym typeface="Calibri"/>
              </a:rPr>
              <a:t>AMR elméleti háttér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4698156" y="6311899"/>
            <a:ext cx="660963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s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s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/19</a:t>
            </a:r>
            <a:endParaRPr b="0" i="0" sz="13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776382" y="6362704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1541928" y="365126"/>
            <a:ext cx="69734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195482" y="6356351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195482" y="6356351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541928" y="365126"/>
            <a:ext cx="69734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4195482" y="6356351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1" type="ftr"/>
          </p:nvPr>
        </p:nvSpPr>
        <p:spPr>
          <a:xfrm>
            <a:off x="4195482" y="6356351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1" type="ftr"/>
          </p:nvPr>
        </p:nvSpPr>
        <p:spPr>
          <a:xfrm>
            <a:off x="4195482" y="6356351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4195482" y="6356351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541928" y="365126"/>
            <a:ext cx="69734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541928" y="1825625"/>
            <a:ext cx="697342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170" y="0"/>
            <a:ext cx="1116418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1"/>
          <p:cNvCxnSpPr/>
          <p:nvPr/>
        </p:nvCxnSpPr>
        <p:spPr>
          <a:xfrm rot="10800000">
            <a:off x="1138517" y="0"/>
            <a:ext cx="0" cy="6858000"/>
          </a:xfrm>
          <a:prstGeom prst="straightConnector1">
            <a:avLst/>
          </a:prstGeom>
          <a:noFill/>
          <a:ln cap="flat" cmpd="sng" w="63500">
            <a:solidFill>
              <a:srgbClr val="FF7C8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" name="Google Shape;14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71036" y="6227763"/>
            <a:ext cx="1669713" cy="47254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Relationship Id="rId4" Type="http://schemas.openxmlformats.org/officeDocument/2006/relationships/image" Target="../media/image11.jpg"/><Relationship Id="rId5" Type="http://schemas.openxmlformats.org/officeDocument/2006/relationships/image" Target="../media/image18.jpg"/><Relationship Id="rId6" Type="http://schemas.openxmlformats.org/officeDocument/2006/relationships/image" Target="../media/image13.jpg"/><Relationship Id="rId7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Relationship Id="rId4" Type="http://schemas.openxmlformats.org/officeDocument/2006/relationships/hyperlink" Target="https://ecdc.europa.eu/sites/portal/files/media/en/publications/Publications/carbapenem-resistant-enterobacteriaceae-risk-assessment-april-2016.pdf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gif"/><Relationship Id="rId4" Type="http://schemas.openxmlformats.org/officeDocument/2006/relationships/image" Target="../media/image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ebi.ac.uk/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/>
        </p:nvSpPr>
        <p:spPr>
          <a:xfrm>
            <a:off x="0" y="364071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MATERIAL DE ENSEÑANZA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1314450" y="1978576"/>
            <a:ext cx="6448500" cy="1450500"/>
          </a:xfrm>
          <a:prstGeom prst="roundRect">
            <a:avLst>
              <a:gd fmla="val 16667" name="adj"/>
            </a:avLst>
          </a:prstGeom>
          <a:solidFill>
            <a:schemeClr val="lt1">
              <a:alpha val="60000"/>
            </a:schemeClr>
          </a:solidFill>
          <a:ln cap="flat" cmpd="sng" w="28575">
            <a:solidFill>
              <a:srgbClr val="99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343100" y="1845376"/>
            <a:ext cx="6391200" cy="15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5600"/>
              <a:buFont typeface="Calibri"/>
              <a:buNone/>
            </a:pPr>
            <a:r>
              <a:rPr b="1" i="0" lang="es" sz="3200" u="none" cap="none" strike="noStrike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TRASFONDO TEÓRICO DE LA RAM</a:t>
            </a:r>
            <a:endParaRPr b="0" i="0" sz="3200" u="none" cap="none" strike="noStrike">
              <a:solidFill>
                <a:srgbClr val="99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1079925" y="1488450"/>
            <a:ext cx="4703400" cy="45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hidroliza la mayoría de las penicilinas y cefalosporinas, incluyendo los compuestos oximino-betalactámicos: cefalosporinas de 2</a:t>
            </a:r>
            <a:r>
              <a:rPr b="0" baseline="30000" i="0" lang="es" sz="2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es" sz="2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3</a:t>
            </a:r>
            <a:r>
              <a:rPr b="0" baseline="30000" i="0" lang="es" sz="2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es" sz="2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y 4</a:t>
            </a:r>
            <a:r>
              <a:rPr b="0" baseline="30000" i="0" lang="es" sz="2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es" sz="2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generación y aztreonam (pero las cefamicinas y carbapenemes no)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los inhibidores de betalactamasas (ácido clavulánico, sulbactam, tazobactam) inhiben su funcionamiento (</a:t>
            </a:r>
            <a:r>
              <a:rPr b="0" i="0" lang="es" sz="21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EUCAST - 2017</a:t>
            </a:r>
            <a:r>
              <a:rPr b="0" i="0" lang="es" sz="2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21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2"/>
          <p:cNvSpPr txBox="1"/>
          <p:nvPr>
            <p:ph type="title"/>
          </p:nvPr>
        </p:nvSpPr>
        <p:spPr>
          <a:xfrm>
            <a:off x="1541928" y="412751"/>
            <a:ext cx="7483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s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Características</a:t>
            </a:r>
            <a:r>
              <a:rPr b="1" i="0" lang="es" sz="30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más</a:t>
            </a:r>
            <a:r>
              <a:rPr b="1" i="0" lang="es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importantes </a:t>
            </a:r>
            <a:r>
              <a:rPr b="1" i="0" lang="es" sz="30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de ESBL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6320326" y="4605551"/>
            <a:ext cx="2195102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 que produce ESBL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400" y="1662113"/>
            <a:ext cx="2746648" cy="274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/>
        </p:nvSpPr>
        <p:spPr>
          <a:xfrm>
            <a:off x="1565875" y="1463674"/>
            <a:ext cx="3824400" cy="43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640"/>
              <a:buFont typeface="Noto Sans Symbols"/>
              <a:buChar char="▪"/>
            </a:pP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imipenem, meropenem, ertapenem, doripenem</a:t>
            </a:r>
            <a:endParaRPr b="0" i="0" sz="20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FF7C80"/>
              </a:buClr>
              <a:buSzPts val="2640"/>
              <a:buFont typeface="Noto Sans Symbols"/>
              <a:buChar char="▪"/>
            </a:pP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del espectro más amplio</a:t>
            </a:r>
            <a:endParaRPr b="0" i="0" sz="20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FF7C80"/>
              </a:buClr>
              <a:buSzPts val="2640"/>
              <a:buFont typeface="Noto Sans Symbols"/>
              <a:buChar char="▪"/>
            </a:pP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tratamiento de infecciones graves / «última posibilidad de tratamiento </a:t>
            </a:r>
            <a:r>
              <a:rPr b="0" i="0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multirresistente / para el tratamiento de </a:t>
            </a: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infecciones </a:t>
            </a:r>
            <a:r>
              <a:rPr b="0" i="0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causadas por </a:t>
            </a: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bacterias que producen ESBL</a:t>
            </a:r>
            <a:r>
              <a:rPr b="0" i="0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8778" y="1653946"/>
            <a:ext cx="2746649" cy="274664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/>
        </p:nvSpPr>
        <p:spPr>
          <a:xfrm>
            <a:off x="5943827" y="4538503"/>
            <a:ext cx="257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Bacteria gram negativa resistente a carbapenem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1541928" y="412751"/>
            <a:ext cx="6973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s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Carbapenemes</a:t>
            </a:r>
            <a:endParaRPr b="1" i="0" sz="3600" u="none" cap="none" strike="noStrike">
              <a:solidFill>
                <a:srgbClr val="FF7C8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1541928" y="419718"/>
            <a:ext cx="69734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i="0" lang="es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Carbapenemasas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1575500" y="1502075"/>
            <a:ext cx="4335606" cy="4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hidrolizan las penicilinas y, en la mayoría de los casos, también las cefalosporinas, y en medida diferente degradan los carbapenemes y monobactámicos (</a:t>
            </a:r>
            <a:r>
              <a:rPr b="0" i="0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EUCAST</a:t>
            </a: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tipos: OXA, KPC, NDM, IMP, VIM, etc. </a:t>
            </a:r>
            <a:endParaRPr b="0" i="0" sz="20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las infecciones causadas por bacterias que producen OXA y KPC se pueden tratar con la combinación de carbapenem e inhibidor de betalactamasa</a:t>
            </a:r>
            <a:endParaRPr b="0" i="0" sz="20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3845" y="1646701"/>
            <a:ext cx="2778498" cy="277849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/>
        </p:nvSpPr>
        <p:spPr>
          <a:xfrm>
            <a:off x="5998100" y="4614450"/>
            <a:ext cx="24300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Prueba E test de carbapenem</a:t>
            </a:r>
            <a:br>
              <a:rPr b="0" i="0" lang="es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1541950" y="1871900"/>
            <a:ext cx="4452000" cy="3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Las infecciones hospitalarias causadas por bacterias resistentes implican mayor riesgo en los siguientes casos: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tratamiento hospitalario prolongado</a:t>
            </a:r>
            <a:endParaRPr b="0" i="0" sz="20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estancia en las unidades de cuidados intensivos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tratamiento previo con antibióticos de amplio espectro</a:t>
            </a:r>
            <a:endParaRPr b="0" i="0" sz="20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0950" y="2016400"/>
            <a:ext cx="2625624" cy="25615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666666">
                <a:alpha val="49803"/>
              </a:srgbClr>
            </a:outerShdw>
          </a:effectLst>
        </p:spPr>
      </p:pic>
      <p:sp>
        <p:nvSpPr>
          <p:cNvPr id="172" name="Google Shape;172;p25"/>
          <p:cNvSpPr txBox="1"/>
          <p:nvPr/>
        </p:nvSpPr>
        <p:spPr>
          <a:xfrm>
            <a:off x="1478425" y="229225"/>
            <a:ext cx="6671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s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Resistencia y su detección - estado actual - 1</a:t>
            </a:r>
            <a:endParaRPr b="1" i="0" sz="3600" u="none" cap="none" strike="noStrike">
              <a:solidFill>
                <a:srgbClr val="FF7C8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/>
        </p:nvSpPr>
        <p:spPr>
          <a:xfrm>
            <a:off x="1565693" y="1945375"/>
            <a:ext cx="7018500" cy="3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 resistencia de las bacterias muestra un rápido aumento mundialmente</a:t>
            </a:r>
            <a:br>
              <a:rPr b="1" i="0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(datos de OMS, ECDC)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0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La colonización con bacterias que producen ESBL</a:t>
            </a: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" sz="20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es cada vez más frecuente.</a:t>
            </a: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Las bacterias que producen</a:t>
            </a: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ESBL aisladas con más frecuencia: </a:t>
            </a:r>
            <a:r>
              <a:rPr b="0" i="1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E. coli </a:t>
            </a:r>
            <a:r>
              <a:rPr b="0" i="0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b="0" i="1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K. pneumoniae</a:t>
            </a:r>
            <a:r>
              <a:rPr b="0" i="0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. (EUCAST - 2017) </a:t>
            </a:r>
            <a:endParaRPr b="0" i="0" sz="20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viajes al extranjero aceleran la difusión de las bacterias multirresistentes.</a:t>
            </a:r>
            <a:endParaRPr b="0" i="0" sz="20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1478425" y="229225"/>
            <a:ext cx="64416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s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Resistencia y su detección - estado actual - 2</a:t>
            </a:r>
            <a:endParaRPr b="1" i="0" sz="3600" u="none" cap="none" strike="noStrike">
              <a:solidFill>
                <a:srgbClr val="FF7C8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1478425" y="229225"/>
            <a:ext cx="66645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s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Resistencia y su detección - estado actual - 3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1546000" y="1554775"/>
            <a:ext cx="71151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6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La proporción en Europa de las bacterias de 3</a:t>
            </a:r>
            <a:r>
              <a:rPr b="1" baseline="30000" i="0" lang="es" sz="16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i="0" lang="es" sz="16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generación resistentes a cefalosporinas y carbapenemes en las cepas aisladas de E. coli y K. pneumoniae provenientes de muestras invasivas (según datos de ECDC)</a:t>
            </a:r>
            <a:br>
              <a:rPr b="1" i="0" lang="es" sz="16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6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7"/>
          <p:cNvSpPr txBox="1"/>
          <p:nvPr/>
        </p:nvSpPr>
        <p:spPr>
          <a:xfrm rot="-5400000">
            <a:off x="1401700" y="3572675"/>
            <a:ext cx="9048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8015313" y="4968725"/>
            <a:ext cx="4731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2586750" y="5603600"/>
            <a:ext cx="259765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 coli de 3</a:t>
            </a:r>
            <a:r>
              <a:rPr b="0" baseline="30000" i="0" lang="e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e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generación resistente a cefalosporina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5781775" y="5585450"/>
            <a:ext cx="1671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 coli resistente a carbapenem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2586750" y="5829900"/>
            <a:ext cx="2943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 pneumoniae</a:t>
            </a:r>
            <a:r>
              <a:rPr b="0" i="0" lang="e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3</a:t>
            </a:r>
            <a:r>
              <a:rPr b="0" baseline="30000" i="0" lang="e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e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generación resistente a cefalosporina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5781775" y="5829888"/>
            <a:ext cx="2706638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K. pneumoniae</a:t>
            </a:r>
            <a:r>
              <a:rPr b="0" i="0" lang="e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resistente a carbapenem</a:t>
            </a:r>
            <a:endParaRPr b="0" i="1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1538" y="5939000"/>
            <a:ext cx="358925" cy="1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2950" y="5932700"/>
            <a:ext cx="390950" cy="133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52950" y="5688800"/>
            <a:ext cx="390950" cy="16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35525" y="5688812"/>
            <a:ext cx="390954" cy="14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59950" y="2416050"/>
            <a:ext cx="6082974" cy="31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25" y="2314175"/>
            <a:ext cx="5849092" cy="34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 txBox="1"/>
          <p:nvPr/>
        </p:nvSpPr>
        <p:spPr>
          <a:xfrm>
            <a:off x="1478428" y="1402994"/>
            <a:ext cx="6779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Presencia de las bacterias</a:t>
            </a:r>
            <a:r>
              <a:rPr b="0" i="0" lang="e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producen carbapenemasas</a:t>
            </a:r>
            <a:r>
              <a:rPr b="0" i="0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1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 pneumoniae </a:t>
            </a:r>
            <a:r>
              <a:rPr b="0" i="0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b="0" i="1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coli</a:t>
            </a:r>
            <a:r>
              <a:rPr b="0" i="0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 reportados por hospitales de 38 países europeos, mayo de 2015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1814338" y="5882844"/>
            <a:ext cx="6387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b="0" i="0" lang="es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Carbapenem-resistant Enterobacteriaceae</a:t>
            </a:r>
            <a:r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(CRE), 8 de abril de 2016, Stockholm: ECDC; 2016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1478425" y="229225"/>
            <a:ext cx="6659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s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Resistencia y su detección - estado actual - 4</a:t>
            </a:r>
            <a:endParaRPr b="1" i="0" sz="3600" u="none" cap="none" strike="noStrike">
              <a:solidFill>
                <a:srgbClr val="FF7C8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67925" y="5215000"/>
            <a:ext cx="864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Luxemburgo</a:t>
            </a:r>
            <a:endParaRPr b="0" i="0" sz="8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2667925" y="5472175"/>
            <a:ext cx="864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Malta</a:t>
            </a:r>
            <a:endParaRPr b="0" i="0" sz="8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2132475" y="2421600"/>
            <a:ext cx="2290500" cy="13134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28"/>
          <p:cNvGrpSpPr/>
          <p:nvPr/>
        </p:nvGrpSpPr>
        <p:grpSpPr>
          <a:xfrm>
            <a:off x="2209825" y="2391100"/>
            <a:ext cx="2180700" cy="1313450"/>
            <a:chOff x="2209825" y="2543500"/>
            <a:chExt cx="2180700" cy="1313450"/>
          </a:xfrm>
        </p:grpSpPr>
        <p:sp>
          <p:nvSpPr>
            <p:cNvPr id="209" name="Google Shape;209;p28"/>
            <p:cNvSpPr txBox="1"/>
            <p:nvPr/>
          </p:nvSpPr>
          <p:spPr>
            <a:xfrm>
              <a:off x="2209825" y="2543500"/>
              <a:ext cx="21420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es" sz="900" u="none" cap="none" strike="noStrike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Fases epidemiológicas 2014-2015</a:t>
              </a:r>
              <a:endParaRPr b="1" i="0" sz="9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2300275" y="2858850"/>
              <a:ext cx="190500" cy="66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2300275" y="2983763"/>
              <a:ext cx="190500" cy="66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2300275" y="3108675"/>
              <a:ext cx="190500" cy="666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2300275" y="3233575"/>
              <a:ext cx="190500" cy="666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2300275" y="3358475"/>
              <a:ext cx="190500" cy="66600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300275" y="3483388"/>
              <a:ext cx="190500" cy="666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300275" y="3608300"/>
              <a:ext cx="190500" cy="66600"/>
            </a:xfrm>
            <a:prstGeom prst="rect">
              <a:avLst/>
            </a:prstGeom>
            <a:solidFill>
              <a:srgbClr val="CC41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2300275" y="3733200"/>
              <a:ext cx="190500" cy="666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8"/>
            <p:cNvSpPr txBox="1"/>
            <p:nvPr/>
          </p:nvSpPr>
          <p:spPr>
            <a:xfrm>
              <a:off x="2439325" y="2732250"/>
              <a:ext cx="1951200" cy="112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es" sz="750" u="none" cap="none" strike="noStrike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Países no participantes</a:t>
              </a:r>
              <a:endParaRPr b="0" i="0" sz="75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es" sz="750" u="none" cap="none" strike="noStrike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No hay presencia detectada (fase 0)</a:t>
              </a:r>
              <a:endParaRPr b="0" i="0" sz="75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es" sz="750" u="none" cap="none" strike="noStrike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Presencia esporádica (1</a:t>
              </a:r>
              <a:r>
                <a:rPr b="0" baseline="30000" i="0" lang="es" sz="750" u="none" cap="none" strike="noStrike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a </a:t>
              </a:r>
              <a:r>
                <a:rPr b="0" i="0" lang="es" sz="750" u="none" cap="none" strike="noStrike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fase)</a:t>
              </a:r>
              <a:endParaRPr b="0" i="0" sz="75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es" sz="750" u="none" cap="none" strike="noStrike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Brote epidemiológico en un hospital (2</a:t>
              </a:r>
              <a:r>
                <a:rPr b="0" baseline="30000" i="0" lang="es" sz="750" u="none" cap="none" strike="noStrike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b="0" i="0" lang="es" sz="750" u="none" cap="none" strike="noStrike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 fase)</a:t>
              </a:r>
              <a:endParaRPr b="0" i="0" sz="75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es" sz="750" u="none" cap="none" strike="noStrike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Brotes esporádicos en hospitales (fase 2b)</a:t>
              </a:r>
              <a:endParaRPr b="0" i="0" sz="75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es" sz="750" u="none" cap="none" strike="noStrike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Propagación regional (3</a:t>
              </a:r>
              <a:r>
                <a:rPr b="0" baseline="30000" i="0" lang="es" sz="750" u="none" cap="none" strike="noStrike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a </a:t>
              </a:r>
              <a:r>
                <a:rPr b="0" i="0" lang="es" sz="750" u="none" cap="none" strike="noStrike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fase)</a:t>
              </a:r>
              <a:endParaRPr b="0" i="0" sz="75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es" sz="750" u="none" cap="none" strike="noStrike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Propagación interregional (4</a:t>
              </a:r>
              <a:r>
                <a:rPr b="0" baseline="30000" i="0" lang="es" sz="750" u="none" cap="none" strike="noStrike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b="0" i="0" lang="es" sz="750" u="none" cap="none" strike="noStrike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 fase)</a:t>
              </a:r>
              <a:endParaRPr b="0" i="0" sz="75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es" sz="750" u="none" cap="none" strike="noStrike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Situación endémica (5</a:t>
              </a:r>
              <a:r>
                <a:rPr b="0" baseline="30000" i="0" lang="es" sz="750" u="none" cap="none" strike="noStrike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b="0" i="0" lang="es" sz="750" u="none" cap="none" strike="noStrike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 fase)</a:t>
              </a:r>
              <a:endParaRPr b="0" i="0" sz="75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/>
          <p:nvPr/>
        </p:nvSpPr>
        <p:spPr>
          <a:xfrm>
            <a:off x="1541925" y="1268850"/>
            <a:ext cx="7003500" cy="49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Métodos de detección actual de ESBL y carbapenemasas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858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normalmente es necesario disponer de bacterias aisladas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858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Según los principios EUCAST:</a:t>
            </a:r>
            <a:r>
              <a:rPr b="0" i="0" lang="es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pruebas</a:t>
            </a:r>
            <a:r>
              <a:rPr b="0" i="0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de</a:t>
            </a:r>
            <a:r>
              <a:rPr b="0" i="0" lang="es" sz="18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detección</a:t>
            </a:r>
            <a:r>
              <a:rPr b="0" i="0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b="0" i="0" lang="es" sz="18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de confirmación:</a:t>
            </a:r>
            <a:r>
              <a:rPr b="0" i="0" lang="es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difusión en discos, E test, difusión en doble disco</a:t>
            </a:r>
            <a:r>
              <a:rPr b="0" i="0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" sz="18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MALDI-TOF MS, tecnologías PCR (y en caso de carbapenemasas, con prueba Carba NP)</a:t>
            </a:r>
            <a:endParaRPr b="0" i="0" sz="20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6858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el método es lento: &gt;16 horas</a:t>
            </a:r>
            <a:endParaRPr b="0" i="0" sz="20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6858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es imprescindible la detección rápida</a:t>
            </a:r>
            <a:endParaRPr b="0" i="0" sz="20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44500" lvl="2" marL="11430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7C80"/>
              </a:buClr>
              <a:buSzPts val="2000"/>
              <a:buFont typeface="Calibri"/>
              <a:buChar char="✓"/>
            </a:pPr>
            <a:r>
              <a:rPr b="0" i="0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para prevenir</a:t>
            </a:r>
            <a:r>
              <a:rPr b="0" i="0" lang="es" sz="18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futuras propagaciones</a:t>
            </a:r>
            <a:endParaRPr b="0" i="0" sz="20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44500" lvl="2" marL="11430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7C80"/>
              </a:buClr>
              <a:buSzPts val="2000"/>
              <a:buFont typeface="Calibri"/>
              <a:buChar char="✓"/>
            </a:pPr>
            <a:r>
              <a:rPr b="0" i="0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para la lucha efectiva contra las bacterias multirresistentes  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858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1478424" y="229225"/>
            <a:ext cx="67101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s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Resistencia y su detección - estado actual - 5</a:t>
            </a:r>
            <a:endParaRPr b="1" i="0" sz="3600" u="none" cap="none" strike="noStrike">
              <a:solidFill>
                <a:srgbClr val="FF7C8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/>
          <p:nvPr>
            <p:ph idx="1" type="body"/>
          </p:nvPr>
        </p:nvSpPr>
        <p:spPr>
          <a:xfrm>
            <a:off x="1541928" y="1749425"/>
            <a:ext cx="6973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métodos moleculares, como PCR punto final y PCR en tiempo real, también se pueden usar para detectar las betalactamasas, con sensibilidad y especificidad altas (son relativamente rápidos porque no necesitan bacterias aisladas)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la presencia de genes no significa</a:t>
            </a: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necesariamente </a:t>
            </a:r>
            <a:r>
              <a:rPr b="0" i="0" lang="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producción </a:t>
            </a: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enzimas.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prueba </a:t>
            </a:r>
            <a:r>
              <a:rPr b="0" i="0" lang="es" sz="2200" u="none" cap="none" strike="noStrike">
                <a:solidFill>
                  <a:srgbClr val="FF7C80"/>
                </a:solidFill>
                <a:latin typeface="Calibri"/>
                <a:ea typeface="Calibri"/>
                <a:cs typeface="Calibri"/>
                <a:sym typeface="Calibri"/>
              </a:rPr>
              <a:t>LFIA</a:t>
            </a:r>
            <a:r>
              <a:rPr b="0" i="0" lang="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(lateral flow immunoassay) detecta las enzimas.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nuevo desarrollo, </a:t>
            </a:r>
            <a:r>
              <a:rPr b="0" i="0" lang="es" sz="22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i="0" lang="es" sz="2200" u="none" cap="none" strike="noStrike">
                <a:solidFill>
                  <a:srgbClr val="FF7C80"/>
                </a:solidFill>
                <a:latin typeface="Calibri"/>
                <a:ea typeface="Calibri"/>
                <a:cs typeface="Calibri"/>
                <a:sym typeface="Calibri"/>
              </a:rPr>
              <a:t>NG DetecTool</a:t>
            </a:r>
            <a:r>
              <a:rPr b="0" i="0" lang="e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(basado en la LFIA) detecta las enzimas directamente de las muestras del paciente.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0"/>
          <p:cNvSpPr txBox="1"/>
          <p:nvPr/>
        </p:nvSpPr>
        <p:spPr>
          <a:xfrm>
            <a:off x="1478425" y="229225"/>
            <a:ext cx="65091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s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Resistencia y su detección - estado actual - 6</a:t>
            </a:r>
            <a:endParaRPr b="1" i="0" sz="3600" u="none" cap="none" strike="noStrike">
              <a:solidFill>
                <a:srgbClr val="FF7C8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/>
          <p:nvPr/>
        </p:nvSpPr>
        <p:spPr>
          <a:xfrm>
            <a:off x="1748662" y="1607489"/>
            <a:ext cx="6830700" cy="33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i="0" lang="es" sz="3600" u="none" cap="none" strike="noStrike">
                <a:solidFill>
                  <a:srgbClr val="FF7C80"/>
                </a:solidFill>
                <a:latin typeface="Calibri"/>
                <a:ea typeface="Calibri"/>
                <a:cs typeface="Calibri"/>
                <a:sym typeface="Calibri"/>
              </a:rPr>
              <a:t>Trasfondo teórico de la RAM </a:t>
            </a:r>
            <a:r>
              <a:rPr b="0" i="0" lang="e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 del material de enseñanza de NG DetecTool.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br>
              <a:rPr b="0" i="0" lang="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Gracias por su atención.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1541925" y="412750"/>
            <a:ext cx="7309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i="0" lang="es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Orden de Enterobacteriales</a:t>
            </a:r>
            <a:endParaRPr b="1" i="0" sz="3600" u="none" cap="none" strike="noStrike">
              <a:solidFill>
                <a:srgbClr val="FF7C8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i="0" lang="es" sz="2200" u="none" cap="none" strike="noStrike">
                <a:solidFill>
                  <a:srgbClr val="FF7C80"/>
                </a:solidFill>
                <a:latin typeface="Calibri"/>
                <a:ea typeface="Calibri"/>
                <a:cs typeface="Calibri"/>
                <a:sym typeface="Calibri"/>
              </a:rPr>
              <a:t>(Antes, familia de Enterobacteriaceae) </a:t>
            </a:r>
            <a:endParaRPr b="1" i="0" sz="2200" u="none" cap="none" strike="noStrike">
              <a:solidFill>
                <a:srgbClr val="FF7C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148947" y="1624702"/>
            <a:ext cx="4571400" cy="44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4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"Bacterias intestinales": </a:t>
            </a:r>
            <a:r>
              <a:rPr b="0" i="1" lang="es" sz="24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E. coli</a:t>
            </a:r>
            <a:r>
              <a:rPr b="0" i="0" lang="es" sz="24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0" i="1" lang="es" sz="24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Klebsiella </a:t>
            </a:r>
            <a:r>
              <a:rPr b="0" i="0" lang="es" sz="24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1" lang="es" sz="24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Raoultella</a:t>
            </a:r>
            <a:r>
              <a:rPr b="0" i="0" lang="es" sz="24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b="0" i="1" lang="es" sz="24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Enterobacter</a:t>
            </a:r>
            <a:r>
              <a:rPr b="0" i="0" lang="es" sz="24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1" lang="es" sz="24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Proteus</a:t>
            </a:r>
            <a:r>
              <a:rPr b="0" i="0" lang="es" sz="24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1" lang="es" sz="24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Citrobacter</a:t>
            </a:r>
            <a:r>
              <a:rPr b="0" i="0" lang="es" sz="24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1" lang="es" sz="24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Hafnia, </a:t>
            </a:r>
            <a:r>
              <a:rPr b="0" i="0" lang="es" sz="24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b="0" i="1" lang="es" sz="24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4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Los componentes de la flora normal del tracto gastrointestinal (colon).</a:t>
            </a:r>
            <a:endParaRPr b="0" i="0" sz="2400" u="none" cap="none" strike="noStrik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4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Accediendo a otras partes fisiológicamente estériles del organismo,pueden causar infecciones.</a:t>
            </a:r>
            <a:endParaRPr b="0" i="0" sz="2400" u="none" cap="none" strike="noStrik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5088" y="1308863"/>
            <a:ext cx="1853855" cy="190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5088" y="3766438"/>
            <a:ext cx="1861215" cy="185245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5534325" y="3241363"/>
            <a:ext cx="3563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 gram negativa en</a:t>
            </a:r>
            <a:br>
              <a:rPr b="0" i="0" lang="e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cultivo selectivo 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5995450" y="5650475"/>
            <a:ext cx="2771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 gram negativa en</a:t>
            </a:r>
            <a:br>
              <a:rPr b="0" i="0" lang="e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cultivo selectivo 2</a:t>
            </a:r>
            <a:br>
              <a:rPr b="0" i="0" lang="e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0" y="2002075"/>
            <a:ext cx="2724425" cy="3080475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85" name="Google Shape;85;p15"/>
          <p:cNvSpPr txBox="1"/>
          <p:nvPr>
            <p:ph type="title"/>
          </p:nvPr>
        </p:nvSpPr>
        <p:spPr>
          <a:xfrm>
            <a:off x="1465615" y="219058"/>
            <a:ext cx="7266905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s" sz="3600" u="none" cap="none" strike="noStrike">
                <a:solidFill>
                  <a:srgbClr val="FF7C8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La propagación de Enterobacteriales en entorno clínico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1404655" y="1854792"/>
            <a:ext cx="4216200" cy="3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En caso de circunstancias de higiene inadecuadas, pueden propagarse de una persona a otra mediante manos o instrumental contaminados.</a:t>
            </a:r>
            <a:endParaRPr b="0" i="0" sz="20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Pueden causar infecciones nosocomiales “adquiridas en el hospital: pulmonía, infección del torrente sanguíneo, infecciones de la piel y los tejidos blandos, etc.</a:t>
            </a:r>
            <a:endParaRPr b="0" i="0" sz="22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1087075" y="1519100"/>
            <a:ext cx="3903900" cy="42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Las bacterias que causan las </a:t>
            </a:r>
            <a:r>
              <a:rPr b="0" i="0" lang="e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infecciones pueden ser resistentes a diferentes antibióticos.</a:t>
            </a:r>
            <a:endParaRPr b="0" i="0" sz="2100" u="none" cap="none" strike="noStrike">
              <a:solidFill>
                <a:srgbClr val="6AA84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1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La resistencia a los antibióticos de las bacterias aumenta y, por la presión selectiva ejercida por el tratamiento antibacteriano, se incrementa la frecuencia de la resistencia.</a:t>
            </a:r>
            <a:br>
              <a:rPr b="0" i="0" lang="es" sz="21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b="0" i="0" sz="2100" u="none" cap="none" strike="noStrik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03200" lvl="1" marL="800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03200" lvl="1" marL="800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None/>
            </a:pPr>
            <a:r>
              <a:t/>
            </a:r>
            <a:endParaRPr b="1" i="0" sz="2100" u="none" cap="none" strike="noStrik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371150" y="4536300"/>
            <a:ext cx="3379658" cy="1050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Klebsiella:</a:t>
            </a:r>
            <a:br>
              <a:rPr b="0" i="0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resistencia natural a la ampicilina</a:t>
            </a:r>
            <a:br>
              <a:rPr b="0" i="0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9988" y="1690825"/>
            <a:ext cx="2667926" cy="266792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>
            <p:ph type="title"/>
          </p:nvPr>
        </p:nvSpPr>
        <p:spPr>
          <a:xfrm>
            <a:off x="1541925" y="365125"/>
            <a:ext cx="6339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i="0" lang="es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Resistencia a los antimicrobianos - A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/>
        </p:nvSpPr>
        <p:spPr>
          <a:xfrm>
            <a:off x="1537760" y="1489722"/>
            <a:ext cx="4140600" cy="43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●"/>
            </a:pP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Desarrollo de la resistencia:</a:t>
            </a:r>
            <a:endParaRPr b="0" i="0" sz="20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Calibri"/>
              <a:buChar char="○"/>
            </a:pP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mutación</a:t>
            </a:r>
            <a:endParaRPr b="0" i="0" sz="20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Calibri"/>
              <a:buChar char="○"/>
            </a:pP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genes de resistencia adquiridos de otras bacterias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●"/>
            </a:pP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Los genes de resistencia se encuentran normalmente en plásmidos u otros elementos genéticos móviles (p.ej. en transposones).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●"/>
            </a:pPr>
            <a:r>
              <a:rPr b="0" i="0" lang="es" sz="2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Los plásmidos pueden codificar múltiples genes de resistencia.</a:t>
            </a:r>
            <a:endParaRPr b="0" i="0" sz="20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7"/>
          <p:cNvSpPr txBox="1"/>
          <p:nvPr>
            <p:ph type="title"/>
          </p:nvPr>
        </p:nvSpPr>
        <p:spPr>
          <a:xfrm>
            <a:off x="1541925" y="365125"/>
            <a:ext cx="6224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i="0" lang="es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Resistencia a los antimicrobianos - B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7071625" y="5502375"/>
            <a:ext cx="20160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fuente de la imagen de la betalactamasa: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1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https://www.ebi.ac.uk/</a:t>
            </a:r>
            <a:endParaRPr b="0" i="0" sz="11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2050" y="1290988"/>
            <a:ext cx="2984299" cy="4276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6795400" y="2811900"/>
            <a:ext cx="15675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gen que codifica </a:t>
            </a:r>
            <a:br>
              <a:rPr b="0" i="0" lang="es" sz="14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" sz="14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la betalactamasa</a:t>
            </a:r>
            <a:endParaRPr b="0" i="0" sz="1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7071625" y="3987625"/>
            <a:ext cx="17010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expresión génica</a:t>
            </a:r>
            <a:endParaRPr b="0" i="0" sz="14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7071625" y="4767050"/>
            <a:ext cx="15294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betalactamasa</a:t>
            </a:r>
            <a:endParaRPr b="0" i="0" sz="14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1102825" y="1494050"/>
            <a:ext cx="4335000" cy="46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1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 transferencia genética horizontal</a:t>
            </a:r>
            <a:r>
              <a:rPr b="0" i="0" lang="es" sz="21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es posible</a:t>
            </a:r>
            <a:r>
              <a:rPr b="0" i="0" lang="es" sz="2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" sz="21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entre especies de bacterias diferentes e</a:t>
            </a:r>
            <a:r>
              <a:rPr b="0" i="0" lang="es" sz="21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idénticas.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Durante la conjugación, el plásmido pasa de la célula bacterial donante a la célula receptora.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1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Si en el plásmido se encuentra un gen de resistencia, la célula bacterial receptora también pasa a ser resistente.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5383074" y="5704325"/>
            <a:ext cx="312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Transferencia genética por conjugación</a:t>
            </a:r>
            <a:br>
              <a:rPr b="0" i="0" lang="e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/>
          <p:cNvSpPr txBox="1"/>
          <p:nvPr>
            <p:ph type="title"/>
          </p:nvPr>
        </p:nvSpPr>
        <p:spPr>
          <a:xfrm>
            <a:off x="1541925" y="365125"/>
            <a:ext cx="62373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i="0" lang="es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Resistencia a los antimicrobianos - C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9225" y="1885498"/>
            <a:ext cx="2178901" cy="332872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5532750" y="1245875"/>
            <a:ext cx="1381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Resistente a los antibióticos</a:t>
            </a:r>
            <a:endParaRPr b="1" i="0" sz="1400" u="none" cap="none" strike="noStrik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6763325" y="1246875"/>
            <a:ext cx="1381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Sensible a los</a:t>
            </a:r>
            <a:br>
              <a:rPr b="1" i="0" lang="es" sz="1400" u="none" cap="none" strike="noStrike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s" sz="1400" u="none" cap="none" strike="noStrike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 antibióticos</a:t>
            </a:r>
            <a:endParaRPr b="1" i="0" sz="1400" u="none" cap="none" strike="noStrike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6792125" y="5214225"/>
            <a:ext cx="1323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400" u="none" cap="none" strike="noStrike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Resistente a los antibióticos</a:t>
            </a:r>
            <a:endParaRPr b="1" i="0" sz="1400" u="none" cap="none" strike="noStrik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18"/>
          <p:cNvCxnSpPr/>
          <p:nvPr/>
        </p:nvCxnSpPr>
        <p:spPr>
          <a:xfrm>
            <a:off x="8430475" y="1570250"/>
            <a:ext cx="0" cy="390270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1089278" y="1027906"/>
            <a:ext cx="6744900" cy="41750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0" i="0" lang="es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1" i="0" lang="es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Mecanismos de la resistencia:</a:t>
            </a:r>
            <a:endParaRPr b="1" i="0" sz="22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Cambio de la molécula blanco del antibiótico 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Cambio de la permeabilidad de la membrana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Eflujo - Las proteínas de transporte bombean hacia afuera los antibióticos de la célula de bacteria.</a:t>
            </a:r>
            <a:endParaRPr b="0" i="0" sz="22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Degradación enzimática: </a:t>
            </a:r>
            <a:r>
              <a:rPr b="1" i="0" lang="es" sz="22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producción de </a:t>
            </a:r>
            <a:br>
              <a:rPr b="1" i="0" lang="es" sz="22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1" i="0" lang="es" sz="22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betalactamasa</a:t>
            </a:r>
            <a:r>
              <a:rPr b="0" i="0" lang="es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- caso más frecuente</a:t>
            </a:r>
            <a:endParaRPr b="0" i="0" sz="22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9"/>
          <p:cNvSpPr txBox="1"/>
          <p:nvPr>
            <p:ph type="title"/>
          </p:nvPr>
        </p:nvSpPr>
        <p:spPr>
          <a:xfrm>
            <a:off x="1541925" y="365125"/>
            <a:ext cx="6186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i="0" lang="es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Resistencia a los antimicrobianos - D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1541924" y="412750"/>
            <a:ext cx="626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i="0" lang="es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Antibióticos betalactámicos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050" y="3517725"/>
            <a:ext cx="4424699" cy="22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/>
          <p:nvPr/>
        </p:nvSpPr>
        <p:spPr>
          <a:xfrm>
            <a:off x="1089550" y="1514750"/>
            <a:ext cx="76494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Tratamiento de infecciones causadas por enterobacteriaceae </a:t>
            </a:r>
            <a:br>
              <a:rPr b="0" i="0" lang="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(y otras bacterias)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inhiben la síntesis de la pared celular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elemento estructural principal: anillo lactámico de cuatro miembros que contiene nitrógeno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b="0" i="0" lang="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penicilinas, cefalosporinas, carbapenemes y monobactámicos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4286250" y="5798825"/>
            <a:ext cx="37233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Estructura de antibióticos betalactámicos</a:t>
            </a:r>
            <a:br>
              <a:rPr b="0" i="0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8950" y="4150450"/>
            <a:ext cx="3625625" cy="1928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6725" y="1677100"/>
            <a:ext cx="3625625" cy="20150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>
            <p:ph type="title"/>
          </p:nvPr>
        </p:nvSpPr>
        <p:spPr>
          <a:xfrm>
            <a:off x="1541928" y="412751"/>
            <a:ext cx="7483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i="0" lang="es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Betalactamasas – descripción general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1548894" y="1359613"/>
            <a:ext cx="3857400" cy="45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enzimas betalactamasas producidas por bacterias inactivan los antibióticos betalactámicos abriendo el anillo lactámico por el enlace amida   (véase la imagen)</a:t>
            </a:r>
            <a:br>
              <a:rPr b="0" i="0" lang="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Tipos de betalactamasas: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000"/>
              <a:buFont typeface="Noto Sans Symbols"/>
              <a:buChar char="▪"/>
            </a:pPr>
            <a:r>
              <a:rPr b="0" i="0" lang="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ESBL (betalactamasas de espectro extendido): CTX-M (la más frecuente), SHV, TEM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000"/>
              <a:buFont typeface="Noto Sans Symbols"/>
              <a:buChar char="▪"/>
            </a:pPr>
            <a:r>
              <a:rPr b="0" i="0" lang="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Carbapenemasas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000"/>
              <a:buFont typeface="Noto Sans Symbols"/>
              <a:buChar char="▪"/>
            </a:pPr>
            <a:r>
              <a:rPr b="0" i="0" lang="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cefalosporinas tipo AmpC </a:t>
            </a:r>
            <a:br>
              <a:rPr b="0" i="0" lang="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(escasa </a:t>
            </a:r>
            <a:r>
              <a:rPr b="0" i="0" lang="es" sz="20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importancia epidemiológica)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6440650" y="1553623"/>
            <a:ext cx="2090702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Molécula de antibiótico intacta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6440648" y="3712263"/>
            <a:ext cx="1748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enzima abre el anillo lactámico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