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hu-H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29612" y="5048232"/>
            <a:ext cx="5187613" cy="146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53882" cy="48499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2"/>
          <p:cNvCxnSpPr/>
          <p:nvPr/>
        </p:nvCxnSpPr>
        <p:spPr>
          <a:xfrm>
            <a:off x="0" y="4849906"/>
            <a:ext cx="9144000" cy="0"/>
          </a:xfrm>
          <a:prstGeom prst="straightConnector1">
            <a:avLst/>
          </a:prstGeom>
          <a:noFill/>
          <a:ln cap="flat" cmpd="sng" w="63500">
            <a:solidFill>
              <a:srgbClr val="FF7C8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 rot="5400000">
            <a:off x="2852970" y="514583"/>
            <a:ext cx="4351338" cy="6973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11" type="ftr"/>
          </p:nvPr>
        </p:nvSpPr>
        <p:spPr>
          <a:xfrm>
            <a:off x="3649382" y="6356350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1541925" y="365125"/>
            <a:ext cx="5972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1541928" y="1825625"/>
            <a:ext cx="69734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/>
        </p:nvSpPr>
        <p:spPr>
          <a:xfrm>
            <a:off x="1541928" y="6311899"/>
            <a:ext cx="155089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hu-HU" sz="1300" u="none" cap="none" strike="noStrike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AMR </a:t>
            </a:r>
            <a:r>
              <a:rPr lang="hu-HU" sz="1300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elméleti háttér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4698156" y="6311899"/>
            <a:ext cx="660963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hu-HU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i="0" lang="hu-HU" sz="13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/19</a:t>
            </a:r>
            <a:endParaRPr b="0" i="0" sz="13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776382" y="6362704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195482" y="6356351"/>
            <a:ext cx="191956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41928" y="365126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41928" y="1825625"/>
            <a:ext cx="697342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170" y="0"/>
            <a:ext cx="1116418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1"/>
          <p:cNvCxnSpPr/>
          <p:nvPr/>
        </p:nvCxnSpPr>
        <p:spPr>
          <a:xfrm rot="10800000">
            <a:off x="1138517" y="0"/>
            <a:ext cx="0" cy="6858000"/>
          </a:xfrm>
          <a:prstGeom prst="straightConnector1">
            <a:avLst/>
          </a:prstGeom>
          <a:noFill/>
          <a:ln cap="flat" cmpd="sng" w="63500">
            <a:solidFill>
              <a:srgbClr val="FF7C8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" name="Google Shape;14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71036" y="6227763"/>
            <a:ext cx="1669713" cy="47254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21.jpg"/><Relationship Id="rId5" Type="http://schemas.openxmlformats.org/officeDocument/2006/relationships/image" Target="../media/image7.jpg"/><Relationship Id="rId6" Type="http://schemas.openxmlformats.org/officeDocument/2006/relationships/image" Target="../media/image11.jpg"/><Relationship Id="rId7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hyperlink" Target="https://ecdc.europa.eu/sites/portal/files/media/en/publications/Publications/carbapenem-resistant-enterobacteriaceae-risk-assessment-april-2016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gif"/><Relationship Id="rId4" Type="http://schemas.openxmlformats.org/officeDocument/2006/relationships/image" Target="../media/image9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bi.ac.uk/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0" y="364071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OKTATÁSI ANYAG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314450" y="1978576"/>
            <a:ext cx="6448500" cy="1450500"/>
          </a:xfrm>
          <a:prstGeom prst="roundRect">
            <a:avLst>
              <a:gd fmla="val 16667" name="adj"/>
            </a:avLst>
          </a:prstGeom>
          <a:solidFill>
            <a:schemeClr val="lt1">
              <a:alpha val="60000"/>
            </a:schemeClr>
          </a:solidFill>
          <a:ln cap="flat" cmpd="sng" w="28575">
            <a:solidFill>
              <a:srgbClr val="99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343100" y="1845376"/>
            <a:ext cx="6391200" cy="15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5600"/>
              <a:buFont typeface="Calibri"/>
              <a:buNone/>
            </a:pPr>
            <a:r>
              <a:rPr b="1" i="0" lang="hu-HU" sz="4800" u="none" cap="none" strike="noStrike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AMR ELMÉLETI HÁTTÉR</a:t>
            </a:r>
            <a:endParaRPr b="0" i="0" sz="4800" u="none" cap="none" strike="noStrike">
              <a:solidFill>
                <a:srgbClr val="99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1079925" y="1488450"/>
            <a:ext cx="4703400" cy="45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hidrolizálják a legtöbb penicillint és cephalosporint, beleértve az </a:t>
            </a:r>
            <a:b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oxyimino-béta-laktám vegyületeket: 2., 3. és 4. generációs cephalosporinok és aztreonam (a cephamycint és a </a:t>
            </a:r>
            <a:b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karbapenemeket nem)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béta-laktamáz gátlók (klavulánsav, tazobaktám, szulbaktám) gátolják a m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ű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ködésüket (</a:t>
            </a:r>
            <a:r>
              <a:rPr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EUCAST  - 2017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1541928" y="412751"/>
            <a:ext cx="6973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ESBL  f</a:t>
            </a:r>
            <a:r>
              <a:rPr b="1" i="0" lang="hu-HU" sz="30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jellemz</a:t>
            </a:r>
            <a:r>
              <a:rPr b="1" i="0" lang="hu-HU" sz="30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b="1" i="0" lang="hu-HU" sz="3600" u="none" cap="none" strike="noStrike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6320326" y="4605551"/>
            <a:ext cx="193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ESBL termelő baktérium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400" y="1662113"/>
            <a:ext cx="2746648" cy="2746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/>
        </p:nvSpPr>
        <p:spPr>
          <a:xfrm>
            <a:off x="1565875" y="1463674"/>
            <a:ext cx="3824400" cy="43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64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imipenem, meropenem, ertapenem, doripenem</a:t>
            </a:r>
            <a:endParaRPr sz="22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2600"/>
              </a:spcBef>
              <a:spcAft>
                <a:spcPts val="0"/>
              </a:spcAft>
              <a:buClr>
                <a:srgbClr val="FF7C80"/>
              </a:buClr>
              <a:buSzPts val="264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legszélesebb hatásspektrum</a:t>
            </a:r>
            <a:endParaRPr sz="22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spcBef>
                <a:spcPts val="2600"/>
              </a:spcBef>
              <a:spcAft>
                <a:spcPts val="0"/>
              </a:spcAft>
              <a:buClr>
                <a:srgbClr val="FF7C80"/>
              </a:buClr>
              <a:buSzPts val="264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súlyos fert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zések kezelése / </a:t>
            </a:r>
            <a:b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“utolsó terápiás lehet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ség” </a:t>
            </a:r>
            <a:b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multirezisztens / ESBL-termel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baktériumok által okozott fert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zések kezelésére</a:t>
            </a:r>
            <a:endParaRPr sz="22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778" y="1653946"/>
            <a:ext cx="2746649" cy="27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5943827" y="4538503"/>
            <a:ext cx="257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Karbapenemre rezisztens Gram-negatív baktérium</a:t>
            </a: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541928" y="412751"/>
            <a:ext cx="6973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Karbapenemek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1541928" y="419718"/>
            <a:ext cx="69734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</a:rPr>
              <a:t>Karbapenemázok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1575500" y="1502075"/>
            <a:ext cx="3944700" cy="4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hidrolizálják a penicillineket, legtöbb esetben a cephalosporinokat is, és különböz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 mértékben bontják a karbapenemeket és a monobaktámokat (</a:t>
            </a:r>
            <a:r>
              <a:rPr lang="hu-HU" sz="2200">
                <a:highlight>
                  <a:schemeClr val="lt1"/>
                </a:highlight>
              </a:rPr>
              <a:t>EUCAST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)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típusaik: OXA, KPC, NDM, IMP, VIM, stb. </a:t>
            </a:r>
            <a:endParaRPr sz="22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az OXA és KPC-termel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 baktériumok által okozott fert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zések kezelhet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k karbapenem és béta-laktamáz gátló kombinációjával</a:t>
            </a:r>
            <a:endParaRPr sz="22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3845" y="1646701"/>
            <a:ext cx="2778498" cy="2778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5998100" y="4614450"/>
            <a:ext cx="24300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Karbapenemáz E teszt</a:t>
            </a:r>
            <a:br>
              <a:rPr lang="hu-HU" sz="16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1541950" y="1871900"/>
            <a:ext cx="4452000" cy="32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Magasabb a kockázata a rezisztens baktériumok által okozott kórházi fert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zéseknek az alábbi esetekben: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hosszú ideig tartó kórházi ápolás</a:t>
            </a:r>
            <a:endParaRPr sz="22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intenzív osztályon fekv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 betegek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</a:rPr>
              <a:t>széles spektrumú antibiotikummal való korábbi kezelés</a:t>
            </a:r>
            <a:endParaRPr sz="22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0950" y="2016400"/>
            <a:ext cx="2625624" cy="25615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28575">
              <a:srgbClr val="666666">
                <a:alpha val="50000"/>
              </a:srgbClr>
            </a:outerShdw>
          </a:effectLst>
        </p:spPr>
      </p:pic>
      <p:sp>
        <p:nvSpPr>
          <p:cNvPr id="172" name="Google Shape;172;p25"/>
          <p:cNvSpPr txBox="1"/>
          <p:nvPr/>
        </p:nvSpPr>
        <p:spPr>
          <a:xfrm>
            <a:off x="1478425" y="229225"/>
            <a:ext cx="6671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Rezisztencia és annak kimutatása - jelenlegi helyzet - 1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/>
        </p:nvSpPr>
        <p:spPr>
          <a:xfrm>
            <a:off x="1565693" y="1945375"/>
            <a:ext cx="70185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baktériumok rezisztenciája világszerte gyorsan növekszik</a:t>
            </a:r>
            <a:br>
              <a:rPr b="1" i="0" lang="hu-HU" sz="2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(WHO, ECDC adatok)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18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Az ESBL-termel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baktériumokkal való kolonizáció egyre gyakoribb.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leggyakrabban izolált ESBL-termel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baktériumok: </a:t>
            </a:r>
            <a:r>
              <a:rPr i="1"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E. coli </a:t>
            </a:r>
            <a:r>
              <a:rPr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és </a:t>
            </a:r>
            <a:r>
              <a:rPr i="1"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K. pneumoniae</a:t>
            </a:r>
            <a:r>
              <a:rPr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 (EUCAST - 2017) </a:t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külföldi utazások meggyorsítják a multirezisztens baktériumok terjedését.</a:t>
            </a:r>
            <a:endParaRPr sz="22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1478425" y="229225"/>
            <a:ext cx="64416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Rezisztencia és annak kimutatása - jelenlegi helyzet - 2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1478425" y="229225"/>
            <a:ext cx="66645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</a:rPr>
              <a:t>Rezisztencia és annak kimutatása - jelenlegi helyzet - 3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1546000" y="1554775"/>
            <a:ext cx="71151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3. generációs cephalosporinokra és karbapenemekre rezisztens baktériumok aránya az invazív mintákból tenyészett E. coli és K. pneumoniae izolátumokban Európában (ECDC adatok alapján)</a:t>
            </a:r>
            <a:br>
              <a:rPr b="1" lang="hu-HU" sz="16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6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 rot="-5400000">
            <a:off x="1401700" y="3572675"/>
            <a:ext cx="904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%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8015313" y="4968725"/>
            <a:ext cx="4731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Év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2586750" y="5603600"/>
            <a:ext cx="2403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3. generációs cephalosporinra rezisztens E. coli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5781775" y="5585450"/>
            <a:ext cx="1671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Karbapenemre rezisztens E. coli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2586750" y="5829900"/>
            <a:ext cx="2943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3. generációs cephalosporinra rezisztens </a:t>
            </a:r>
            <a:r>
              <a:rPr i="1" lang="hu-HU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pneumoniae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5781775" y="5829888"/>
            <a:ext cx="2162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900">
                <a:latin typeface="Calibri"/>
                <a:ea typeface="Calibri"/>
                <a:cs typeface="Calibri"/>
                <a:sym typeface="Calibri"/>
              </a:rPr>
              <a:t>Karbapenemre rezisztens </a:t>
            </a:r>
            <a:r>
              <a:rPr i="1" lang="hu-HU" sz="900">
                <a:latin typeface="Calibri"/>
                <a:ea typeface="Calibri"/>
                <a:cs typeface="Calibri"/>
                <a:sym typeface="Calibri"/>
              </a:rPr>
              <a:t>K. pneumoniae</a:t>
            </a:r>
            <a:endParaRPr i="1"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538" y="5939000"/>
            <a:ext cx="358925" cy="12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950" y="5932700"/>
            <a:ext cx="390950" cy="133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2950" y="5688800"/>
            <a:ext cx="390950" cy="16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5525" y="5688812"/>
            <a:ext cx="390954" cy="1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9950" y="2416050"/>
            <a:ext cx="6082974" cy="310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25" y="2314175"/>
            <a:ext cx="5849092" cy="34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1478428" y="1402994"/>
            <a:ext cx="6779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Karbapenemáz termel</a:t>
            </a:r>
            <a: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baktériumok el</a:t>
            </a:r>
            <a: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fordulása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K. pneumoniae </a:t>
            </a: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i="1"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 európai ország kórházai által jelentett esetek, 2015. május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1814338" y="5882844"/>
            <a:ext cx="6387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Forrás: </a:t>
            </a:r>
            <a:r>
              <a:rPr lang="hu-HU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Carbapenem-resistant Enterobacteriaceae</a:t>
            </a:r>
            <a:r>
              <a:rPr lang="hu-H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(CRE), 8 April 2016, Stockholm: ECDC; 2016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1478425" y="229225"/>
            <a:ext cx="6659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Rezisztencia és annak kimutatása - jelenlegi helyzet - 4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67925" y="5215000"/>
            <a:ext cx="864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Luxemb</a:t>
            </a:r>
            <a:r>
              <a:rPr lang="hu-HU"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u-HU"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urg</a:t>
            </a:r>
            <a:endParaRPr sz="8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2667925" y="5472175"/>
            <a:ext cx="864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hu-HU"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u-HU"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lta</a:t>
            </a:r>
            <a:endParaRPr sz="8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2132475" y="2421600"/>
            <a:ext cx="2290500" cy="13134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8" name="Google Shape;208;p28"/>
          <p:cNvGrpSpPr/>
          <p:nvPr/>
        </p:nvGrpSpPr>
        <p:grpSpPr>
          <a:xfrm>
            <a:off x="2209825" y="2391100"/>
            <a:ext cx="2180700" cy="1313450"/>
            <a:chOff x="2209825" y="2543500"/>
            <a:chExt cx="2180700" cy="1313450"/>
          </a:xfrm>
        </p:grpSpPr>
        <p:sp>
          <p:nvSpPr>
            <p:cNvPr id="209" name="Google Shape;209;p28"/>
            <p:cNvSpPr txBox="1"/>
            <p:nvPr/>
          </p:nvSpPr>
          <p:spPr>
            <a:xfrm>
              <a:off x="2209825" y="2543500"/>
              <a:ext cx="21420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hu-HU" sz="9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Epidemiológiai stádiumok, 2014-2015</a:t>
              </a:r>
              <a:endParaRPr b="1" sz="9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300275" y="2858850"/>
              <a:ext cx="190500" cy="666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300275" y="2983763"/>
              <a:ext cx="190500" cy="66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300275" y="3108675"/>
              <a:ext cx="190500" cy="666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300275" y="3233575"/>
              <a:ext cx="190500" cy="666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300275" y="3358475"/>
              <a:ext cx="190500" cy="66600"/>
            </a:xfrm>
            <a:prstGeom prst="rect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300275" y="3483388"/>
              <a:ext cx="190500" cy="666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300275" y="3608300"/>
              <a:ext cx="190500" cy="66600"/>
            </a:xfrm>
            <a:prstGeom prst="rect">
              <a:avLst/>
            </a:prstGeom>
            <a:solidFill>
              <a:srgbClr val="CC41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300275" y="3733200"/>
              <a:ext cx="190500" cy="666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8"/>
            <p:cNvSpPr txBox="1"/>
            <p:nvPr/>
          </p:nvSpPr>
          <p:spPr>
            <a:xfrm>
              <a:off x="2439325" y="2732250"/>
              <a:ext cx="1951200" cy="112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Országok, melyek nem vettek részt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Nem jelentettek előfordulást (0. stádium)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Szórványos előfordulás (1. stádium)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Egy kórházban tört ki járvány (2.a stádium)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Szórványos kórházi kitörések </a:t>
              </a: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(2.b stádium)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Regionális terjedés (3. stádium)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Interregionális terjedés (4. stádium)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-HU" sz="800">
                  <a:solidFill>
                    <a:srgbClr val="351C75"/>
                  </a:solidFill>
                  <a:latin typeface="Calibri"/>
                  <a:ea typeface="Calibri"/>
                  <a:cs typeface="Calibri"/>
                  <a:sym typeface="Calibri"/>
                </a:rPr>
                <a:t>Endémiás helyzet (5. stádium)</a:t>
              </a:r>
              <a:endParaRPr sz="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/>
        </p:nvSpPr>
        <p:spPr>
          <a:xfrm>
            <a:off x="1541925" y="1268850"/>
            <a:ext cx="7003500" cy="49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Az ESBL és a karbapenemázok kimutatásának jelenlegi módszerei: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általában izolált baktérium szükséges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EUCAST irányelvek alapján: sz</a:t>
            </a:r>
            <a:r>
              <a:rPr lang="hu-HU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ű</a:t>
            </a: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és meger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sít</a:t>
            </a:r>
            <a:r>
              <a:rPr lang="hu-HU" sz="18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tesztek: korongdiffúzió, E teszt, kett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 korongdiffúzió, MALDI-TOF MS, PCR-technikák (és Carba NP teszt karbapenemázok esetén)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módszer lassú: &gt;16 óra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gyors kimutatás elengedhetetlen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44500" lvl="2" marL="11430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Calibri"/>
              <a:buChar char="✓"/>
            </a:pP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további terjedés megel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zésére</a:t>
            </a:r>
            <a:endParaRPr sz="20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44500" lvl="2" marL="11430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Calibri"/>
              <a:buChar char="✓"/>
            </a:pPr>
            <a:r>
              <a:rPr lang="hu-HU" sz="20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multirezisztens baktériumok elleni eredményes küzdelemhez 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478424" y="229225"/>
            <a:ext cx="67101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Rezisztencia és annak kimutatása - jelenlegi helyzet - 5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1541928" y="1749425"/>
            <a:ext cx="6973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hu-HU" sz="2200"/>
              <a:t>A molekuláris módszerek, mint a végpont PCR és a  valósidejű PCR is használhatók a béta-laktamázok kimutatására, magas az érzékenységük és a specificitásuk (és viszonylag gyorsak, mert nem szükséges izolált baktérium)</a:t>
            </a:r>
            <a:endParaRPr sz="22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hu-HU" sz="2200"/>
              <a:t>De a gének jelenléte nem jelenti szükségszer</a:t>
            </a:r>
            <a:r>
              <a:rPr lang="hu-HU" sz="1800"/>
              <a:t>ű</a:t>
            </a:r>
            <a:r>
              <a:rPr lang="hu-HU" sz="2200"/>
              <a:t>en az enzimek termel</a:t>
            </a:r>
            <a:r>
              <a:rPr lang="hu-HU" sz="1800"/>
              <a:t>ő</a:t>
            </a:r>
            <a:r>
              <a:rPr lang="hu-HU" sz="2200"/>
              <a:t>dését.</a:t>
            </a:r>
            <a:endParaRPr sz="2200"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hu-HU" sz="2200"/>
              <a:t>Az </a:t>
            </a:r>
            <a:r>
              <a:rPr b="1" lang="hu-HU" sz="2200">
                <a:solidFill>
                  <a:srgbClr val="FF7C80"/>
                </a:solidFill>
              </a:rPr>
              <a:t>LFIA</a:t>
            </a:r>
            <a:r>
              <a:rPr lang="hu-HU" sz="2200"/>
              <a:t> (lateral flow immunoassay) teszt az enzimeket mutatja ki.</a:t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hu-HU" sz="2200"/>
              <a:t>Ez az új fejlesztés, </a:t>
            </a:r>
            <a:r>
              <a:rPr lang="hu-HU" sz="2200">
                <a:solidFill>
                  <a:srgbClr val="262626"/>
                </a:solidFill>
              </a:rPr>
              <a:t>az </a:t>
            </a:r>
            <a:r>
              <a:rPr b="1" lang="hu-HU" sz="2200">
                <a:solidFill>
                  <a:srgbClr val="FF7C80"/>
                </a:solidFill>
              </a:rPr>
              <a:t>NG DetecTool</a:t>
            </a:r>
            <a:r>
              <a:rPr lang="hu-HU" sz="2200"/>
              <a:t> (LFIA-n alapul) az enzimeket közvetlenül a beteg mintájából mutatja ki.</a:t>
            </a:r>
            <a:endParaRPr sz="2200"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1478425" y="229225"/>
            <a:ext cx="6509100" cy="13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Rezisztencia és annak kimutatása - jelenlegi helyzet - 6</a:t>
            </a:r>
            <a:endParaRPr b="1" i="0" sz="3600" u="none" cap="none" strike="noStrike">
              <a:solidFill>
                <a:srgbClr val="FF7C8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/>
        </p:nvSpPr>
        <p:spPr>
          <a:xfrm>
            <a:off x="1748662" y="1607489"/>
            <a:ext cx="6830700" cy="333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latin typeface="Calibri"/>
                <a:ea typeface="Calibri"/>
                <a:cs typeface="Calibri"/>
                <a:sym typeface="Calibri"/>
              </a:rPr>
              <a:t>AMR elméleti háttér </a:t>
            </a:r>
            <a:r>
              <a:rPr lang="hu-H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 DetecTool képzési anyag vége.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b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Köszönjük a figyelmét!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1541925" y="412750"/>
            <a:ext cx="7309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</a:rPr>
              <a:t>Enterobacteriales rend</a:t>
            </a:r>
            <a:endParaRPr b="1" sz="3600">
              <a:solidFill>
                <a:srgbClr val="FF7C80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lang="hu-HU" sz="2200">
                <a:solidFill>
                  <a:srgbClr val="FF7C80"/>
                </a:solidFill>
              </a:rPr>
              <a:t>(korábban Enterobacteriaceae család) </a:t>
            </a:r>
            <a:endParaRPr b="1" sz="2200">
              <a:solidFill>
                <a:srgbClr val="FF7C80"/>
              </a:solidFill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148947" y="1624702"/>
            <a:ext cx="4571400" cy="4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rtl="0" algn="l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“Bélbaktériumok” : </a:t>
            </a:r>
            <a:r>
              <a:rPr i="1"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i="1"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Klebsiella 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Raoultella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i="1"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Enterobacter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Proteus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Citrobacter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Hafnia, 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stb</a:t>
            </a:r>
            <a:r>
              <a:rPr i="1"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rtl="0" algn="l"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gyomor-bélrendszer (vastagbél) normál flórájának alkotóelemei.</a:t>
            </a:r>
            <a:endParaRPr sz="22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rtl="0" algn="l"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 a szervezet egyéb, fiziológiásan steril részeire jutnak, fert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zést okozhatnak.</a:t>
            </a:r>
            <a:endParaRPr sz="22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5088" y="1308863"/>
            <a:ext cx="1853855" cy="190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5088" y="3766438"/>
            <a:ext cx="1861215" cy="185245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5534325" y="3241363"/>
            <a:ext cx="3563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Gram-negatív baktérium</a:t>
            </a:r>
            <a:b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szelektív táptalajon 1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5995450" y="5650475"/>
            <a:ext cx="27714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Gram-negatív baktérium</a:t>
            </a:r>
            <a:b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szelektív táptalajon 2</a:t>
            </a:r>
            <a:b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0" y="2002075"/>
            <a:ext cx="2724425" cy="3080475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85" name="Google Shape;85;p15"/>
          <p:cNvSpPr txBox="1"/>
          <p:nvPr>
            <p:ph type="title"/>
          </p:nvPr>
        </p:nvSpPr>
        <p:spPr>
          <a:xfrm>
            <a:off x="1465615" y="219058"/>
            <a:ext cx="6489665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rgbClr val="FFFFFF"/>
                </a:highlight>
              </a:rPr>
              <a:t>Az Enterobacteriales terjedése klinikai környezetben</a:t>
            </a:r>
            <a:r>
              <a:rPr b="1" i="0" lang="hu-HU" sz="3600" u="none" cap="none" strike="noStrike">
                <a:solidFill>
                  <a:srgbClr val="FF7C8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1404655" y="1854792"/>
            <a:ext cx="42162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Nem megfelel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higiéniás körülmények esetén szennyezett kézzel, eszközzel egyik személyr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 a másikra terjedhetnek.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Különböz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“kórházban szerzett” (nozokomiális) fert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zéseket okozhatnak: tüd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gyulladás, véráramfert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zés, húgyúti fert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zések, b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r- és lágyrész fert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zések, stb.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1087075" y="1519100"/>
            <a:ext cx="3903900" cy="42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fert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zést okozó baktériumok különböz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antibiotikumokra rezisztensek lehetnek.</a:t>
            </a:r>
            <a:endParaRPr b="0" i="0" sz="2200" u="none" cap="none" strike="noStrike">
              <a:solidFill>
                <a:srgbClr val="6AA84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 baktériumok antibiotikumokkal szembeni ellenállása fokozódik, antibakteriális kezelés hatására a szelekciós nyomás miatt n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 rezisztencia gyakorisága.</a:t>
            </a:r>
            <a:br>
              <a:rPr lang="hu-HU" sz="22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b="0" i="0" sz="22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03200" lvl="1" marL="800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371150" y="4536300"/>
            <a:ext cx="32676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Klebsiella:</a:t>
            </a:r>
            <a:b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természetes rezisztencia ampicillinre</a:t>
            </a:r>
            <a:b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9988" y="1690825"/>
            <a:ext cx="2667926" cy="26679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>
            <p:ph type="title"/>
          </p:nvPr>
        </p:nvSpPr>
        <p:spPr>
          <a:xfrm>
            <a:off x="1541925" y="365125"/>
            <a:ext cx="633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</a:rPr>
              <a:t>Antimikrobiális rezisztencia - A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/>
        </p:nvSpPr>
        <p:spPr>
          <a:xfrm>
            <a:off x="1537760" y="1489722"/>
            <a:ext cx="4140600" cy="4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●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rezisztencia kialakulása:</a:t>
            </a:r>
            <a:endParaRPr sz="22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Calibri"/>
              <a:buChar char="○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mutáció</a:t>
            </a:r>
            <a:endParaRPr sz="22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Calibri"/>
              <a:buChar char="○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más baktériumoktól kapott rezisztenciagének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●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rezisztenciagének általában plazmidokon vagy egyéb mobilis genetikai elemeken találhatók. (pl.  transzpozonok)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●"/>
            </a:pPr>
            <a:r>
              <a:rPr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plazmidok több rezisztenciagént is kódolhatnak.</a:t>
            </a:r>
            <a:endParaRPr sz="22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1541925" y="365125"/>
            <a:ext cx="6224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</a:rPr>
              <a:t>Antimikrobiális rezisztencia - B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7071625" y="5502375"/>
            <a:ext cx="20160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b-laktamáz ábra forrása:</a:t>
            </a:r>
            <a:r>
              <a:rPr b="0" i="0" lang="hu-HU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hu-HU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https://www.ebi.ac.uk/</a:t>
            </a:r>
            <a:endParaRPr b="0" i="0" sz="1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2050" y="1290988"/>
            <a:ext cx="2984299" cy="4276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6795400" y="2811900"/>
            <a:ext cx="15675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béta-laktamáz </a:t>
            </a:r>
            <a:br>
              <a:rPr lang="hu-HU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16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- kódoló gén</a:t>
            </a:r>
            <a:endParaRPr sz="16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7071625" y="3987625"/>
            <a:ext cx="17010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génexpresszió</a:t>
            </a:r>
            <a:endParaRPr sz="16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7071625" y="4767050"/>
            <a:ext cx="15294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béta-laktamáz</a:t>
            </a:r>
            <a:endParaRPr sz="16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1102825" y="1494050"/>
            <a:ext cx="4335000" cy="4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horizontális géntraszfer azonos és különböz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baktériumfajok között is  lehetséges.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Konjugáció közben a donor baktériumsejtb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 átjut a plazmid a recipiensbe.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 a plazmidon rezisztenciagén található, a recipiens baktériumsejt is rezisztenssé válik.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383074" y="5704325"/>
            <a:ext cx="312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Géntranszfer konjugáció útján</a:t>
            </a:r>
            <a:b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1541925" y="365125"/>
            <a:ext cx="62373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</a:rPr>
              <a:t>Antimikrobiális rezisztencia - C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225" y="1885498"/>
            <a:ext cx="2178901" cy="3328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5532750" y="1245875"/>
            <a:ext cx="1381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Antibiotikumra rezisztens</a:t>
            </a:r>
            <a:endParaRPr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763325" y="1246875"/>
            <a:ext cx="1381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Antibiotikumra</a:t>
            </a:r>
            <a:br>
              <a:rPr b="1" lang="hu-HU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hu-HU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érzékeny</a:t>
            </a:r>
            <a:endParaRPr b="1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6792125" y="5214225"/>
            <a:ext cx="1323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-HU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Antibiotikumra rezisztens</a:t>
            </a:r>
            <a:endParaRPr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18"/>
          <p:cNvCxnSpPr/>
          <p:nvPr/>
        </p:nvCxnSpPr>
        <p:spPr>
          <a:xfrm>
            <a:off x="8430475" y="1570250"/>
            <a:ext cx="0" cy="3902700"/>
          </a:xfrm>
          <a:prstGeom prst="straightConnector1">
            <a:avLst/>
          </a:prstGeom>
          <a:noFill/>
          <a:ln cap="flat" cmpd="sng" w="19050">
            <a:solidFill>
              <a:srgbClr val="674EA7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1089278" y="1027907"/>
            <a:ext cx="6744900" cy="3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0" i="0" lang="hu-HU" sz="22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b="1"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 rezisztencia mechanizmusai:</a:t>
            </a:r>
            <a:endParaRPr b="1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Az antibiotikum célmolekulájának megváltozása  </a:t>
            </a:r>
            <a:endParaRPr>
              <a:solidFill>
                <a:schemeClr val="dk1"/>
              </a:solidFill>
            </a:endParaRPr>
          </a:p>
          <a:p>
            <a:pPr indent="-228600" lvl="1" marL="685800" rtl="0" algn="l"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Membrán permeabilitásának megváltozása</a:t>
            </a:r>
            <a:endParaRPr>
              <a:solidFill>
                <a:schemeClr val="dk1"/>
              </a:solidFill>
            </a:endParaRPr>
          </a:p>
          <a:p>
            <a:pPr indent="-228600" lvl="1" marL="685800" rtl="0" algn="l"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Efflux – a baktériumsejtb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 transzportfehérjék kipumpálják az antibiotikumot</a:t>
            </a:r>
            <a:endParaRPr sz="22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spcBef>
                <a:spcPts val="600"/>
              </a:spcBef>
              <a:spcAft>
                <a:spcPts val="60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Enzimatikus lebontás: </a:t>
            </a:r>
            <a:r>
              <a:rPr b="1" lang="hu-HU" sz="2200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béta-laktamáz termelés </a:t>
            </a:r>
            <a:br>
              <a:rPr b="1" lang="hu-HU" sz="2200">
                <a:solidFill>
                  <a:srgbClr val="FF7C80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hu-HU" sz="22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– leggyakoribb eset</a:t>
            </a:r>
            <a:endParaRPr sz="22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1541925" y="365125"/>
            <a:ext cx="6186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</a:rPr>
              <a:t>Antimikrobiális rezisztencia - D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1541924" y="412750"/>
            <a:ext cx="6262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</a:rPr>
              <a:t>Béta-laktám antibiotikumok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9050" y="3517725"/>
            <a:ext cx="4424699" cy="22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1089550" y="1514750"/>
            <a:ext cx="7649400" cy="23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Enterobacteriaceae (és egyéb baktériumok) által okozott fert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zések kezelése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gátolják a baktérium sejtfalának szintézisét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szerkezeti elem: 4-tagú, nitrogén-tartalmú laktám gy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ű</a:t>
            </a: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ű</a:t>
            </a: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Clr>
                <a:srgbClr val="FF7C80"/>
              </a:buClr>
              <a:buSzPts val="2200"/>
              <a:buFont typeface="Noto Sans Symbols"/>
              <a:buChar char="▪"/>
            </a:pP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penicillinek, cephalosporinok, karbapenemek és monobaktám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286250" y="5798825"/>
            <a:ext cx="37233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béta-laktám antibiotikumok szerkezete</a:t>
            </a:r>
            <a:b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8950" y="4150450"/>
            <a:ext cx="3625625" cy="192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725" y="1677100"/>
            <a:ext cx="3625625" cy="20150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type="title"/>
          </p:nvPr>
        </p:nvSpPr>
        <p:spPr>
          <a:xfrm>
            <a:off x="1541928" y="412751"/>
            <a:ext cx="6973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3600"/>
              <a:buFont typeface="Calibri"/>
              <a:buNone/>
            </a:pPr>
            <a:r>
              <a:rPr b="1" lang="hu-HU" sz="3600">
                <a:solidFill>
                  <a:srgbClr val="FF7C80"/>
                </a:solidFill>
                <a:highlight>
                  <a:schemeClr val="lt1"/>
                </a:highlight>
              </a:rPr>
              <a:t>Béta-laktamázok - áttekintés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1548894" y="1359613"/>
            <a:ext cx="3857400" cy="45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baktériumok által termelt béta-laktamáz enzimek hatástalanítják a béta-laktám antibiotikumokat: az amid-kötésnél felhasítják a laktám-gy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ű</a:t>
            </a: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u-H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ű</a:t>
            </a:r>
            <a:r>
              <a:rPr lang="hu-HU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 (lásd ábra)</a:t>
            </a:r>
            <a:br>
              <a:rPr b="0" i="0" lang="hu-HU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béta-laktamázok típusai: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Noto Sans Symbols"/>
              <a:buChar char="▪"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ESBL (kiterjedt spektrumú béta-laktamázok): CTX-M (a leggyakoribb), SHV, TEM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Noto Sans Symbols"/>
              <a:buChar char="▪"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Karbapenemázok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2000"/>
              <a:buFont typeface="Noto Sans Symbols"/>
              <a:buChar char="▪"/>
            </a:pP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AmpC-típusú cephalosporinázok </a:t>
            </a:r>
            <a:b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(járványügyi jelent</a:t>
            </a:r>
            <a:r>
              <a:rPr lang="hu-HU" sz="1800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ő</a:t>
            </a:r>
            <a:r>
              <a:rPr lang="hu-H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ségük kicsi)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6440650" y="1553623"/>
            <a:ext cx="17481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Ép antibiotikum molekula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6440648" y="3712263"/>
            <a:ext cx="1748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enzim felnyitja a laktám-gy</a:t>
            </a:r>
            <a: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ű</a:t>
            </a: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hu-H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ű</a:t>
            </a:r>
            <a:r>
              <a:rPr lang="hu-H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