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9612" y="5048232"/>
            <a:ext cx="5187613" cy="146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53882" cy="4849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0" y="4849906"/>
            <a:ext cx="9144000" cy="0"/>
          </a:xfrm>
          <a:prstGeom prst="straightConnector1">
            <a:avLst/>
          </a:prstGeom>
          <a:noFill/>
          <a:ln cap="flat" cmpd="sng" w="63500">
            <a:solidFill>
              <a:srgbClr val="FF7C8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 rot="5400000">
            <a:off x="2852970" y="514583"/>
            <a:ext cx="4351338" cy="6973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3649382" y="6356350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541925" y="365125"/>
            <a:ext cx="597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41928" y="1825625"/>
            <a:ext cx="69734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/>
        </p:nvSpPr>
        <p:spPr>
          <a:xfrm>
            <a:off x="1541928" y="6311899"/>
            <a:ext cx="155089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hu-HU" sz="13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The Theory of AMR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4698156" y="6311899"/>
            <a:ext cx="66096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hu-HU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hu-HU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/19</a:t>
            </a:r>
            <a:endParaRPr b="0" i="0" sz="13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776382" y="6362704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41928" y="1825625"/>
            <a:ext cx="69734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70" y="0"/>
            <a:ext cx="1116418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 rot="10800000">
            <a:off x="1138517" y="0"/>
            <a:ext cx="0" cy="6858000"/>
          </a:xfrm>
          <a:prstGeom prst="straightConnector1">
            <a:avLst/>
          </a:prstGeom>
          <a:noFill/>
          <a:ln cap="flat" cmpd="sng" w="63500">
            <a:solidFill>
              <a:srgbClr val="FF7C8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71036" y="6227763"/>
            <a:ext cx="1669713" cy="4725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17.jpg"/><Relationship Id="rId6" Type="http://schemas.openxmlformats.org/officeDocument/2006/relationships/image" Target="../media/image9.jpg"/><Relationship Id="rId7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hyperlink" Target="https://ecdc.europa.eu/sites/portal/files/media/en/publications/Publications/carbapenem-resistant-enterobacteriaceae-risk-assessment-april-2016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Relationship Id="rId4" Type="http://schemas.openxmlformats.org/officeDocument/2006/relationships/image" Target="../media/image2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bi.ac.uk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0" y="364071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</a:t>
            </a:r>
            <a:r>
              <a:rPr b="0" i="0" lang="hu-HU" sz="36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NG </a:t>
            </a:r>
            <a:r>
              <a:rPr b="0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314450" y="1978576"/>
            <a:ext cx="6448500" cy="1450500"/>
          </a:xfrm>
          <a:prstGeom prst="roundRect">
            <a:avLst>
              <a:gd fmla="val 16667" name="adj"/>
            </a:avLst>
          </a:prstGeom>
          <a:solidFill>
            <a:schemeClr val="lt1">
              <a:alpha val="60000"/>
            </a:schemeClr>
          </a:solidFill>
          <a:ln cap="flat" cmpd="sng" w="28575">
            <a:solidFill>
              <a:srgbClr val="99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343100" y="1845376"/>
            <a:ext cx="63912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5600"/>
              <a:buFont typeface="Calibri"/>
              <a:buNone/>
            </a:pPr>
            <a:r>
              <a:rPr b="1" i="0" lang="hu-HU" sz="4800" u="none" cap="none" strike="noStrik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THE THEORY OF AMR</a:t>
            </a:r>
            <a:endParaRPr b="0" i="0" sz="4800" u="none" cap="none" strike="noStrik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079913" y="1488446"/>
            <a:ext cx="5392800" cy="45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ESBLs: beta-lactamases that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hydrolyze most penicillins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and cephalosporins, including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oxyimino-beta-lactam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compounds: 2nd, 3rd and 4th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generation cephalosporins and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aztreonam (not cephamycins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and carbapenems)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ESBLs: are inhibited by beta-lactamase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inhibitors (clavulanic acid, sulbactam,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tazobactam) (</a:t>
            </a: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EUCAST  - 2017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1541928" y="412751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Explaining ESBL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6232351" y="4494526"/>
            <a:ext cx="193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ESBL producing bacteria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275" y="1673875"/>
            <a:ext cx="2746648" cy="274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1565875" y="1463674"/>
            <a:ext cx="3824400" cy="4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for example: imipenem, meropenem, ertapenem and doripenem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have the broadest spectrum of activity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used in severe infections /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as last-line agents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(the treatment of infection caused by ESBL-producing bacteria)</a:t>
            </a:r>
            <a:endParaRPr b="0" i="0" sz="2200" u="none" cap="none" strike="noStrike">
              <a:solidFill>
                <a:srgbClr val="1C4587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803" y="1547571"/>
            <a:ext cx="2746649" cy="27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5791802" y="4363378"/>
            <a:ext cx="25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hu-HU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Carbapenem resistant Gram-negative bacteria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541928" y="412751"/>
            <a:ext cx="6973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Carbapenems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1541928" y="419718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Carbapenemases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1575502" y="1502068"/>
            <a:ext cx="4085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are beta-lactamases that hydrolyze penicillins, in most cases cephalosporins and to various degrees carbapenems and monobactams (</a:t>
            </a: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EUCAST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types: OXA, KPC, NDM, IMP, VIM, etc. 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OXA and KPC-producing bacteria infections can be treated with the combination of meropenem and beta-lactamase inhibitor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5920" y="1573926"/>
            <a:ext cx="2778498" cy="27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5930175" y="4453400"/>
            <a:ext cx="2430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u-HU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-t</a:t>
            </a:r>
            <a:r>
              <a:rPr b="0" i="0" lang="hu-HU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est for carbapenemase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1541947" y="1871906"/>
            <a:ext cx="4194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Higher risk for infection with resistant bacteria due to contact with colonized persons or contaminated devices: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extended hospital stay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stay in intensive care unit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exposure to broad-spectrum antibiotics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1478429" y="229218"/>
            <a:ext cx="592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current state of resistance and detection - 1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0950" y="2016400"/>
            <a:ext cx="2625624" cy="2561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1565693" y="1945375"/>
            <a:ext cx="70185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Resistance is increasing rapidly worldwide </a:t>
            </a:r>
            <a:br>
              <a:rPr b="1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(WHO, ECDC data)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Colonization with ESBL-producing bacteria is becoming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more common.</a:t>
            </a:r>
            <a:endParaRPr b="0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most frequently encountered ESBL-producing species are </a:t>
            </a:r>
            <a:r>
              <a:rPr b="0" i="1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E. coli </a:t>
            </a: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1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K. pneumoniae</a:t>
            </a: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(EUCAST - 2017) </a:t>
            </a:r>
            <a:endParaRPr b="0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travels contribute to the spread of multiresistant bacteria.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478429" y="229218"/>
            <a:ext cx="59256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current state of resistance and detection - 2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1478429" y="229218"/>
            <a:ext cx="59256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current state of resistance and detection - 3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546000" y="1554775"/>
            <a:ext cx="71151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Reported percentage of bacteriae resistant to 3rd generation cephalosporins </a:t>
            </a:r>
            <a:br>
              <a:rPr b="1" lang="hu-H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hu-H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and carbapenems out of total invasive E. coli and K. pneumoniae isolates </a:t>
            </a:r>
            <a:br>
              <a:rPr b="1" lang="hu-H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hu-H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 European countries (based on ECDC data)</a:t>
            </a:r>
            <a:endParaRPr b="1"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 rot="-5400000">
            <a:off x="1657600" y="3662250"/>
            <a:ext cx="904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Percentage (%)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7669838" y="4981525"/>
            <a:ext cx="473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2586750" y="5603600"/>
            <a:ext cx="2314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3rd generation cephalosporin resistant E. coli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5781775" y="5585450"/>
            <a:ext cx="1587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Carbapenem resistant E. coli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2586750" y="5829900"/>
            <a:ext cx="2943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3rd generation cephalosporin resistant </a:t>
            </a:r>
            <a:r>
              <a:rPr i="1" lang="hu-H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pneumoniae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5781775" y="5829888"/>
            <a:ext cx="2162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Carbapenem resistant </a:t>
            </a:r>
            <a:r>
              <a:rPr i="1" lang="hu-HU" sz="900">
                <a:latin typeface="Calibri"/>
                <a:ea typeface="Calibri"/>
                <a:cs typeface="Calibri"/>
                <a:sym typeface="Calibri"/>
              </a:rPr>
              <a:t>K. pneumoniae</a:t>
            </a:r>
            <a:endParaRPr i="1"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538" y="5939000"/>
            <a:ext cx="358925" cy="1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950" y="5932700"/>
            <a:ext cx="390950" cy="1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2950" y="5688800"/>
            <a:ext cx="390950" cy="16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5525" y="5688812"/>
            <a:ext cx="390954" cy="1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7813" y="2416050"/>
            <a:ext cx="5312036" cy="31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25" y="2314175"/>
            <a:ext cx="5849092" cy="34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1478428" y="1402994"/>
            <a:ext cx="6779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Occurrence of carbapenemase-producing Enterobacteriaceae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pneumoniae </a:t>
            </a: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1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from hospitals of 38 European countries, May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585738" y="5882844"/>
            <a:ext cx="638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b="0" i="0" lang="hu-H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Carbapenem-resistant Enterobacteriaceae</a:t>
            </a: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(CRE), 8 April 2016, Stockholm: ECDC; 2016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1478429" y="229218"/>
            <a:ext cx="592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current state of resistance and detection - 4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439325" y="5215000"/>
            <a:ext cx="864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Luxembourg</a:t>
            </a:r>
            <a:endParaRPr sz="8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2439325" y="5472175"/>
            <a:ext cx="864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Malta</a:t>
            </a:r>
            <a:endParaRPr sz="8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2209825" y="2363988"/>
            <a:ext cx="1981200" cy="13677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28"/>
          <p:cNvGrpSpPr/>
          <p:nvPr/>
        </p:nvGrpSpPr>
        <p:grpSpPr>
          <a:xfrm>
            <a:off x="2209825" y="2391100"/>
            <a:ext cx="2053500" cy="1313450"/>
            <a:chOff x="2209825" y="2543500"/>
            <a:chExt cx="2053500" cy="1313450"/>
          </a:xfrm>
        </p:grpSpPr>
        <p:sp>
          <p:nvSpPr>
            <p:cNvPr id="209" name="Google Shape;209;p28"/>
            <p:cNvSpPr txBox="1"/>
            <p:nvPr/>
          </p:nvSpPr>
          <p:spPr>
            <a:xfrm>
              <a:off x="2209825" y="2543500"/>
              <a:ext cx="1824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hu-HU" sz="9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Epidemiological stages, 2014-2015</a:t>
              </a:r>
              <a:endParaRPr b="1" sz="9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300275" y="2858850"/>
              <a:ext cx="190500" cy="66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300275" y="2983763"/>
              <a:ext cx="190500" cy="66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300275" y="3108675"/>
              <a:ext cx="190500" cy="666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300275" y="3233575"/>
              <a:ext cx="190500" cy="666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300275" y="3358475"/>
              <a:ext cx="190500" cy="666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00275" y="3483388"/>
              <a:ext cx="190500" cy="666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00275" y="3608300"/>
              <a:ext cx="190500" cy="66600"/>
            </a:xfrm>
            <a:prstGeom prst="rect">
              <a:avLst/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300275" y="3733200"/>
              <a:ext cx="190500" cy="666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 txBox="1"/>
            <p:nvPr/>
          </p:nvSpPr>
          <p:spPr>
            <a:xfrm>
              <a:off x="2439325" y="2732250"/>
              <a:ext cx="1824000" cy="112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Countries not participating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No case reported (Stage 0)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Sporadic occurence (Stage 1)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Single hospital outbreak (Stage 2a)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Sporadic hospital outbreaks </a:t>
              </a: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(Stage 2b)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Regional spread (Stage 3)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Inter-regional spread (Stage 4)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Endemic situation (Stage 5)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/>
        </p:nvSpPr>
        <p:spPr>
          <a:xfrm>
            <a:off x="1541925" y="1345050"/>
            <a:ext cx="70035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current methods for ESBL and carbapenemase detection: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6858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isolated bacteria are usually a 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of EUCAST principles: screening and confirmation tests: disk diffusion, Etest; combination disk test, MALDI-TOF MS, PCR techniques (and Carba NP tests for carbapenemases)</a:t>
            </a:r>
            <a:endParaRPr b="0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test is slow: 16+ hours</a:t>
            </a:r>
            <a:endParaRPr b="0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rapid detection is essential</a:t>
            </a:r>
            <a:endParaRPr b="0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57200" lvl="2" marL="1143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✓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 prevent further spread</a:t>
            </a:r>
            <a:endParaRPr b="0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57200" lvl="2" marL="1143000" marR="0" rtl="0" algn="l">
              <a:lnSpc>
                <a:spcPct val="90000"/>
              </a:lnSpc>
              <a:spcBef>
                <a:spcPts val="1100"/>
              </a:spcBef>
              <a:spcAft>
                <a:spcPts val="600"/>
              </a:spcAft>
              <a:buClr>
                <a:srgbClr val="FF7C80"/>
              </a:buClr>
              <a:buSzPts val="2200"/>
              <a:buFont typeface="Noto Sans Symbols"/>
              <a:buChar char="✓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 fight efficiently against MDR bacteria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478429" y="229218"/>
            <a:ext cx="59256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current state of resistance and detection - 5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1541928" y="1749425"/>
            <a:ext cx="6973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molecular methods, such as end-point PCR and real-time PCR can also be used targeting the main β-lactamases, with high specificity and sensitivity (and relative quickly, because not necessarily required isolated bacteria)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 presence of the genes does not systematically imply enzymes production.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hu-HU" sz="22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LFIA</a:t>
            </a: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(lateral flow immunoassay) test detects the produced enzymes.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new innovation, </a:t>
            </a:r>
            <a:r>
              <a:rPr b="0" i="0" lang="hu-HU" sz="2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b="1" i="0" lang="hu-HU" sz="22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NG DetecTool</a:t>
            </a: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(based on LFIA) detects the enzymes directly from patient’s sample.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478429" y="229218"/>
            <a:ext cx="59256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current state of resistance and detection - 6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1748662" y="1455089"/>
            <a:ext cx="6830795" cy="333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end of the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Theory of AMR Section</a:t>
            </a: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NG DetecTool training</a:t>
            </a:r>
            <a:b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for watching!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1541925" y="412750"/>
            <a:ext cx="7309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Enterobacteria</a:t>
            </a:r>
            <a:r>
              <a:rPr b="1" lang="hu-HU" sz="3600">
                <a:solidFill>
                  <a:srgbClr val="FF7C80"/>
                </a:solidFill>
                <a:highlight>
                  <a:srgbClr val="FFFFFF"/>
                </a:highlight>
              </a:rPr>
              <a:t>les</a:t>
            </a:r>
            <a:r>
              <a:rPr b="1" i="0" lang="hu-HU" sz="3600" u="none" cap="none" strike="noStrike">
                <a:solidFill>
                  <a:srgbClr val="FF7C8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hu-HU" sz="3600">
                <a:solidFill>
                  <a:srgbClr val="FF7C80"/>
                </a:solidFill>
                <a:highlight>
                  <a:srgbClr val="FFFFFF"/>
                </a:highlight>
              </a:rPr>
              <a:t>order</a:t>
            </a:r>
            <a:endParaRPr b="1" sz="3600">
              <a:solidFill>
                <a:srgbClr val="FF7C8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2200">
                <a:solidFill>
                  <a:srgbClr val="FF7C80"/>
                </a:solidFill>
                <a:highlight>
                  <a:srgbClr val="FFFFFF"/>
                </a:highlight>
              </a:rPr>
              <a:t>(formerly Enterobacteriaceae family) </a:t>
            </a:r>
            <a:endParaRPr b="1" sz="2200">
              <a:solidFill>
                <a:srgbClr val="FF7C80"/>
              </a:solidFill>
              <a:highlight>
                <a:srgbClr val="FFFFFF"/>
              </a:highlight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148947" y="1624702"/>
            <a:ext cx="4571400" cy="4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Species of the </a:t>
            </a:r>
            <a:r>
              <a:rPr lang="hu-HU" sz="2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order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1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1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Klebsiella 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Raoultella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0" i="1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Enterobacter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Proteus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Citrobacter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Hafnia,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hu-HU" sz="2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order 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is a normal part of the gut microbiota in the lower part of the gastrointestinal tract.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may cause health problems, if they gain access to areas of the body that are normally sterile.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5088" y="1232663"/>
            <a:ext cx="1853855" cy="19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5088" y="3766438"/>
            <a:ext cx="1861215" cy="18524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6060650" y="3120400"/>
            <a:ext cx="25311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Gram-negative bacteria </a:t>
            </a:r>
            <a:br>
              <a:rPr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selective medium 1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760800" y="5618900"/>
            <a:ext cx="31308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Gram-negative bacteria on selective medium 2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1465615" y="219058"/>
            <a:ext cx="6489665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Spreading of Enterobacteria</a:t>
            </a:r>
            <a:r>
              <a:rPr b="1" lang="hu-HU" sz="3600">
                <a:solidFill>
                  <a:srgbClr val="FF7C80"/>
                </a:solidFill>
                <a:highlight>
                  <a:srgbClr val="FFFFFF"/>
                </a:highlight>
              </a:rPr>
              <a:t>les</a:t>
            </a:r>
            <a:br>
              <a:rPr b="1" i="0" lang="hu-HU" sz="3600" u="none" cap="none" strike="noStrike">
                <a:solidFill>
                  <a:srgbClr val="FF7C8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i="0" lang="hu-HU" sz="3600" u="none" cap="none" strike="noStrike">
                <a:solidFill>
                  <a:srgbClr val="FF7C8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clinical settings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404655" y="1854792"/>
            <a:ext cx="42162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 case of inadequate hygiene, bacteria may spread from person to person through contact with colonized people and contaminated devices.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Bacteria may cause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hospital-acquired infections: pneumonia, bloodstream infection, urogenital infection, skin and soft tissue infection, etc.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8125" y="2029748"/>
            <a:ext cx="2609850" cy="2950925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1087075" y="1519100"/>
            <a:ext cx="3903900" cy="4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bacterium that causes an infection can be resistant 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 some types of antibiotics. </a:t>
            </a:r>
            <a:endParaRPr b="0" i="0" sz="2200" u="none" cap="none" strike="noStrike">
              <a:solidFill>
                <a:srgbClr val="6AA84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Bacteria change when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exposed to antibiotics: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using antibiotics may exert on bacteria a selective pressure leading to an increase in the prevalence of resistance.</a:t>
            </a:r>
            <a:endParaRPr b="0" i="0" sz="22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614850" y="4456325"/>
            <a:ext cx="31482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Klebsiella: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naturally resistant to ampicillin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2501" y="1618002"/>
            <a:ext cx="2746649" cy="27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1541925" y="365125"/>
            <a:ext cx="597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Antimicrobial resistance - A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1537760" y="1489722"/>
            <a:ext cx="4140600" cy="4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Bacteria may become resistant through genetic mutation and acquiring resistance from other bacteria.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Resistance genes are commonly </a:t>
            </a: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found on plasmids or other mobile genetic elements (e.g. transposons)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Plasmids can carry diverse resistance genes.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1541925" y="365125"/>
            <a:ext cx="597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Antimicrobial resistance - B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071625" y="5502375"/>
            <a:ext cx="2016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Source of protein image: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https://www.ebi.ac.uk/</a:t>
            </a:r>
            <a:endParaRPr b="0" i="0" sz="1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2050" y="1290988"/>
            <a:ext cx="2984299" cy="427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6795400" y="2811900"/>
            <a:ext cx="15675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beta-lactamase </a:t>
            </a:r>
            <a:br>
              <a:rPr lang="hu-HU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- encoding gene</a:t>
            </a:r>
            <a:endParaRPr sz="1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071625" y="3987625"/>
            <a:ext cx="17010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gene expression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7071625" y="4767050"/>
            <a:ext cx="1529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beta-lactamase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1102833" y="1494053"/>
            <a:ext cx="3800100" cy="5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horizontal spread of genes is possible between the same and different species of Enterobacteriaceae.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During conjugation, the donor cell provides the plasmid to the recipient.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If the plasmid carries a resistant gene, recipient cell become resistant as well.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306874" y="5689250"/>
            <a:ext cx="312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conjugative transfer of plasmid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1541925" y="365125"/>
            <a:ext cx="5972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Antimicrobial resistance - C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025" y="1885498"/>
            <a:ext cx="2178901" cy="332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5703025" y="1310300"/>
            <a:ext cx="1028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Antibiotic resistant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853225" y="1310300"/>
            <a:ext cx="1028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Antibiotic sensitive</a:t>
            </a:r>
            <a:endParaRPr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6789275" y="5125250"/>
            <a:ext cx="1028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Antibiotic resistant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8"/>
          <p:cNvCxnSpPr/>
          <p:nvPr/>
        </p:nvCxnSpPr>
        <p:spPr>
          <a:xfrm>
            <a:off x="8354275" y="1614625"/>
            <a:ext cx="0" cy="38979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089278" y="1027907"/>
            <a:ext cx="6744900" cy="3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Mechanisms of bacterial resistance to antibiotics</a:t>
            </a:r>
            <a:endParaRPr b="1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Change(s) in the antibiotic protein target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Decrease of the 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membrane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permeability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Efflux – the bacteria pump the antibiotics out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Antibiotic degradation: </a:t>
            </a:r>
            <a:r>
              <a:rPr b="1" i="0" lang="hu-HU" sz="22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beta-lactamase production </a:t>
            </a:r>
            <a: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– the most common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1541925" y="365125"/>
            <a:ext cx="597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Antimicrobial resistance - D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1541928" y="412751"/>
            <a:ext cx="49636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Beta-lactam antibiotics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050" y="3517725"/>
            <a:ext cx="4424699" cy="22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1089545" y="1514755"/>
            <a:ext cx="73701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treat infections caused by Enterobacteriaceae (and other bacteria)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 the bacterial cell wall synthesis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four membered, nitrogen containing lactam ring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types: penicillins, cephalosporins, carbapenems and monobactams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507550" y="5798825"/>
            <a:ext cx="31353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of beta-lactam antibiotics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8950" y="4150450"/>
            <a:ext cx="3625625" cy="192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725" y="1677100"/>
            <a:ext cx="3625625" cy="2015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1541928" y="412751"/>
            <a:ext cx="6973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Beta-lactamases – Overview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548894" y="1359613"/>
            <a:ext cx="3857400" cy="4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Beta-lactamases are enzymes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 bacteria that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inactivate the beta-lactam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antibiotics by opening the ring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amide bond. (See figure)</a:t>
            </a:r>
            <a:b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beta-lactamases: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ESBL (extended-spectrum b-lactamase): CTX-M (most frequently identified), SHV, 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Carbapenemases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AmpC-type cephalosporinases </a:t>
            </a:r>
            <a:b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(limited epidemiological </a:t>
            </a:r>
            <a:b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440650" y="1553623"/>
            <a:ext cx="17481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Intact antibiotic molecule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440648" y="3940863"/>
            <a:ext cx="1748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Enzyme opens lactam ring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